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9" r:id="rId3"/>
    <p:sldId id="257" r:id="rId4"/>
    <p:sldId id="258" r:id="rId5"/>
    <p:sldId id="277" r:id="rId6"/>
    <p:sldId id="264" r:id="rId7"/>
    <p:sldId id="261" r:id="rId8"/>
    <p:sldId id="280" r:id="rId9"/>
    <p:sldId id="263" r:id="rId10"/>
    <p:sldId id="265" r:id="rId11"/>
    <p:sldId id="269" r:id="rId12"/>
    <p:sldId id="270" r:id="rId13"/>
    <p:sldId id="271" r:id="rId14"/>
    <p:sldId id="272" r:id="rId15"/>
    <p:sldId id="266" r:id="rId16"/>
    <p:sldId id="274" r:id="rId17"/>
    <p:sldId id="275" r:id="rId18"/>
    <p:sldId id="282" r:id="rId19"/>
    <p:sldId id="283" r:id="rId20"/>
    <p:sldId id="273" r:id="rId21"/>
    <p:sldId id="284" r:id="rId22"/>
    <p:sldId id="286" r:id="rId23"/>
    <p:sldId id="287" r:id="rId24"/>
    <p:sldId id="285" r:id="rId25"/>
    <p:sldId id="278" r:id="rId26"/>
    <p:sldId id="268" r:id="rId27"/>
    <p:sldId id="276" r:id="rId28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Styl jasny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004" autoAdjust="0"/>
  </p:normalViewPr>
  <p:slideViewPr>
    <p:cSldViewPr>
      <p:cViewPr>
        <p:scale>
          <a:sx n="66" d="100"/>
          <a:sy n="66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27"/>
  <c:chart>
    <c:plotArea>
      <c:layout/>
      <c:pieChart>
        <c:varyColors val="1"/>
        <c:ser>
          <c:idx val="0"/>
          <c:order val="0"/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Pt>
            <c:idx val="5"/>
            <c:spPr>
              <a:solidFill>
                <a:srgbClr val="C00000"/>
              </a:solidFill>
            </c:spPr>
          </c:dPt>
          <c:dLbls>
            <c:showVal val="1"/>
            <c:showLeaderLines val="1"/>
          </c:dLbls>
          <c:cat>
            <c:strRef>
              <c:f>Arkusz1!$A$1:$A$8</c:f>
              <c:strCache>
                <c:ptCount val="8"/>
                <c:pt idx="0">
                  <c:v>13-15</c:v>
                </c:pt>
                <c:pt idx="1">
                  <c:v>16-17</c:v>
                </c:pt>
                <c:pt idx="2">
                  <c:v>18-24</c:v>
                </c:pt>
                <c:pt idx="3">
                  <c:v>25-34</c:v>
                </c:pt>
                <c:pt idx="4">
                  <c:v>35-44</c:v>
                </c:pt>
                <c:pt idx="5">
                  <c:v>45-54</c:v>
                </c:pt>
                <c:pt idx="6">
                  <c:v>55-64</c:v>
                </c:pt>
                <c:pt idx="7">
                  <c:v>65-100</c:v>
                </c:pt>
              </c:strCache>
            </c:strRef>
          </c:cat>
          <c:val>
            <c:numRef>
              <c:f>Arkusz1!$B$1:$B$8</c:f>
              <c:numCache>
                <c:formatCode>0%</c:formatCode>
                <c:ptCount val="8"/>
                <c:pt idx="0">
                  <c:v>0.12000000000000002</c:v>
                </c:pt>
                <c:pt idx="1">
                  <c:v>0.1</c:v>
                </c:pt>
                <c:pt idx="2">
                  <c:v>0.33000000000000046</c:v>
                </c:pt>
                <c:pt idx="3">
                  <c:v>0.28000000000000008</c:v>
                </c:pt>
                <c:pt idx="4">
                  <c:v>0.1</c:v>
                </c:pt>
                <c:pt idx="5">
                  <c:v>4.0000000000000049E-2</c:v>
                </c:pt>
                <c:pt idx="6">
                  <c:v>2.0000000000000025E-2</c:v>
                </c:pt>
                <c:pt idx="7">
                  <c:v>1.0000000000000012E-2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fr-FR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668FEB2-C899-486A-B3D5-2F3168DA3316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3471706-3F0C-428F-9664-E8A87D009A78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1536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06F8B3-FDE9-4A65-9F57-164B40FB54E4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3795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DA1760-D58F-47CC-B9C1-82757F0B7BEE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584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E648DC-397A-476D-961C-C52D155FE8E1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789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B8F887-CB7A-469D-AD3B-5FD4EA5ACD40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9939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8AEC44-239C-48AD-8032-3D0536850545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1987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FF0873-9167-4E25-A2CC-0E703471457B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4035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D3D57E-7727-46A6-881C-E703E1B987C8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608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186A85-874B-4A76-862E-60FCA0A25F0B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813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9B8AB8-FB35-4534-AE21-73709EB9D3B8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0179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3038E8-0B26-421B-AF5C-55D38608BCB1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2227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DA234-F3DB-42FE-AB1C-CA9FC6AA3AE0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smtClean="0"/>
              <a:t>jak wynika z badań przeprowadzonych na zlecenie Krajowej Rady Radców Prawnych w grudniu 2008 r. przez TNS OBOP, 41% ankietowanych przy wyborze prawnika kierowała się opinią znajomych, 27% radą kogoś z rodziny, 21% - własnym rozeznaniem, a tylko 5% radą innego prawnika i 1% - ogłoszeniem prasowym. A zatem możemy wysnuć wniosek, że większość Polaków podczas poszukiwań radcy prawnego korzysta m.in. z portali społecznościowych, gdzie zasięga rad znajomych, przyjaciół i rodziny dotyczących polecanych kancelarii prawnych. Decyzja o skorzystaniu z usług prawnika jest decyzją zakupową. 90% osób ufa swoim krewnym, 82% ufa znajomym, a tylko 14% ufa reklamom – wynika z badań przeprowadzonych w 2008r. Z badań wynika również, że Polacy mają najwyższe IQ zakupowe w Europie, tzn. długo ocenia i zastawia się nad dokonaniem zakupu, z wiązane jest to z tym, że tylko 12% Polaków ufa komuś poza rodziną. </a:t>
            </a:r>
            <a:r>
              <a:rPr lang="fr-FR" smtClean="0"/>
              <a:t>Raport „Biała Księga 2008-2010”, Krajowa Izba Radców Prawnych, Warszawa, 2010r.</a:t>
            </a:r>
            <a:endParaRPr lang="pl-PL" smtClean="0"/>
          </a:p>
          <a:p>
            <a:pPr>
              <a:spcBef>
                <a:spcPct val="0"/>
              </a:spcBef>
            </a:pPr>
            <a:r>
              <a:rPr lang="fr-FR" smtClean="0"/>
              <a:t>Yankielovich/Henley Centre, 2008r.</a:t>
            </a:r>
            <a:endParaRPr lang="pl-PL" smtClean="0"/>
          </a:p>
          <a:p>
            <a:pPr>
              <a:spcBef>
                <a:spcPct val="0"/>
              </a:spcBef>
            </a:pPr>
            <a:r>
              <a:rPr lang="fr-FR" smtClean="0"/>
              <a:t>Gazeta Wyborcza, Vadim Makarenko, 17 IX 2008r. </a:t>
            </a:r>
            <a:endParaRPr lang="pl-PL" smtClean="0"/>
          </a:p>
          <a:p>
            <a:pPr>
              <a:spcBef>
                <a:spcPct val="0"/>
              </a:spcBef>
            </a:pPr>
            <a:endParaRPr lang="pl-PL" smtClean="0"/>
          </a:p>
        </p:txBody>
      </p:sp>
      <p:sp>
        <p:nvSpPr>
          <p:cNvPr id="1741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3985F1-0795-4348-9930-A0408CDCA2D9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4275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E38C76-5EF2-4D05-801C-7D1F78587B38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63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DA706F-0461-4528-A8E2-B0F0F818D30C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837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990661-40EE-44B8-826B-295821407221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60419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C0ACCE-C41C-4B09-BF48-47D129587723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62467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C03C96-F66E-4048-BE3A-2874D9FCB672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64515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F412A3-BBF3-451E-9DB9-01DFEA7E41B8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6656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526CFE-EA11-4520-B705-878C9C26C70E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pl-P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6861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15056F-D298-42FD-A2E7-2F3FC36B9ED4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19459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1A26BB-CB95-417A-90A4-49391941B6BB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1507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7393A2-E0FD-4F25-8744-8B5A4E9F6D13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3555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F57EA2-C96D-44E8-964E-ACA33EAC9A71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560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57A7B9-38B5-42D8-88D4-F9667D1537C9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7651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B1190F-8C35-4959-B7EF-2F67E38264F8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29699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CE8F3E-7AAB-465A-8740-62BBC680725F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1747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69D8EF-2CA2-4964-B1B7-D74523991130}" type="slidenum">
              <a:rPr lang="pl-PL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90619-B602-4D61-B19B-132A5FA3ABD7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9E25D-C19F-4145-BED7-04DD7B7A4F4F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2B0DE-1636-4453-B845-8A2E511C1657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A2E23-E7A0-471E-AEE7-6D5F1A10D577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1D77D-B09E-4133-BD53-C07BB64D8501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D0857-247B-4114-9729-BF13EDB4B41F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7616C-CA6D-4FD4-A760-196A711913BF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6C8F5-97D9-49C5-B1FF-3034211A7205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8A5B0-33EB-4A44-9B7F-980A4EE459C3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FF883-6194-4DC8-9133-519538A1CFB0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C319-451A-44E7-B085-10E815F967B0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75EFD-AF1E-44D3-B6D6-8E797DBBE56B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CC5B-E162-4260-AF6A-5CE04EBFA71E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D71E9-EF35-4B4E-A77F-EF9BF4A17B36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AEDF2-694A-4596-BB8C-6AAE067340DB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61635-28F4-45CC-B44B-1C325C531F2D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6191C-07BA-4A6C-A251-10B0231FFCBA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77F18-A241-4F3F-A2E3-E476A44312FA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B233A-D7C2-4E41-AE76-7AF8C218E15F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3F820-8A05-4387-9728-44816917F478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59A67-8F07-42E4-92EA-F92BBD0D4307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5F75F-5D23-4A2E-A512-58A4CDB38918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6184DD-C52D-4149-BE52-C77265617289}" type="datetimeFigureOut">
              <a:rPr lang="pl-PL"/>
              <a:pPr>
                <a:defRPr/>
              </a:pPr>
              <a:t>2011-09-19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A9C8CE-2AD2-4ECB-92C9-82366D4E2C52}" type="slidenum">
              <a:rPr lang="pl-PL"/>
              <a:pPr>
                <a:defRPr/>
              </a:pPr>
              <a:t>‹N°›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rgal.info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acebook.com/fgrzegorz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b="1" dirty="0"/>
              <a:t>Are social media a good marketing tool ?”</a:t>
            </a:r>
            <a:r>
              <a:rPr lang="pl-PL" dirty="0"/>
              <a:t/>
            </a:r>
            <a:br>
              <a:rPr lang="pl-PL" dirty="0"/>
            </a:br>
            <a:r>
              <a:rPr lang="pl-PL" dirty="0" smtClean="0"/>
              <a:t>	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/>
              <a:t>Grzegorz Furgał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err="1" smtClean="0"/>
              <a:t>Head</a:t>
            </a:r>
            <a:r>
              <a:rPr lang="pl-PL" dirty="0" smtClean="0"/>
              <a:t> of </a:t>
            </a:r>
            <a:r>
              <a:rPr lang="pl-PL" dirty="0" err="1" smtClean="0"/>
              <a:t>the</a:t>
            </a:r>
            <a:r>
              <a:rPr lang="pl-PL" dirty="0" smtClean="0"/>
              <a:t> Press Office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/>
              <a:t>National </a:t>
            </a:r>
            <a:r>
              <a:rPr lang="pl-PL" dirty="0" err="1" smtClean="0"/>
              <a:t>Chamber</a:t>
            </a:r>
            <a:r>
              <a:rPr lang="pl-PL" dirty="0" smtClean="0"/>
              <a:t> of Legal </a:t>
            </a:r>
            <a:r>
              <a:rPr lang="pl-PL" dirty="0" err="1" smtClean="0"/>
              <a:t>Advisers</a:t>
            </a:r>
            <a:endParaRPr lang="pl-P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c\Dropbox\Prywatne\Blog\Obrazy\fear1.jpg"/>
          <p:cNvPicPr>
            <a:picLocks noChangeAspect="1" noChangeArrowheads="1"/>
          </p:cNvPicPr>
          <p:nvPr/>
        </p:nvPicPr>
        <p:blipFill>
          <a:blip r:embed="rId3"/>
          <a:srcRect r="112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sz="8800" dirty="0" smtClean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sz="8800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sz="8800" dirty="0" smtClean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8800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FEAR</a:t>
            </a:r>
            <a:endParaRPr lang="pl-PL" sz="8800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c\AppData\Local\Microsoft\Windows\Temporary Internet Files\Content.IE5\CBGY9Y6E\MP900404888[1].jpg"/>
          <p:cNvPicPr>
            <a:picLocks noChangeAspect="1" noChangeArrowheads="1"/>
          </p:cNvPicPr>
          <p:nvPr/>
        </p:nvPicPr>
        <p:blipFill>
          <a:blip r:embed="rId3"/>
          <a:srcRect r="19382"/>
          <a:stretch>
            <a:fillRect/>
          </a:stretch>
        </p:blipFill>
        <p:spPr bwMode="auto">
          <a:xfrm>
            <a:off x="1403350" y="0"/>
            <a:ext cx="7740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4043363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  <a:p>
            <a:pPr indent="206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>
                <a:latin typeface="Broadway" pitchFamily="82" charset="0"/>
              </a:rPr>
              <a:t>Social </a:t>
            </a:r>
            <a:r>
              <a:rPr lang="pl-PL" dirty="0">
                <a:latin typeface="Broadway" pitchFamily="82" charset="0"/>
              </a:rPr>
              <a:t>media </a:t>
            </a:r>
            <a:r>
              <a:rPr lang="pl-PL" dirty="0" err="1">
                <a:latin typeface="Broadway" pitchFamily="82" charset="0"/>
              </a:rPr>
              <a:t>is</a:t>
            </a:r>
            <a:r>
              <a:rPr lang="pl-PL" dirty="0">
                <a:latin typeface="Broadway" pitchFamily="82" charset="0"/>
              </a:rPr>
              <a:t> a </a:t>
            </a:r>
            <a:r>
              <a:rPr lang="pl-PL" dirty="0" err="1">
                <a:latin typeface="Broadway" pitchFamily="82" charset="0"/>
              </a:rPr>
              <a:t>fad</a:t>
            </a:r>
            <a:endParaRPr lang="pl-PL" dirty="0">
              <a:latin typeface="Broadway" pitchFamily="8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  <a:p>
            <a:pPr indent="206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Broadway" pitchFamily="82" charset="0"/>
              </a:rPr>
              <a:t>Social </a:t>
            </a:r>
            <a:r>
              <a:rPr lang="en-US" dirty="0">
                <a:latin typeface="Broadway" pitchFamily="82" charset="0"/>
              </a:rPr>
              <a:t>media is a devourer of time</a:t>
            </a:r>
            <a:endParaRPr lang="pl-PL" dirty="0">
              <a:latin typeface="Broadway" pitchFamily="82" charset="0"/>
            </a:endParaRPr>
          </a:p>
        </p:txBody>
      </p:sp>
      <p:pic>
        <p:nvPicPr>
          <p:cNvPr id="36866" name="Picture 3" descr="C:\Users\c\AppData\Local\Microsoft\Windows\Temporary Internet Files\Content.IE5\WF02N2HK\MP900405064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3394075" cy="4421188"/>
          </a:xfrm>
        </p:spPr>
        <p:txBody>
          <a:bodyPr/>
          <a:lstStyle/>
          <a:p>
            <a:pPr indent="20638"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In social media you can lost control of your law firm brand</a:t>
            </a:r>
          </a:p>
        </p:txBody>
      </p:sp>
      <p:pic>
        <p:nvPicPr>
          <p:cNvPr id="38914" name="Picture 4" descr="C:\Users\c\Dropbox\ekirp\Fotolia_28898377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7438" y="1484313"/>
            <a:ext cx="551656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6" descr="C:\Users\c\AppData\Local\Microsoft\Windows\Temporary Internet Files\Content.IE5\CBGY9Y6E\MP900398813[1].jpg"/>
          <p:cNvPicPr>
            <a:picLocks noChangeAspect="1" noChangeArrowheads="1"/>
          </p:cNvPicPr>
          <p:nvPr/>
        </p:nvPicPr>
        <p:blipFill>
          <a:blip r:embed="rId3"/>
          <a:srcRect r="9447"/>
          <a:stretch>
            <a:fillRect/>
          </a:stretch>
        </p:blipFill>
        <p:spPr bwMode="auto">
          <a:xfrm>
            <a:off x="3348038" y="1484313"/>
            <a:ext cx="579596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Symbol zastępczy zawartości 2"/>
          <p:cNvSpPr>
            <a:spLocks noGrp="1"/>
          </p:cNvSpPr>
          <p:nvPr>
            <p:ph idx="1"/>
          </p:nvPr>
        </p:nvSpPr>
        <p:spPr>
          <a:xfrm>
            <a:off x="323850" y="2332038"/>
            <a:ext cx="4392613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unnecessary cost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c\Dropbox\Prywatne\Blog\Obrazy\MP900422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71775" y="2781300"/>
            <a:ext cx="6624638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8600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Be   </a:t>
            </a:r>
            <a:r>
              <a:rPr lang="pl-PL" sz="8600" dirty="0" err="1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ne</a:t>
            </a:r>
            <a:r>
              <a:rPr lang="pl-PL" sz="8600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  </a:t>
            </a:r>
            <a:r>
              <a:rPr lang="pl-PL" sz="8600" dirty="0" err="1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fits</a:t>
            </a:r>
            <a:endParaRPr lang="pl-PL" sz="8600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5058" name="Symbol zastępczy zawartości 2"/>
          <p:cNvSpPr>
            <a:spLocks noGrp="1"/>
          </p:cNvSpPr>
          <p:nvPr>
            <p:ph idx="1"/>
          </p:nvPr>
        </p:nvSpPr>
        <p:spPr>
          <a:xfrm>
            <a:off x="395288" y="6176963"/>
            <a:ext cx="8229600" cy="6810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Money</a:t>
            </a:r>
          </a:p>
        </p:txBody>
      </p:sp>
      <p:pic>
        <p:nvPicPr>
          <p:cNvPr id="35842" name="Picture 2" descr="C:\Users\c\AppData\Local\Microsoft\Windows\Temporary Internet Files\Content.IE5\VS4LHMH7\MP90038531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531440"/>
            <a:ext cx="9505056" cy="6789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7106" name="Symbol zastępczy zawartości 2"/>
          <p:cNvSpPr>
            <a:spLocks noGrp="1"/>
          </p:cNvSpPr>
          <p:nvPr>
            <p:ph idx="1"/>
          </p:nvPr>
        </p:nvSpPr>
        <p:spPr>
          <a:xfrm>
            <a:off x="395288" y="6176963"/>
            <a:ext cx="8229600" cy="6810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You as an expert</a:t>
            </a:r>
          </a:p>
        </p:txBody>
      </p:sp>
      <p:pic>
        <p:nvPicPr>
          <p:cNvPr id="36867" name="Picture 3" descr="C:\Users\c\Dropbox\ekirp\Fotolia_4801551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-315416"/>
            <a:ext cx="9577064" cy="6382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Users\c\AppData\Local\Microsoft\Windows\Temporary Internet Files\Content.IE5\WF02N2HK\MP900398851[1].jpg"/>
          <p:cNvPicPr>
            <a:picLocks noChangeAspect="1" noChangeArrowheads="1"/>
          </p:cNvPicPr>
          <p:nvPr/>
        </p:nvPicPr>
        <p:blipFill>
          <a:blip r:embed="rId3"/>
          <a:srcRect r="15320"/>
          <a:stretch>
            <a:fillRect/>
          </a:stretch>
        </p:blipFill>
        <p:spPr bwMode="auto">
          <a:xfrm>
            <a:off x="971550" y="0"/>
            <a:ext cx="817245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9155" name="Symbol zastępczy zawartości 2"/>
          <p:cNvSpPr>
            <a:spLocks noGrp="1"/>
          </p:cNvSpPr>
          <p:nvPr>
            <p:ph idx="1"/>
          </p:nvPr>
        </p:nvSpPr>
        <p:spPr>
          <a:xfrm>
            <a:off x="179388" y="6010275"/>
            <a:ext cx="8229600" cy="8477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Stay in touch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51202" name="Symbol zastępczy zawartości 2"/>
          <p:cNvSpPr>
            <a:spLocks noGrp="1"/>
          </p:cNvSpPr>
          <p:nvPr>
            <p:ph idx="1"/>
          </p:nvPr>
        </p:nvSpPr>
        <p:spPr>
          <a:xfrm>
            <a:off x="468313" y="5889625"/>
            <a:ext cx="8229600" cy="9683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Love to work</a:t>
            </a:r>
          </a:p>
        </p:txBody>
      </p:sp>
      <p:pic>
        <p:nvPicPr>
          <p:cNvPr id="60418" name="Picture 2" descr="C:\Users\c\AppData\Local\Microsoft\Windows\Temporary Internet Files\Content.IE5\CBGY9Y6E\MP90043852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9469842" cy="4536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16386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16387" name="Picture 2" descr="C:\Users\c\AppData\Local\Microsoft\Windows\Temporary Internet Files\Content.IE5\WF02N2HK\MP900438625[1].jpg"/>
          <p:cNvPicPr>
            <a:picLocks noChangeAspect="1" noChangeArrowheads="1"/>
          </p:cNvPicPr>
          <p:nvPr/>
        </p:nvPicPr>
        <p:blipFill>
          <a:blip r:embed="rId3"/>
          <a:srcRect t="37785" r="21127" b="228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pole tekstowe 4"/>
          <p:cNvSpPr txBox="1">
            <a:spLocks noChangeArrowheads="1"/>
          </p:cNvSpPr>
          <p:nvPr/>
        </p:nvSpPr>
        <p:spPr bwMode="auto">
          <a:xfrm>
            <a:off x="684213" y="2852738"/>
            <a:ext cx="25193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6000">
                <a:latin typeface="Broadway" pitchFamily="82" charset="0"/>
              </a:rPr>
              <a:t>Trust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53250" name="Symbol zastępczy zawartości 2"/>
          <p:cNvSpPr>
            <a:spLocks noGrp="1"/>
          </p:cNvSpPr>
          <p:nvPr>
            <p:ph idx="1"/>
          </p:nvPr>
        </p:nvSpPr>
        <p:spPr>
          <a:xfrm>
            <a:off x="179388" y="6092825"/>
            <a:ext cx="8229600" cy="10366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Positioning</a:t>
            </a:r>
          </a:p>
        </p:txBody>
      </p:sp>
      <p:pic>
        <p:nvPicPr>
          <p:cNvPr id="34818" name="Picture 2" descr="C:\Users\c\AppData\Local\Microsoft\Windows\Temporary Internet Files\Content.IE5\WF02N2HK\MP90044348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387424"/>
            <a:ext cx="9647129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ytuł 1"/>
          <p:cNvSpPr>
            <a:spLocks noGrp="1"/>
          </p:cNvSpPr>
          <p:nvPr>
            <p:ph type="title"/>
          </p:nvPr>
        </p:nvSpPr>
        <p:spPr>
          <a:xfrm>
            <a:off x="468313" y="5715000"/>
            <a:ext cx="8229600" cy="1143000"/>
          </a:xfrm>
        </p:spPr>
        <p:txBody>
          <a:bodyPr/>
          <a:lstStyle/>
          <a:p>
            <a:r>
              <a:rPr lang="pl-PL" smtClean="0">
                <a:latin typeface="Broadway" pitchFamily="82" charset="0"/>
              </a:rPr>
              <a:t>Advertising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77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097579">
                <a:tc>
                  <a:txBody>
                    <a:bodyPr/>
                    <a:lstStyle/>
                    <a:p>
                      <a:pPr algn="ctr"/>
                      <a:r>
                        <a:rPr lang="pl-PL" sz="1800" b="0" i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communication</a:t>
                      </a:r>
                      <a:r>
                        <a:rPr lang="pl-PL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channel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Radio &amp; TV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Outdoor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Internet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pl-PL" dirty="0" smtClean="0"/>
                        <a:t>Social media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635899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Cost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635899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Visibility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635899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Efficiency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635899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Flexilibity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635899">
                <a:tc>
                  <a:txBody>
                    <a:bodyPr/>
                    <a:lstStyle/>
                    <a:p>
                      <a:r>
                        <a:rPr lang="pl-PL" dirty="0" err="1" smtClean="0"/>
                        <a:t>Interaction</a:t>
                      </a:r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55299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4149725"/>
            <a:ext cx="22066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149725"/>
            <a:ext cx="22066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5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14972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6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8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1013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9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0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8350" y="41497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1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644900"/>
            <a:ext cx="300037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2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3644900"/>
            <a:ext cx="3016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3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3644900"/>
            <a:ext cx="3016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4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644900"/>
            <a:ext cx="3016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5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644900"/>
            <a:ext cx="301625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6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3573463"/>
            <a:ext cx="30003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7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3573463"/>
            <a:ext cx="30162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8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3573463"/>
            <a:ext cx="3000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9" name="Picture 3" descr="C:\Users\c\AppData\Local\Microsoft\Windows\Temporary Internet Files\Content.IE5\VS4LHMH7\MC900312556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3573463"/>
            <a:ext cx="30162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0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2852738"/>
            <a:ext cx="36036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1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2852738"/>
            <a:ext cx="35877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2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2852738"/>
            <a:ext cx="3603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3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2852738"/>
            <a:ext cx="3603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4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2852738"/>
            <a:ext cx="36036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5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2852738"/>
            <a:ext cx="35877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6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2852738"/>
            <a:ext cx="36036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7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2852738"/>
            <a:ext cx="36036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8" name="Picture 5" descr="C:\Users\c\AppData\Local\Microsoft\Windows\Temporary Internet Files\Content.IE5\VS4LHMH7\MC900351741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2852738"/>
            <a:ext cx="360363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9" name="Picture 6" descr="C:\Users\c\AppData\Local\Microsoft\Windows\Temporary Internet Files\Content.IE5\CBGY9Y6E\MC900251128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80288" y="2708275"/>
            <a:ext cx="10271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0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79742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1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797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2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4797425"/>
            <a:ext cx="22066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3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79742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4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797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5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4797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6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1013" y="4797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7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8350" y="47974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8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5445125"/>
            <a:ext cx="220663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39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0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1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1013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2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8350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3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5445125"/>
            <a:ext cx="22066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4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5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868863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6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868863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7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5516563"/>
            <a:ext cx="219075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8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4868863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49" name="Picture 2" descr="C:\Users\c\AppData\Local\Microsoft\Windows\Temporary Internet Files\Content.IE5\WF02N2HK\MC90044132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5445125"/>
            <a:ext cx="2190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Prostokąt 74"/>
          <p:cNvSpPr/>
          <p:nvPr/>
        </p:nvSpPr>
        <p:spPr>
          <a:xfrm>
            <a:off x="7019925" y="1557338"/>
            <a:ext cx="1728788" cy="43195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Nestle case on Facebook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 l="25458" t="21655" r="33035" b="48813"/>
          <a:stretch>
            <a:fillRect/>
          </a:stretch>
        </p:blipFill>
        <p:spPr bwMode="auto">
          <a:xfrm>
            <a:off x="250825" y="1916113"/>
            <a:ext cx="54006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1692275" y="2060575"/>
            <a:ext cx="358775" cy="1444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/>
          <p:cNvSpPr/>
          <p:nvPr/>
        </p:nvSpPr>
        <p:spPr>
          <a:xfrm>
            <a:off x="1979613" y="3068638"/>
            <a:ext cx="431800" cy="14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7349" name="Symbol zastępczy zawartości 2"/>
          <p:cNvSpPr>
            <a:spLocks noGrp="1"/>
          </p:cNvSpPr>
          <p:nvPr>
            <p:ph idx="1"/>
          </p:nvPr>
        </p:nvSpPr>
        <p:spPr>
          <a:xfrm>
            <a:off x="0" y="4149725"/>
            <a:ext cx="8229600" cy="1976438"/>
          </a:xfrm>
        </p:spPr>
        <p:txBody>
          <a:bodyPr/>
          <a:lstStyle/>
          <a:p>
            <a:pPr indent="12700">
              <a:buFont typeface="Arial" charset="0"/>
              <a:buNone/>
            </a:pPr>
            <a:r>
              <a:rPr lang="en-US" sz="2400" smtClean="0"/>
              <a:t>Nestle urges all consumers to return the banana porridge, shelf life until 2012, barcode:761303308973, since there is a possibility that contain pieces of glass! Copy of the status, even though you are not a parent. You can save </a:t>
            </a:r>
            <a:r>
              <a:rPr lang="pl-PL" sz="2400" smtClean="0"/>
              <a:t>children </a:t>
            </a:r>
            <a:r>
              <a:rPr lang="en-US" sz="2400" smtClean="0"/>
              <a:t>life</a:t>
            </a:r>
          </a:p>
        </p:txBody>
      </p:sp>
      <p:sp>
        <p:nvSpPr>
          <p:cNvPr id="8" name="Prostokąt 7"/>
          <p:cNvSpPr/>
          <p:nvPr/>
        </p:nvSpPr>
        <p:spPr>
          <a:xfrm>
            <a:off x="4626096" y="3068960"/>
            <a:ext cx="451790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3 mln </a:t>
            </a:r>
            <a:r>
              <a:rPr lang="pl-PL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users</a:t>
            </a:r>
            <a:endParaRPr lang="pl-PL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C:\Users\c\AppData\Local\Microsoft\Windows\Temporary Internet Files\Content.IE5\CBGY9Y6E\MP90043318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00050" y="0"/>
            <a:ext cx="10256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ytuł 1"/>
          <p:cNvSpPr>
            <a:spLocks noGrp="1"/>
          </p:cNvSpPr>
          <p:nvPr>
            <p:ph type="title"/>
          </p:nvPr>
        </p:nvSpPr>
        <p:spPr>
          <a:xfrm>
            <a:off x="323850" y="4581525"/>
            <a:ext cx="8229600" cy="1143000"/>
          </a:xfrm>
        </p:spPr>
        <p:txBody>
          <a:bodyPr/>
          <a:lstStyle/>
          <a:p>
            <a:r>
              <a:rPr lang="pl-PL" smtClean="0">
                <a:latin typeface="Broadway" pitchFamily="82" charset="0"/>
              </a:rPr>
              <a:t>Bad practices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C:\Users\c\AppData\Local\Microsoft\Windows\Temporary Internet Files\Content.IE5\VS4LHMH7\MP90044321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7238" y="0"/>
            <a:ext cx="4576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ytuł 1"/>
          <p:cNvSpPr>
            <a:spLocks noGrp="1"/>
          </p:cNvSpPr>
          <p:nvPr>
            <p:ph type="title"/>
          </p:nvPr>
        </p:nvSpPr>
        <p:spPr>
          <a:xfrm>
            <a:off x="250825" y="2924175"/>
            <a:ext cx="5834063" cy="1143000"/>
          </a:xfrm>
        </p:spPr>
        <p:txBody>
          <a:bodyPr/>
          <a:lstStyle/>
          <a:p>
            <a:r>
              <a:rPr lang="pl-PL" smtClean="0">
                <a:latin typeface="Broadway" pitchFamily="82" charset="0"/>
              </a:rPr>
              <a:t>Best practices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63490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28674" name="Picture 2" descr="C:\Users\c\Dropbox\Prywatne\Blog\Obrazy\MP900431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144000" cy="625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65538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4259263" cy="4525963"/>
          </a:xfrm>
        </p:spPr>
        <p:txBody>
          <a:bodyPr/>
          <a:lstStyle/>
          <a:p>
            <a:pPr indent="20638">
              <a:buFont typeface="Arial" charset="0"/>
              <a:buNone/>
            </a:pPr>
            <a:endParaRPr lang="pl-PL" smtClean="0">
              <a:latin typeface="Broadway" pitchFamily="82" charset="0"/>
            </a:endParaRPr>
          </a:p>
          <a:p>
            <a:pPr indent="20638">
              <a:buFont typeface="Arial" charset="0"/>
              <a:buNone/>
            </a:pPr>
            <a:r>
              <a:rPr lang="pl-PL" smtClean="0">
                <a:latin typeface="Broadway" pitchFamily="82" charset="0"/>
              </a:rPr>
              <a:t>Social media activity is a climbing</a:t>
            </a:r>
          </a:p>
        </p:txBody>
      </p:sp>
      <p:pic>
        <p:nvPicPr>
          <p:cNvPr id="29698" name="Picture 2" descr="C:\Users\c\AppData\Local\Microsoft\Windows\Temporary Internet Files\Content.IE5\U755EBT9\MP90043131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768" y="0"/>
            <a:ext cx="457423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755650" y="3284538"/>
            <a:ext cx="7772400" cy="1362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cap="none" dirty="0" smtClean="0">
                <a:latin typeface="Arial" pitchFamily="34" charset="0"/>
                <a:cs typeface="Arial" pitchFamily="34" charset="0"/>
              </a:rPr>
              <a:t>Grzegorz Furgał</a:t>
            </a:r>
            <a:br>
              <a:rPr lang="pl-PL" cap="none" dirty="0" smtClean="0">
                <a:latin typeface="Arial" pitchFamily="34" charset="0"/>
                <a:cs typeface="Arial" pitchFamily="34" charset="0"/>
              </a:rPr>
            </a:br>
            <a:r>
              <a:rPr lang="pl-PL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cap="none" dirty="0" smtClean="0">
                <a:latin typeface="Arial" pitchFamily="34" charset="0"/>
                <a:cs typeface="Arial" pitchFamily="34" charset="0"/>
              </a:rPr>
            </a:br>
            <a:r>
              <a:rPr lang="pl-PL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cap="none" dirty="0" smtClean="0">
                <a:latin typeface="Arial" pitchFamily="34" charset="0"/>
                <a:cs typeface="Arial" pitchFamily="34" charset="0"/>
              </a:rPr>
            </a:br>
            <a:r>
              <a:rPr lang="pl-PL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cap="none" dirty="0" smtClean="0">
                <a:latin typeface="Arial" pitchFamily="34" charset="0"/>
                <a:cs typeface="Arial" pitchFamily="34" charset="0"/>
              </a:rPr>
            </a:br>
            <a:r>
              <a:rPr lang="pl-PL" sz="2000" cap="none" dirty="0" err="1" smtClean="0">
                <a:latin typeface="Arial" pitchFamily="34" charset="0"/>
                <a:cs typeface="Arial" pitchFamily="34" charset="0"/>
                <a:hlinkClick r:id="rId3"/>
              </a:rPr>
              <a:t>www.furgal.info</a:t>
            </a:r>
            <a:r>
              <a:rPr lang="pl-PL" sz="2000" cap="none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pl-PL" sz="2000" cap="none" dirty="0" smtClean="0">
                <a:latin typeface="Arial" pitchFamily="34" charset="0"/>
                <a:cs typeface="Arial" pitchFamily="34" charset="0"/>
              </a:rPr>
            </a:br>
            <a:r>
              <a:rPr lang="pl-PL" sz="2000" cap="none" dirty="0" err="1" smtClean="0">
                <a:latin typeface="Arial" pitchFamily="34" charset="0"/>
                <a:cs typeface="Arial" pitchFamily="34" charset="0"/>
                <a:hlinkClick r:id="rId4"/>
              </a:rPr>
              <a:t>www.Facebook.com</a:t>
            </a:r>
            <a:r>
              <a:rPr lang="pl-PL" sz="2000" cap="none" dirty="0" smtClean="0">
                <a:latin typeface="Arial" pitchFamily="34" charset="0"/>
                <a:cs typeface="Arial" pitchFamily="34" charset="0"/>
                <a:hlinkClick r:id="rId4"/>
              </a:rPr>
              <a:t>/</a:t>
            </a:r>
            <a:r>
              <a:rPr lang="pl-PL" sz="2000" cap="none" dirty="0" err="1" smtClean="0">
                <a:latin typeface="Arial" pitchFamily="34" charset="0"/>
                <a:cs typeface="Arial" pitchFamily="34" charset="0"/>
                <a:hlinkClick r:id="rId4"/>
              </a:rPr>
              <a:t>fgrzegorzf</a:t>
            </a:r>
            <a:r>
              <a:rPr lang="pl-PL" sz="2000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2000" cap="none" dirty="0" smtClean="0">
                <a:latin typeface="Arial" pitchFamily="34" charset="0"/>
                <a:cs typeface="Arial" pitchFamily="34" charset="0"/>
              </a:rPr>
            </a:br>
            <a:r>
              <a:rPr lang="pl-PL" sz="2000" cap="none" dirty="0" err="1" smtClean="0">
                <a:latin typeface="Arial" pitchFamily="34" charset="0"/>
                <a:cs typeface="Arial" pitchFamily="34" charset="0"/>
              </a:rPr>
              <a:t>twitter</a:t>
            </a:r>
            <a:r>
              <a:rPr lang="pl-PL" sz="2000" cap="none" dirty="0" smtClean="0">
                <a:latin typeface="Arial" pitchFamily="34" charset="0"/>
                <a:cs typeface="Arial" pitchFamily="34" charset="0"/>
              </a:rPr>
              <a:t> @</a:t>
            </a:r>
            <a:r>
              <a:rPr lang="pl-PL" sz="2000" cap="none" dirty="0" err="1" smtClean="0">
                <a:latin typeface="Arial" pitchFamily="34" charset="0"/>
                <a:cs typeface="Arial" pitchFamily="34" charset="0"/>
              </a:rPr>
              <a:t>furgalgrzegorz</a:t>
            </a:r>
            <a:endParaRPr lang="pl-PL" sz="2000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684213" y="1268413"/>
            <a:ext cx="7772400" cy="15001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sz="6600" dirty="0" err="1" smtClean="0">
                <a:solidFill>
                  <a:schemeClr val="tx1"/>
                </a:solidFill>
                <a:latin typeface="Broadway" pitchFamily="82" charset="0"/>
              </a:rPr>
              <a:t>Thank</a:t>
            </a:r>
            <a:r>
              <a:rPr lang="pl-PL" sz="6600" dirty="0" smtClean="0">
                <a:solidFill>
                  <a:schemeClr val="tx1"/>
                </a:solidFill>
                <a:latin typeface="Broadway" pitchFamily="82" charset="0"/>
              </a:rPr>
              <a:t> </a:t>
            </a:r>
            <a:r>
              <a:rPr lang="pl-PL" sz="6600" dirty="0" err="1" smtClean="0">
                <a:solidFill>
                  <a:schemeClr val="tx1"/>
                </a:solidFill>
                <a:latin typeface="Broadway" pitchFamily="82" charset="0"/>
              </a:rPr>
              <a:t>you</a:t>
            </a:r>
            <a:endParaRPr lang="pl-PL" sz="6600" dirty="0" smtClean="0">
              <a:solidFill>
                <a:schemeClr val="tx1"/>
              </a:solidFill>
              <a:latin typeface="Broadway" pitchFamily="82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l-P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C:\Users\c\AppData\Local\Microsoft\Windows\Temporary Internet Files\Content.IE5\U755EBT9\MP90040304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07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More than 3 pages in 2011</a:t>
            </a:r>
          </a:p>
        </p:txBody>
      </p:sp>
      <p:sp>
        <p:nvSpPr>
          <p:cNvPr id="18435" name="Symbol zastępczy zawartości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pl-PL" smtClean="0">
              <a:latin typeface="Algerian" pitchFamily="82" charset="0"/>
            </a:endParaRPr>
          </a:p>
          <a:p>
            <a:pPr>
              <a:buFont typeface="Arial" charset="0"/>
              <a:buNone/>
            </a:pPr>
            <a:endParaRPr lang="pl-PL" smtClean="0">
              <a:latin typeface="Algerian" pitchFamily="82" charset="0"/>
            </a:endParaRPr>
          </a:p>
          <a:p>
            <a:pPr>
              <a:buFont typeface="Arial" charset="0"/>
              <a:buNone/>
            </a:pPr>
            <a:endParaRPr lang="pl-PL" smtClean="0">
              <a:latin typeface="Algerian" pitchFamily="82" charset="0"/>
            </a:endParaRPr>
          </a:p>
          <a:p>
            <a:pPr>
              <a:buFont typeface="Arial" charset="0"/>
              <a:buNone/>
            </a:pPr>
            <a:r>
              <a:rPr lang="pl-PL" sz="4800" smtClean="0">
                <a:solidFill>
                  <a:schemeClr val="bg1"/>
                </a:solidFill>
                <a:latin typeface="Broadway" pitchFamily="82" charset="0"/>
              </a:rPr>
              <a:t>Only 46% YES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716338"/>
            <a:ext cx="161925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 descr="www.fakt.pl"/>
          <p:cNvPicPr>
            <a:picLocks noChangeAspect="1" noChangeArrowheads="1"/>
          </p:cNvPicPr>
          <p:nvPr/>
        </p:nvPicPr>
        <p:blipFill>
          <a:blip r:embed="rId5"/>
          <a:srcRect r="58858" b="16000"/>
          <a:stretch>
            <a:fillRect/>
          </a:stretch>
        </p:blipFill>
        <p:spPr bwMode="auto">
          <a:xfrm>
            <a:off x="971550" y="4581525"/>
            <a:ext cx="79216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ytuł 1"/>
          <p:cNvSpPr>
            <a:spLocks noGrp="1"/>
          </p:cNvSpPr>
          <p:nvPr>
            <p:ph type="title"/>
          </p:nvPr>
        </p:nvSpPr>
        <p:spPr>
          <a:xfrm>
            <a:off x="-1044575" y="260350"/>
            <a:ext cx="8229600" cy="1143000"/>
          </a:xfrm>
        </p:spPr>
        <p:txBody>
          <a:bodyPr/>
          <a:lstStyle/>
          <a:p>
            <a:r>
              <a:rPr lang="pl-PL" smtClean="0"/>
              <a:t>Biggest newspapers 2011</a:t>
            </a:r>
          </a:p>
        </p:txBody>
      </p:sp>
      <p:graphicFrame>
        <p:nvGraphicFramePr>
          <p:cNvPr id="20485" name="Wykres 8"/>
          <p:cNvGraphicFramePr>
            <a:graphicFrameLocks/>
          </p:cNvGraphicFramePr>
          <p:nvPr/>
        </p:nvGraphicFramePr>
        <p:xfrm>
          <a:off x="1568450" y="1577975"/>
          <a:ext cx="6197600" cy="4165600"/>
        </p:xfrm>
        <a:graphic>
          <a:graphicData uri="http://schemas.openxmlformats.org/presentationml/2006/ole">
            <p:oleObj spid="_x0000_s20485" r:id="rId7" imgW="6200169" imgH="4163929" progId="Excel.Chart.8">
              <p:embed/>
            </p:oleObj>
          </a:graphicData>
        </a:graphic>
      </p:graphicFrame>
      <p:pic>
        <p:nvPicPr>
          <p:cNvPr id="2048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2924175"/>
            <a:ext cx="1438275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4" descr="rp.pl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276475"/>
            <a:ext cx="176371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1623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627313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908175" y="46529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41141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19551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1163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24300" y="46529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925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08625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19700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46529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879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16688" y="46529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8488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16238" y="220503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627313" y="2205038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908175" y="2205038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411413" y="220503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195513" y="220503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16238" y="29972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627313" y="29972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908175" y="29972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411413" y="29972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195513" y="29972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16238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627313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908175" y="37893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41141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19551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11638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24300" y="37893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925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19700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37893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879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2205038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29972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29972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29972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92500" y="2205038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l="21172" t="11937" r="36485"/>
          <a:stretch>
            <a:fillRect/>
          </a:stretch>
        </p:blipFill>
        <p:spPr bwMode="auto">
          <a:xfrm>
            <a:off x="5724525" y="3789363"/>
            <a:ext cx="1428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08625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l="21172" t="11937" r="36485"/>
          <a:stretch>
            <a:fillRect/>
          </a:stretch>
        </p:blipFill>
        <p:spPr bwMode="auto">
          <a:xfrm>
            <a:off x="3995738" y="2997200"/>
            <a:ext cx="14446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3717032"/>
            <a:ext cx="1619672" cy="6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www.fakt.pl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58857" b="16001"/>
          <a:stretch>
            <a:fillRect/>
          </a:stretch>
        </p:blipFill>
        <p:spPr bwMode="auto">
          <a:xfrm>
            <a:off x="971600" y="4581128"/>
            <a:ext cx="792088" cy="594066"/>
          </a:xfrm>
          <a:prstGeom prst="rect">
            <a:avLst/>
          </a:prstGeom>
          <a:noFill/>
        </p:spPr>
      </p:pic>
      <p:pic>
        <p:nvPicPr>
          <p:cNvPr id="205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  <p:sp>
        <p:nvSpPr>
          <p:cNvPr id="22532" name="Tytuł 1"/>
          <p:cNvSpPr>
            <a:spLocks noGrp="1"/>
          </p:cNvSpPr>
          <p:nvPr>
            <p:ph type="title"/>
          </p:nvPr>
        </p:nvSpPr>
        <p:spPr>
          <a:xfrm>
            <a:off x="-1044575" y="260350"/>
            <a:ext cx="8229600" cy="1143000"/>
          </a:xfrm>
        </p:spPr>
        <p:txBody>
          <a:bodyPr/>
          <a:lstStyle/>
          <a:p>
            <a:r>
              <a:rPr lang="pl-PL" smtClean="0"/>
              <a:t>newspapers vs Facebook</a:t>
            </a:r>
          </a:p>
        </p:txBody>
      </p:sp>
      <p:graphicFrame>
        <p:nvGraphicFramePr>
          <p:cNvPr id="22533" name="Wykres 8"/>
          <p:cNvGraphicFramePr>
            <a:graphicFrameLocks/>
          </p:cNvGraphicFramePr>
          <p:nvPr/>
        </p:nvGraphicFramePr>
        <p:xfrm>
          <a:off x="1568450" y="1577975"/>
          <a:ext cx="6197600" cy="4165600"/>
        </p:xfrm>
        <a:graphic>
          <a:graphicData uri="http://schemas.openxmlformats.org/presentationml/2006/ole">
            <p:oleObj spid="_x0000_s22533" r:id="rId7" imgW="6200169" imgH="4163929" progId="Excel.Chart.8">
              <p:embed/>
            </p:oleObj>
          </a:graphicData>
        </a:graphic>
      </p:graphicFrame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924944"/>
            <a:ext cx="1437456" cy="66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rp.pl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276872"/>
            <a:ext cx="1763688" cy="280941"/>
          </a:xfrm>
          <a:prstGeom prst="rect">
            <a:avLst/>
          </a:prstGeom>
          <a:noFill/>
        </p:spPr>
      </p:pic>
      <p:pic>
        <p:nvPicPr>
          <p:cNvPr id="1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915816" y="4653136"/>
            <a:ext cx="279550" cy="459366"/>
          </a:xfrm>
          <a:prstGeom prst="rect">
            <a:avLst/>
          </a:prstGeom>
          <a:noFill/>
        </p:spPr>
      </p:pic>
      <p:pic>
        <p:nvPicPr>
          <p:cNvPr id="1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627784" y="4653136"/>
            <a:ext cx="288032" cy="459366"/>
          </a:xfrm>
          <a:prstGeom prst="rect">
            <a:avLst/>
          </a:prstGeom>
          <a:noFill/>
        </p:spPr>
      </p:pic>
      <p:pic>
        <p:nvPicPr>
          <p:cNvPr id="1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1907704" y="4653136"/>
            <a:ext cx="288032" cy="459366"/>
          </a:xfrm>
          <a:prstGeom prst="rect">
            <a:avLst/>
          </a:prstGeom>
          <a:noFill/>
        </p:spPr>
      </p:pic>
      <p:pic>
        <p:nvPicPr>
          <p:cNvPr id="2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411760" y="4653136"/>
            <a:ext cx="279550" cy="459366"/>
          </a:xfrm>
          <a:prstGeom prst="rect">
            <a:avLst/>
          </a:prstGeom>
          <a:noFill/>
        </p:spPr>
      </p:pic>
      <p:pic>
        <p:nvPicPr>
          <p:cNvPr id="2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195736" y="4653136"/>
            <a:ext cx="279550" cy="459366"/>
          </a:xfrm>
          <a:prstGeom prst="rect">
            <a:avLst/>
          </a:prstGeom>
          <a:noFill/>
        </p:spPr>
      </p:pic>
      <p:pic>
        <p:nvPicPr>
          <p:cNvPr id="2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211960" y="4653136"/>
            <a:ext cx="279550" cy="459366"/>
          </a:xfrm>
          <a:prstGeom prst="rect">
            <a:avLst/>
          </a:prstGeom>
          <a:noFill/>
        </p:spPr>
      </p:pic>
      <p:pic>
        <p:nvPicPr>
          <p:cNvPr id="2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923928" y="4653136"/>
            <a:ext cx="288032" cy="459366"/>
          </a:xfrm>
          <a:prstGeom prst="rect">
            <a:avLst/>
          </a:prstGeom>
          <a:noFill/>
        </p:spPr>
      </p:pic>
      <p:pic>
        <p:nvPicPr>
          <p:cNvPr id="2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203848" y="4653136"/>
            <a:ext cx="288032" cy="459366"/>
          </a:xfrm>
          <a:prstGeom prst="rect">
            <a:avLst/>
          </a:prstGeom>
          <a:noFill/>
        </p:spPr>
      </p:pic>
      <p:pic>
        <p:nvPicPr>
          <p:cNvPr id="2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707904" y="4653136"/>
            <a:ext cx="279550" cy="459366"/>
          </a:xfrm>
          <a:prstGeom prst="rect">
            <a:avLst/>
          </a:prstGeom>
          <a:noFill/>
        </p:spPr>
      </p:pic>
      <p:pic>
        <p:nvPicPr>
          <p:cNvPr id="2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491880" y="4653136"/>
            <a:ext cx="279550" cy="459366"/>
          </a:xfrm>
          <a:prstGeom prst="rect">
            <a:avLst/>
          </a:prstGeom>
          <a:noFill/>
        </p:spPr>
      </p:pic>
      <p:pic>
        <p:nvPicPr>
          <p:cNvPr id="2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508104" y="4653136"/>
            <a:ext cx="279550" cy="459366"/>
          </a:xfrm>
          <a:prstGeom prst="rect">
            <a:avLst/>
          </a:prstGeom>
          <a:noFill/>
        </p:spPr>
      </p:pic>
      <p:pic>
        <p:nvPicPr>
          <p:cNvPr id="2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220072" y="4653136"/>
            <a:ext cx="288032" cy="459366"/>
          </a:xfrm>
          <a:prstGeom prst="rect">
            <a:avLst/>
          </a:prstGeom>
          <a:noFill/>
        </p:spPr>
      </p:pic>
      <p:pic>
        <p:nvPicPr>
          <p:cNvPr id="2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499992" y="4653136"/>
            <a:ext cx="288032" cy="459366"/>
          </a:xfrm>
          <a:prstGeom prst="rect">
            <a:avLst/>
          </a:prstGeom>
          <a:noFill/>
        </p:spPr>
      </p:pic>
      <p:pic>
        <p:nvPicPr>
          <p:cNvPr id="3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004048" y="4653136"/>
            <a:ext cx="279550" cy="459366"/>
          </a:xfrm>
          <a:prstGeom prst="rect">
            <a:avLst/>
          </a:prstGeom>
          <a:noFill/>
        </p:spPr>
      </p:pic>
      <p:pic>
        <p:nvPicPr>
          <p:cNvPr id="3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788024" y="4653136"/>
            <a:ext cx="279550" cy="459366"/>
          </a:xfrm>
          <a:prstGeom prst="rect">
            <a:avLst/>
          </a:prstGeom>
          <a:noFill/>
        </p:spPr>
      </p:pic>
      <p:pic>
        <p:nvPicPr>
          <p:cNvPr id="3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6516216" y="4653136"/>
            <a:ext cx="288032" cy="459366"/>
          </a:xfrm>
          <a:prstGeom prst="rect">
            <a:avLst/>
          </a:prstGeom>
          <a:noFill/>
        </p:spPr>
      </p:pic>
      <p:pic>
        <p:nvPicPr>
          <p:cNvPr id="3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796136" y="4653136"/>
            <a:ext cx="288032" cy="459366"/>
          </a:xfrm>
          <a:prstGeom prst="rect">
            <a:avLst/>
          </a:prstGeom>
          <a:noFill/>
        </p:spPr>
      </p:pic>
      <p:pic>
        <p:nvPicPr>
          <p:cNvPr id="3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6300192" y="4653136"/>
            <a:ext cx="279550" cy="459366"/>
          </a:xfrm>
          <a:prstGeom prst="rect">
            <a:avLst/>
          </a:prstGeom>
          <a:noFill/>
        </p:spPr>
      </p:pic>
      <p:pic>
        <p:nvPicPr>
          <p:cNvPr id="3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6084168" y="4653136"/>
            <a:ext cx="279550" cy="459366"/>
          </a:xfrm>
          <a:prstGeom prst="rect">
            <a:avLst/>
          </a:prstGeom>
          <a:noFill/>
        </p:spPr>
      </p:pic>
      <p:pic>
        <p:nvPicPr>
          <p:cNvPr id="3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915816" y="2204864"/>
            <a:ext cx="279550" cy="459366"/>
          </a:xfrm>
          <a:prstGeom prst="rect">
            <a:avLst/>
          </a:prstGeom>
          <a:noFill/>
        </p:spPr>
      </p:pic>
      <p:pic>
        <p:nvPicPr>
          <p:cNvPr id="3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627784" y="2204864"/>
            <a:ext cx="288032" cy="459366"/>
          </a:xfrm>
          <a:prstGeom prst="rect">
            <a:avLst/>
          </a:prstGeom>
          <a:noFill/>
        </p:spPr>
      </p:pic>
      <p:pic>
        <p:nvPicPr>
          <p:cNvPr id="3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1907704" y="2204864"/>
            <a:ext cx="288032" cy="459366"/>
          </a:xfrm>
          <a:prstGeom prst="rect">
            <a:avLst/>
          </a:prstGeom>
          <a:noFill/>
        </p:spPr>
      </p:pic>
      <p:pic>
        <p:nvPicPr>
          <p:cNvPr id="4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411760" y="2204864"/>
            <a:ext cx="279550" cy="459366"/>
          </a:xfrm>
          <a:prstGeom prst="rect">
            <a:avLst/>
          </a:prstGeom>
          <a:noFill/>
        </p:spPr>
      </p:pic>
      <p:pic>
        <p:nvPicPr>
          <p:cNvPr id="4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195736" y="2204864"/>
            <a:ext cx="279550" cy="459366"/>
          </a:xfrm>
          <a:prstGeom prst="rect">
            <a:avLst/>
          </a:prstGeom>
          <a:noFill/>
        </p:spPr>
      </p:pic>
      <p:pic>
        <p:nvPicPr>
          <p:cNvPr id="4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915816" y="2996952"/>
            <a:ext cx="279550" cy="459366"/>
          </a:xfrm>
          <a:prstGeom prst="rect">
            <a:avLst/>
          </a:prstGeom>
          <a:noFill/>
        </p:spPr>
      </p:pic>
      <p:pic>
        <p:nvPicPr>
          <p:cNvPr id="4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627784" y="2996952"/>
            <a:ext cx="288032" cy="459366"/>
          </a:xfrm>
          <a:prstGeom prst="rect">
            <a:avLst/>
          </a:prstGeom>
          <a:noFill/>
        </p:spPr>
      </p:pic>
      <p:pic>
        <p:nvPicPr>
          <p:cNvPr id="4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1907704" y="2996952"/>
            <a:ext cx="288032" cy="459366"/>
          </a:xfrm>
          <a:prstGeom prst="rect">
            <a:avLst/>
          </a:prstGeom>
          <a:noFill/>
        </p:spPr>
      </p:pic>
      <p:pic>
        <p:nvPicPr>
          <p:cNvPr id="4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411760" y="2996952"/>
            <a:ext cx="279550" cy="459366"/>
          </a:xfrm>
          <a:prstGeom prst="rect">
            <a:avLst/>
          </a:prstGeom>
          <a:noFill/>
        </p:spPr>
      </p:pic>
      <p:pic>
        <p:nvPicPr>
          <p:cNvPr id="4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195736" y="2996952"/>
            <a:ext cx="279550" cy="459366"/>
          </a:xfrm>
          <a:prstGeom prst="rect">
            <a:avLst/>
          </a:prstGeom>
          <a:noFill/>
        </p:spPr>
      </p:pic>
      <p:pic>
        <p:nvPicPr>
          <p:cNvPr id="4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915816" y="3789040"/>
            <a:ext cx="279550" cy="459366"/>
          </a:xfrm>
          <a:prstGeom prst="rect">
            <a:avLst/>
          </a:prstGeom>
          <a:noFill/>
        </p:spPr>
      </p:pic>
      <p:pic>
        <p:nvPicPr>
          <p:cNvPr id="4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627784" y="3789040"/>
            <a:ext cx="288032" cy="459366"/>
          </a:xfrm>
          <a:prstGeom prst="rect">
            <a:avLst/>
          </a:prstGeom>
          <a:noFill/>
        </p:spPr>
      </p:pic>
      <p:pic>
        <p:nvPicPr>
          <p:cNvPr id="4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1907704" y="3789040"/>
            <a:ext cx="288032" cy="459366"/>
          </a:xfrm>
          <a:prstGeom prst="rect">
            <a:avLst/>
          </a:prstGeom>
          <a:noFill/>
        </p:spPr>
      </p:pic>
      <p:pic>
        <p:nvPicPr>
          <p:cNvPr id="5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411760" y="3789040"/>
            <a:ext cx="279550" cy="459366"/>
          </a:xfrm>
          <a:prstGeom prst="rect">
            <a:avLst/>
          </a:prstGeom>
          <a:noFill/>
        </p:spPr>
      </p:pic>
      <p:pic>
        <p:nvPicPr>
          <p:cNvPr id="5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2195736" y="3789040"/>
            <a:ext cx="279550" cy="459366"/>
          </a:xfrm>
          <a:prstGeom prst="rect">
            <a:avLst/>
          </a:prstGeom>
          <a:noFill/>
        </p:spPr>
      </p:pic>
      <p:pic>
        <p:nvPicPr>
          <p:cNvPr id="5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211960" y="3789040"/>
            <a:ext cx="279550" cy="459366"/>
          </a:xfrm>
          <a:prstGeom prst="rect">
            <a:avLst/>
          </a:prstGeom>
          <a:noFill/>
        </p:spPr>
      </p:pic>
      <p:pic>
        <p:nvPicPr>
          <p:cNvPr id="5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923928" y="3789040"/>
            <a:ext cx="288032" cy="459366"/>
          </a:xfrm>
          <a:prstGeom prst="rect">
            <a:avLst/>
          </a:prstGeom>
          <a:noFill/>
        </p:spPr>
      </p:pic>
      <p:pic>
        <p:nvPicPr>
          <p:cNvPr id="5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203848" y="3789040"/>
            <a:ext cx="288032" cy="459366"/>
          </a:xfrm>
          <a:prstGeom prst="rect">
            <a:avLst/>
          </a:prstGeom>
          <a:noFill/>
        </p:spPr>
      </p:pic>
      <p:pic>
        <p:nvPicPr>
          <p:cNvPr id="5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707904" y="3789040"/>
            <a:ext cx="279550" cy="459366"/>
          </a:xfrm>
          <a:prstGeom prst="rect">
            <a:avLst/>
          </a:prstGeom>
          <a:noFill/>
        </p:spPr>
      </p:pic>
      <p:pic>
        <p:nvPicPr>
          <p:cNvPr id="5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491880" y="3789040"/>
            <a:ext cx="279550" cy="459366"/>
          </a:xfrm>
          <a:prstGeom prst="rect">
            <a:avLst/>
          </a:prstGeom>
          <a:noFill/>
        </p:spPr>
      </p:pic>
      <p:pic>
        <p:nvPicPr>
          <p:cNvPr id="5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220072" y="3789040"/>
            <a:ext cx="288032" cy="459366"/>
          </a:xfrm>
          <a:prstGeom prst="rect">
            <a:avLst/>
          </a:prstGeom>
          <a:noFill/>
        </p:spPr>
      </p:pic>
      <p:pic>
        <p:nvPicPr>
          <p:cNvPr id="5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499992" y="3789040"/>
            <a:ext cx="288032" cy="459366"/>
          </a:xfrm>
          <a:prstGeom prst="rect">
            <a:avLst/>
          </a:prstGeom>
          <a:noFill/>
        </p:spPr>
      </p:pic>
      <p:pic>
        <p:nvPicPr>
          <p:cNvPr id="6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004048" y="3789040"/>
            <a:ext cx="279550" cy="459366"/>
          </a:xfrm>
          <a:prstGeom prst="rect">
            <a:avLst/>
          </a:prstGeom>
          <a:noFill/>
        </p:spPr>
      </p:pic>
      <p:pic>
        <p:nvPicPr>
          <p:cNvPr id="6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4788024" y="3789040"/>
            <a:ext cx="279550" cy="459366"/>
          </a:xfrm>
          <a:prstGeom prst="rect">
            <a:avLst/>
          </a:prstGeom>
          <a:noFill/>
        </p:spPr>
      </p:pic>
      <p:pic>
        <p:nvPicPr>
          <p:cNvPr id="6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203848" y="2204864"/>
            <a:ext cx="288032" cy="459366"/>
          </a:xfrm>
          <a:prstGeom prst="rect">
            <a:avLst/>
          </a:prstGeom>
          <a:noFill/>
        </p:spPr>
      </p:pic>
      <p:pic>
        <p:nvPicPr>
          <p:cNvPr id="6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707904" y="2996952"/>
            <a:ext cx="279550" cy="459366"/>
          </a:xfrm>
          <a:prstGeom prst="rect">
            <a:avLst/>
          </a:prstGeom>
          <a:noFill/>
        </p:spPr>
      </p:pic>
      <p:pic>
        <p:nvPicPr>
          <p:cNvPr id="6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419872" y="2996952"/>
            <a:ext cx="288032" cy="459366"/>
          </a:xfrm>
          <a:prstGeom prst="rect">
            <a:avLst/>
          </a:prstGeom>
          <a:noFill/>
        </p:spPr>
      </p:pic>
      <p:pic>
        <p:nvPicPr>
          <p:cNvPr id="6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203848" y="2996952"/>
            <a:ext cx="279550" cy="459366"/>
          </a:xfrm>
          <a:prstGeom prst="rect">
            <a:avLst/>
          </a:prstGeom>
          <a:noFill/>
        </p:spPr>
      </p:pic>
      <p:pic>
        <p:nvPicPr>
          <p:cNvPr id="6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3491880" y="2204864"/>
            <a:ext cx="288032" cy="459366"/>
          </a:xfrm>
          <a:prstGeom prst="rect">
            <a:avLst/>
          </a:prstGeom>
          <a:noFill/>
        </p:spPr>
      </p:pic>
      <p:pic>
        <p:nvPicPr>
          <p:cNvPr id="6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171" t="11937" r="36486"/>
          <a:stretch>
            <a:fillRect/>
          </a:stretch>
        </p:blipFill>
        <p:spPr bwMode="auto">
          <a:xfrm>
            <a:off x="5724128" y="3789040"/>
            <a:ext cx="144016" cy="459366"/>
          </a:xfrm>
          <a:prstGeom prst="rect">
            <a:avLst/>
          </a:prstGeom>
          <a:noFill/>
        </p:spPr>
      </p:pic>
      <p:pic>
        <p:nvPicPr>
          <p:cNvPr id="5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1937" r="17808"/>
          <a:stretch>
            <a:fillRect/>
          </a:stretch>
        </p:blipFill>
        <p:spPr bwMode="auto">
          <a:xfrm>
            <a:off x="5508104" y="3789040"/>
            <a:ext cx="279550" cy="459366"/>
          </a:xfrm>
          <a:prstGeom prst="rect">
            <a:avLst/>
          </a:prstGeom>
          <a:noFill/>
        </p:spPr>
      </p:pic>
      <p:pic>
        <p:nvPicPr>
          <p:cNvPr id="7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1171" t="11937" r="36486"/>
          <a:stretch>
            <a:fillRect/>
          </a:stretch>
        </p:blipFill>
        <p:spPr bwMode="auto">
          <a:xfrm>
            <a:off x="3995936" y="2996952"/>
            <a:ext cx="144016" cy="459366"/>
          </a:xfrm>
          <a:prstGeom prst="rect">
            <a:avLst/>
          </a:prstGeom>
          <a:noFill/>
        </p:spPr>
      </p:pic>
      <p:pic>
        <p:nvPicPr>
          <p:cNvPr id="6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11969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11969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11969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11969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11969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11969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11969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11969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1196975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11969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16287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16287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16287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16287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16287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16287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16287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16287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1628775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16287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20605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20605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20605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20605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20605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20605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20605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20605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2060575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20605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24923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24923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24923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24923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24923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24923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24923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24923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2492375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24923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29241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29241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2924175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29241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2924175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29241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29241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2924175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2924175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2924175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33575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33575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33575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33575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33575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33575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33575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33575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3357563"/>
            <a:ext cx="2809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33575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37893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37893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37893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37893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37893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37893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3789363"/>
            <a:ext cx="2809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37893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42211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42211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42211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42211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42211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42211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42211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42211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4221163"/>
            <a:ext cx="2809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42211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46529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4652963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4652963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46529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46529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4652963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4652963"/>
            <a:ext cx="2809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4652963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50847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508476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508476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50847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50847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50847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50847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50847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5084763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50847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55165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551656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551656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55165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551656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55165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55165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551656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5516563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551656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708400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419475" y="6021388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700338" y="6021388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203575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987675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03800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716463" y="6021388"/>
            <a:ext cx="2873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995738" y="6021388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500563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284663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300788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011863" y="6021388"/>
            <a:ext cx="28892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292725" y="6021388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795963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580063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308850" y="6021388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588125" y="6021388"/>
            <a:ext cx="287338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092950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6875463" y="6021388"/>
            <a:ext cx="2809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596188" y="6021388"/>
            <a:ext cx="2794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008063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20725" y="14128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0" y="14128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4825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338" y="1412875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303463" y="1412875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016125" y="1412875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295400" y="14128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800225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584325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600450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313113" y="14128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592388" y="14128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095625" y="1412875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9725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608513" y="1412875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887788" y="1412875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392613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176713" y="1412875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895850" y="1412875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008063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20725" y="191611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0" y="191611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4825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338" y="1916113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303463" y="1916113"/>
            <a:ext cx="280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016125" y="1916113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295400" y="191611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800225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584325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600450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313113" y="191611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592388" y="191611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095625" y="1916113"/>
            <a:ext cx="2809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9725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608513" y="1916113"/>
            <a:ext cx="287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887788" y="1916113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392613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176713" y="1916113"/>
            <a:ext cx="279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895850" y="1916113"/>
            <a:ext cx="2809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008063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20725" y="23495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0" y="23495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4825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338" y="23495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303463" y="23495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016125" y="23495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295400" y="23495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800225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584325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600450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313113" y="23495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592388" y="23495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095625" y="23495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9725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608513" y="23495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887788" y="23495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392613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176713" y="23495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895850" y="23495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008063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20725" y="27813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0" y="27813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4825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338" y="27813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303463" y="27813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016125" y="27813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295400" y="27813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800225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584325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600450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313113" y="27813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592388" y="27813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095625" y="27813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9725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608513" y="27813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887788" y="27813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392613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176713" y="27813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895850" y="27813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008063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720725" y="32131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0" y="32131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504825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338" y="32131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303463" y="3213100"/>
            <a:ext cx="28098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016125" y="3213100"/>
            <a:ext cx="28733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295400" y="32131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800225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1584325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9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600450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0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313113" y="32131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592388" y="32131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2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095625" y="32131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3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2879725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4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608513" y="3213100"/>
            <a:ext cx="2873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5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3887788" y="3213100"/>
            <a:ext cx="2889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6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392613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7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176713" y="3213100"/>
            <a:ext cx="2794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8" name="Picture 4" descr="C:\Users\c\AppData\Local\Microsoft\Windows\Temporary Internet Files\Content.IE5\WF02N2HK\MP900385532[1].jpg"/>
          <p:cNvPicPr>
            <a:picLocks noChangeAspect="1" noChangeArrowheads="1"/>
          </p:cNvPicPr>
          <p:nvPr/>
        </p:nvPicPr>
        <p:blipFill>
          <a:blip r:embed="rId6"/>
          <a:srcRect t="11937" r="17809"/>
          <a:stretch>
            <a:fillRect/>
          </a:stretch>
        </p:blipFill>
        <p:spPr bwMode="auto">
          <a:xfrm>
            <a:off x="4895850" y="3213100"/>
            <a:ext cx="2809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927" name="Picture 2" descr="http://s2.blomedia.pl/komorkomania.pl/images/2009/11/facebook-logo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9388" y="4005263"/>
            <a:ext cx="20939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9" name="Prostokąt 488"/>
          <p:cNvSpPr/>
          <p:nvPr/>
        </p:nvSpPr>
        <p:spPr>
          <a:xfrm>
            <a:off x="1651836" y="2924944"/>
            <a:ext cx="5228932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roadway" pitchFamily="82" charset="0"/>
              </a:rPr>
              <a:t>6 819 860</a:t>
            </a:r>
            <a:endParaRPr lang="pl-PL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Broadway" pitchFamily="8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9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1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9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7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1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9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0" dur="5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4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5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6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9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0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4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8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5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9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0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3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4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7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8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1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2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9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0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4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8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1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2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9" fill="hold">
                      <p:stCondLst>
                        <p:cond delay="indefinite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1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6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9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7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8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2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5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6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3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4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1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2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5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6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9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0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2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5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6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9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0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1" fill="hold">
                      <p:stCondLst>
                        <p:cond delay="indefinite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3" fill="hold">
                      <p:stCondLst>
                        <p:cond delay="indefinite"/>
                      </p:stCondLst>
                      <p:childTnLst>
                        <p:par>
                          <p:cTn id="824" fill="hold">
                            <p:stCondLst>
                              <p:cond delay="0"/>
                            </p:stCondLst>
                            <p:childTnLst>
                              <p:par>
                                <p:cTn id="8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1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2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5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6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9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0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3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4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7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8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1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2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5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9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0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4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7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8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2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5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6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9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3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7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1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5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6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9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0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3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4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5" fill="hold">
                      <p:stCondLst>
                        <p:cond delay="indefinite"/>
                      </p:stCondLst>
                      <p:childTnLst>
                        <p:par>
                          <p:cTn id="906" fill="hold">
                            <p:stCondLst>
                              <p:cond delay="0"/>
                            </p:stCondLst>
                            <p:childTnLst>
                              <p:par>
                                <p:cTn id="9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5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6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9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0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3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4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7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8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1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2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5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6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9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0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3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4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7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8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1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2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7" fill="hold">
                      <p:stCondLst>
                        <p:cond delay="indefinite"/>
                      </p:stCondLst>
                      <p:childTnLst>
                        <p:par>
                          <p:cTn id="988" fill="hold">
                            <p:stCondLst>
                              <p:cond delay="0"/>
                            </p:stCondLst>
                            <p:childTnLst>
                              <p:par>
                                <p:cTn id="9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1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2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5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9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0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3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4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7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8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1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2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5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6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9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0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3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4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7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8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1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2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5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3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4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7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8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2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5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6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9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0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7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9" fill="hold">
                      <p:stCondLst>
                        <p:cond delay="indefinite"/>
                      </p:stCondLst>
                      <p:childTnLst>
                        <p:par>
                          <p:cTn id="1070" fill="hold">
                            <p:stCondLst>
                              <p:cond delay="0"/>
                            </p:stCondLst>
                            <p:childTnLst>
                              <p:par>
                                <p:cTn id="10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3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4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7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8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1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2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5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6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3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4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8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1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5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6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9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0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3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7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6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9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3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4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1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2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5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6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9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0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1" fill="hold">
                      <p:stCondLst>
                        <p:cond delay="indefinite"/>
                      </p:stCondLst>
                      <p:childTnLst>
                        <p:par>
                          <p:cTn id="1152" fill="hold">
                            <p:stCondLst>
                              <p:cond delay="0"/>
                            </p:stCondLst>
                            <p:childTnLst>
                              <p:par>
                                <p:cTn id="1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9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0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3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4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5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6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9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0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3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4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7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8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1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2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5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6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0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8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1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0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4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1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2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3" fill="hold">
                      <p:stCondLst>
                        <p:cond delay="indefinite"/>
                      </p:stCondLst>
                      <p:childTnLst>
                        <p:par>
                          <p:cTn id="1234" fill="hold">
                            <p:stCondLst>
                              <p:cond delay="0"/>
                            </p:stCondLst>
                            <p:childTnLst>
                              <p:par>
                                <p:cTn id="12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7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8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1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2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5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6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9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4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1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2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6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9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0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4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7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8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1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2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5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6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9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0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4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7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8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1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2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9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0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3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4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5" fill="hold">
                      <p:stCondLst>
                        <p:cond delay="indefinite"/>
                      </p:stCondLst>
                      <p:childTnLst>
                        <p:par>
                          <p:cTn id="1316" fill="hold">
                            <p:stCondLst>
                              <p:cond delay="0"/>
                            </p:stCondLst>
                            <p:childTnLst>
                              <p:par>
                                <p:cTn id="13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9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0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3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4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7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8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1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2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5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6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9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0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3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7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1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2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5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6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3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4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7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8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1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2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6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3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4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7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8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1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2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5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6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7" fill="hold">
                      <p:stCondLst>
                        <p:cond delay="indefinite"/>
                      </p:stCondLst>
                      <p:childTnLst>
                        <p:par>
                          <p:cTn id="1398" fill="hold">
                            <p:stCondLst>
                              <p:cond delay="0"/>
                            </p:stCondLst>
                            <p:childTnLst>
                              <p:par>
                                <p:cTn id="139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1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24579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</p:txBody>
      </p:sp>
      <p:pic>
        <p:nvPicPr>
          <p:cNvPr id="24580" name="Picture 2" descr="C:\Users\c\Dropbox\Prywatne\Blog\Obrazy\twitter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0675" y="1916113"/>
            <a:ext cx="94646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ymbol zastępczy zawartości 2"/>
          <p:cNvSpPr>
            <a:spLocks noGrp="1"/>
          </p:cNvSpPr>
          <p:nvPr>
            <p:ph idx="1"/>
          </p:nvPr>
        </p:nvSpPr>
        <p:spPr>
          <a:xfrm>
            <a:off x="468313" y="2565400"/>
            <a:ext cx="3527425" cy="2692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pl-PL" b="1" smtClean="0">
                <a:latin typeface="Broadway" pitchFamily="82" charset="0"/>
              </a:rPr>
              <a:t>18-54 years old</a:t>
            </a:r>
          </a:p>
          <a:p>
            <a:pPr algn="ctr">
              <a:buFont typeface="Arial" charset="0"/>
              <a:buNone/>
            </a:pPr>
            <a:r>
              <a:rPr lang="pl-PL" b="1" smtClean="0">
                <a:latin typeface="Broadway" pitchFamily="82" charset="0"/>
              </a:rPr>
              <a:t>75%</a:t>
            </a:r>
          </a:p>
        </p:txBody>
      </p:sp>
      <p:graphicFrame>
        <p:nvGraphicFramePr>
          <p:cNvPr id="4" name="Wykres 3"/>
          <p:cNvGraphicFramePr/>
          <p:nvPr/>
        </p:nvGraphicFramePr>
        <p:xfrm>
          <a:off x="2915816" y="692696"/>
          <a:ext cx="6768752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627" name="Picture 2" descr="http://s2.blomedia.pl/komorkomania.pl/images/2009/11/facebook-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068638"/>
            <a:ext cx="2093913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6463" y="0"/>
            <a:ext cx="7331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Symbol zastępczy zawartości 2"/>
          <p:cNvSpPr>
            <a:spLocks noGrp="1"/>
          </p:cNvSpPr>
          <p:nvPr>
            <p:ph idx="1"/>
          </p:nvPr>
        </p:nvSpPr>
        <p:spPr>
          <a:xfrm>
            <a:off x="7332663" y="6411913"/>
            <a:ext cx="1811337" cy="4460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l-PL" sz="900" smtClean="0"/>
              <a:t>Brian Solis and Jess3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6" descr="C:\Users\c\AppData\Local\Microsoft\Windows\Temporary Internet Files\Content.IE5\CBGY9Y6E\MP900399531[1].jpg"/>
          <p:cNvPicPr>
            <a:picLocks noChangeAspect="1" noChangeArrowheads="1"/>
          </p:cNvPicPr>
          <p:nvPr/>
        </p:nvPicPr>
        <p:blipFill>
          <a:blip r:embed="rId3"/>
          <a:srcRect r="111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bg1">
                    <a:lumMod val="95000"/>
                  </a:schemeClr>
                </a:solidFill>
              </a:rPr>
              <a:t>Bicycle</a:t>
            </a:r>
            <a:r>
              <a:rPr lang="pl-PL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l-PL" dirty="0" err="1" smtClean="0">
                <a:solidFill>
                  <a:schemeClr val="bg1">
                    <a:lumMod val="95000"/>
                  </a:schemeClr>
                </a:solidFill>
              </a:rPr>
              <a:t>or</a:t>
            </a:r>
            <a:r>
              <a:rPr lang="pl-PL" dirty="0" smtClean="0">
                <a:solidFill>
                  <a:schemeClr val="bg1">
                    <a:lumMod val="95000"/>
                  </a:schemeClr>
                </a:solidFill>
              </a:rPr>
              <a:t> car for </a:t>
            </a:r>
            <a:r>
              <a:rPr lang="pl-PL" dirty="0" err="1" smtClean="0">
                <a:solidFill>
                  <a:schemeClr val="bg1">
                    <a:lumMod val="95000"/>
                  </a:schemeClr>
                </a:solidFill>
              </a:rPr>
              <a:t>our</a:t>
            </a:r>
            <a:r>
              <a:rPr lang="pl-PL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l-PL" dirty="0" err="1" smtClean="0">
                <a:solidFill>
                  <a:schemeClr val="bg1">
                    <a:lumMod val="95000"/>
                  </a:schemeClr>
                </a:solidFill>
              </a:rPr>
              <a:t>minds</a:t>
            </a:r>
            <a:r>
              <a:rPr lang="pl-PL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pl-PL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0723" name="Symbol zastępczy zawartości 7"/>
          <p:cNvSpPr>
            <a:spLocks noGrp="1"/>
          </p:cNvSpPr>
          <p:nvPr>
            <p:ph idx="1"/>
          </p:nvPr>
        </p:nvSpPr>
        <p:spPr>
          <a:xfrm>
            <a:off x="0" y="1600200"/>
            <a:ext cx="6300788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pl-PL" smtClean="0"/>
              <a:t>F</a:t>
            </a:r>
            <a:r>
              <a:rPr lang="en-US" smtClean="0"/>
              <a:t>or me</a:t>
            </a:r>
            <a:r>
              <a:rPr lang="pl-PL" smtClean="0"/>
              <a:t>, </a:t>
            </a:r>
            <a:r>
              <a:rPr lang="en-US" smtClean="0"/>
              <a:t>computer is the most amazing tool ever invented</a:t>
            </a:r>
            <a:endParaRPr lang="pl-PL" smtClean="0"/>
          </a:p>
          <a:p>
            <a:pPr algn="ctr">
              <a:buFont typeface="Arial" charset="0"/>
              <a:buNone/>
            </a:pPr>
            <a:r>
              <a:rPr lang="en-US" smtClean="0"/>
              <a:t>and it is something </a:t>
            </a:r>
            <a:r>
              <a:rPr lang="pl-PL" smtClean="0"/>
              <a:t>like </a:t>
            </a:r>
            <a:r>
              <a:rPr lang="en-US" smtClean="0"/>
              <a:t>a</a:t>
            </a:r>
            <a:r>
              <a:rPr lang="pl-PL" smtClean="0"/>
              <a:t> </a:t>
            </a:r>
            <a:r>
              <a:rPr lang="en-US" smtClean="0"/>
              <a:t>bicycle for our minds</a:t>
            </a:r>
            <a:endParaRPr lang="pl-PL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514</TotalTime>
  <Words>358</Words>
  <Application>Microsoft Office PowerPoint</Application>
  <PresentationFormat>Affichage à l'écran (4:3)</PresentationFormat>
  <Paragraphs>75</Paragraphs>
  <Slides>27</Slides>
  <Notes>27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Modèle de conception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Calibri</vt:lpstr>
      <vt:lpstr>Arial</vt:lpstr>
      <vt:lpstr>Broadway</vt:lpstr>
      <vt:lpstr>Algerian</vt:lpstr>
      <vt:lpstr>Motyw pakietu Office</vt:lpstr>
      <vt:lpstr>Graphique Microsoft Excel</vt:lpstr>
      <vt:lpstr>Are social media a good marketing tool ?”  </vt:lpstr>
      <vt:lpstr>Diapositive 2</vt:lpstr>
      <vt:lpstr>More than 3 pages in 2011</vt:lpstr>
      <vt:lpstr>Biggest newspapers 2011</vt:lpstr>
      <vt:lpstr>newspapers vs Facebook</vt:lpstr>
      <vt:lpstr>Diapositive 6</vt:lpstr>
      <vt:lpstr>Diapositive 7</vt:lpstr>
      <vt:lpstr>Diapositive 8</vt:lpstr>
      <vt:lpstr>Bicycle or car for our minds?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Advertising</vt:lpstr>
      <vt:lpstr>Nestle case on Facebook</vt:lpstr>
      <vt:lpstr>Bad practices</vt:lpstr>
      <vt:lpstr>Best practices</vt:lpstr>
      <vt:lpstr>Diapositive 25</vt:lpstr>
      <vt:lpstr>Diapositive 26</vt:lpstr>
      <vt:lpstr>Grzegorz Furgał    www.furgal.info  www.Facebook.com/fgrzegorzf twitter @furgalgrzegorz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 social media a good marketing tool ?”</dc:title>
  <dc:creator>Jan Kowal monitoring</dc:creator>
  <cp:lastModifiedBy>Standard</cp:lastModifiedBy>
  <cp:revision>52</cp:revision>
  <dcterms:created xsi:type="dcterms:W3CDTF">2011-09-10T10:07:41Z</dcterms:created>
  <dcterms:modified xsi:type="dcterms:W3CDTF">2011-09-19T07:40:52Z</dcterms:modified>
</cp:coreProperties>
</file>