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4"/>
    <p:sldMasterId id="2147483767" r:id="rId5"/>
  </p:sldMasterIdLst>
  <p:notesMasterIdLst>
    <p:notesMasterId r:id="rId18"/>
  </p:notesMasterIdLst>
  <p:handoutMasterIdLst>
    <p:handoutMasterId r:id="rId19"/>
  </p:handoutMasterIdLst>
  <p:sldIdLst>
    <p:sldId id="414" r:id="rId6"/>
    <p:sldId id="440" r:id="rId7"/>
    <p:sldId id="469" r:id="rId8"/>
    <p:sldId id="474" r:id="rId9"/>
    <p:sldId id="458" r:id="rId10"/>
    <p:sldId id="456" r:id="rId11"/>
    <p:sldId id="463" r:id="rId12"/>
    <p:sldId id="461" r:id="rId13"/>
    <p:sldId id="465" r:id="rId14"/>
    <p:sldId id="460" r:id="rId15"/>
    <p:sldId id="466" r:id="rId16"/>
    <p:sldId id="475" r:id="rId17"/>
  </p:sldIdLst>
  <p:sldSz cx="9144000" cy="6858000" type="screen4x3"/>
  <p:notesSz cx="6669088" cy="9753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LUDEC Nicolas (MARKT-EXT)" initials="NG" lastIdx="11" clrIdx="0"/>
  <p:cmAuthor id="1" name="CRAWFORD Pamela (MARKT)" initials="P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FF9933"/>
    <a:srgbClr val="FFCC66"/>
    <a:srgbClr val="FF6600"/>
    <a:srgbClr val="CC0000"/>
    <a:srgbClr val="3399FF"/>
    <a:srgbClr val="4224F8"/>
    <a:srgbClr val="0C03BD"/>
    <a:srgbClr val="8345DF"/>
    <a:srgbClr val="F0A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7975" autoAdjust="0"/>
    <p:restoredTop sz="84343" autoAdjust="0"/>
  </p:normalViewPr>
  <p:slideViewPr>
    <p:cSldViewPr>
      <p:cViewPr varScale="1">
        <p:scale>
          <a:sx n="115" d="100"/>
          <a:sy n="115" d="100"/>
        </p:scale>
        <p:origin x="13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1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4002" y="102"/>
      </p:cViewPr>
      <p:guideLst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70595B-D4D6-48FA-82AC-185A5EEA2BC9}" type="doc">
      <dgm:prSet loTypeId="urn:microsoft.com/office/officeart/2005/8/layout/vList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28DD1CE-F221-4779-9685-6068F14AFD8A}">
      <dgm:prSet phldrT="[Text]"/>
      <dgm:spPr>
        <a:solidFill>
          <a:srgbClr val="EDA053"/>
        </a:solidFill>
      </dgm:spPr>
      <dgm:t>
        <a:bodyPr/>
        <a:lstStyle/>
        <a:p>
          <a:r>
            <a:rPr lang="fr-BE" b="1" dirty="0" err="1" smtClean="0">
              <a:solidFill>
                <a:schemeClr val="tx1"/>
              </a:solidFill>
            </a:rPr>
            <a:t>Sunrise</a:t>
          </a:r>
          <a:r>
            <a:rPr lang="fr-BE" b="1" dirty="0" smtClean="0">
              <a:solidFill>
                <a:schemeClr val="tx1"/>
              </a:solidFill>
            </a:rPr>
            <a:t> </a:t>
          </a:r>
          <a:r>
            <a:rPr lang="fr-BE" b="1" dirty="0" err="1" smtClean="0">
              <a:solidFill>
                <a:schemeClr val="tx1"/>
              </a:solidFill>
            </a:rPr>
            <a:t>assessment</a:t>
          </a:r>
          <a:r>
            <a:rPr lang="fr-BE" b="1" dirty="0" smtClean="0">
              <a:solidFill>
                <a:schemeClr val="tx1"/>
              </a:solidFill>
            </a:rPr>
            <a:t> of </a:t>
          </a:r>
          <a:r>
            <a:rPr lang="fr-BE" b="1" dirty="0" err="1" smtClean="0">
              <a:solidFill>
                <a:schemeClr val="tx1"/>
              </a:solidFill>
            </a:rPr>
            <a:t>regulation</a:t>
          </a:r>
          <a:r>
            <a:rPr lang="fr-BE" b="1" dirty="0" smtClean="0">
              <a:solidFill>
                <a:schemeClr val="tx1"/>
              </a:solidFill>
            </a:rPr>
            <a:t> </a:t>
          </a:r>
          <a:endParaRPr lang="en-GB" b="1" dirty="0">
            <a:solidFill>
              <a:schemeClr val="tx1"/>
            </a:solidFill>
          </a:endParaRPr>
        </a:p>
      </dgm:t>
    </dgm:pt>
    <dgm:pt modelId="{556AD2EE-040B-426B-8D70-B3398206DF21}" type="parTrans" cxnId="{3B2736CA-76EA-452F-BD21-F54D09E5739D}">
      <dgm:prSet/>
      <dgm:spPr/>
      <dgm:t>
        <a:bodyPr/>
        <a:lstStyle/>
        <a:p>
          <a:endParaRPr lang="en-GB"/>
        </a:p>
      </dgm:t>
    </dgm:pt>
    <dgm:pt modelId="{B308BAA0-005D-420A-B2F7-7B9B00147EC2}" type="sibTrans" cxnId="{3B2736CA-76EA-452F-BD21-F54D09E5739D}">
      <dgm:prSet/>
      <dgm:spPr/>
      <dgm:t>
        <a:bodyPr/>
        <a:lstStyle/>
        <a:p>
          <a:endParaRPr lang="en-GB"/>
        </a:p>
      </dgm:t>
    </dgm:pt>
    <dgm:pt modelId="{4A993B62-11BA-4D39-990A-F8A2B7AE3632}">
      <dgm:prSet phldrT="[Text]"/>
      <dgm:spPr>
        <a:solidFill>
          <a:srgbClr val="EDA053"/>
        </a:solidFill>
      </dgm:spPr>
      <dgm:t>
        <a:bodyPr/>
        <a:lstStyle/>
        <a:p>
          <a:r>
            <a:rPr lang="fr-BE" b="1" dirty="0" err="1" smtClean="0">
              <a:solidFill>
                <a:schemeClr val="tx1"/>
              </a:solidFill>
            </a:rPr>
            <a:t>Coherent</a:t>
          </a:r>
          <a:r>
            <a:rPr lang="fr-BE" b="1" dirty="0" smtClean="0">
              <a:solidFill>
                <a:schemeClr val="tx1"/>
              </a:solidFill>
            </a:rPr>
            <a:t> and </a:t>
          </a:r>
          <a:r>
            <a:rPr lang="fr-BE" b="1" dirty="0" err="1" smtClean="0">
              <a:solidFill>
                <a:schemeClr val="tx1"/>
              </a:solidFill>
            </a:rPr>
            <a:t>complete</a:t>
          </a:r>
          <a:r>
            <a:rPr lang="fr-BE" b="1" dirty="0" smtClean="0">
              <a:solidFill>
                <a:schemeClr val="tx1"/>
              </a:solidFill>
            </a:rPr>
            <a:t> ex-ante </a:t>
          </a:r>
          <a:r>
            <a:rPr lang="fr-BE" b="1" dirty="0" err="1" smtClean="0">
              <a:solidFill>
                <a:schemeClr val="tx1"/>
              </a:solidFill>
            </a:rPr>
            <a:t>assessment</a:t>
          </a:r>
          <a:endParaRPr lang="en-GB" b="1" dirty="0">
            <a:solidFill>
              <a:schemeClr val="tx1"/>
            </a:solidFill>
          </a:endParaRPr>
        </a:p>
      </dgm:t>
    </dgm:pt>
    <dgm:pt modelId="{F33AE107-1E27-4BA2-870A-E9BA98F5898F}" type="parTrans" cxnId="{A13F79D9-7295-42DA-836C-72DEE5DB61E7}">
      <dgm:prSet/>
      <dgm:spPr/>
      <dgm:t>
        <a:bodyPr/>
        <a:lstStyle/>
        <a:p>
          <a:endParaRPr lang="en-GB"/>
        </a:p>
      </dgm:t>
    </dgm:pt>
    <dgm:pt modelId="{0EA6F06B-F42D-407C-981C-C53B0CE29536}" type="sibTrans" cxnId="{A13F79D9-7295-42DA-836C-72DEE5DB61E7}">
      <dgm:prSet/>
      <dgm:spPr/>
      <dgm:t>
        <a:bodyPr/>
        <a:lstStyle/>
        <a:p>
          <a:endParaRPr lang="en-GB"/>
        </a:p>
      </dgm:t>
    </dgm:pt>
    <dgm:pt modelId="{B1F4F130-1DE7-40FF-817E-5DC66A4BEE18}">
      <dgm:prSet phldrT="[Text]"/>
      <dgm:spPr>
        <a:solidFill>
          <a:srgbClr val="A83F10"/>
        </a:solidFill>
      </dgm:spPr>
      <dgm:t>
        <a:bodyPr/>
        <a:lstStyle/>
        <a:p>
          <a:r>
            <a:rPr lang="fr-BE" b="1" dirty="0" smtClean="0">
              <a:solidFill>
                <a:schemeClr val="tx1"/>
              </a:solidFill>
            </a:rPr>
            <a:t>Sunset </a:t>
          </a:r>
          <a:r>
            <a:rPr lang="fr-BE" b="1" dirty="0" err="1" smtClean="0">
              <a:solidFill>
                <a:schemeClr val="tx1"/>
              </a:solidFill>
            </a:rPr>
            <a:t>review</a:t>
          </a:r>
          <a:r>
            <a:rPr lang="fr-BE" b="1" dirty="0" smtClean="0">
              <a:solidFill>
                <a:schemeClr val="tx1"/>
              </a:solidFill>
            </a:rPr>
            <a:t> of </a:t>
          </a:r>
          <a:r>
            <a:rPr lang="fr-BE" b="1" dirty="0" err="1" smtClean="0">
              <a:solidFill>
                <a:schemeClr val="tx1"/>
              </a:solidFill>
            </a:rPr>
            <a:t>regulation</a:t>
          </a:r>
          <a:endParaRPr lang="en-GB" b="1" dirty="0">
            <a:solidFill>
              <a:schemeClr val="tx1"/>
            </a:solidFill>
          </a:endParaRPr>
        </a:p>
      </dgm:t>
    </dgm:pt>
    <dgm:pt modelId="{9B430E22-BD8D-4B59-A817-E2A21F0BCC9E}" type="parTrans" cxnId="{F8750F2B-C224-4618-AA18-E146CDDB8B78}">
      <dgm:prSet/>
      <dgm:spPr/>
      <dgm:t>
        <a:bodyPr/>
        <a:lstStyle/>
        <a:p>
          <a:endParaRPr lang="en-GB"/>
        </a:p>
      </dgm:t>
    </dgm:pt>
    <dgm:pt modelId="{D00A5A58-E856-4AB8-BAF9-53C551742B7C}" type="sibTrans" cxnId="{F8750F2B-C224-4618-AA18-E146CDDB8B78}">
      <dgm:prSet/>
      <dgm:spPr/>
      <dgm:t>
        <a:bodyPr/>
        <a:lstStyle/>
        <a:p>
          <a:endParaRPr lang="en-GB"/>
        </a:p>
      </dgm:t>
    </dgm:pt>
    <dgm:pt modelId="{FDB2CA2E-9130-4EA0-8F8A-8A9B3A84C24E}">
      <dgm:prSet phldrT="[Text]"/>
      <dgm:spPr>
        <a:solidFill>
          <a:srgbClr val="A83F10"/>
        </a:solidFill>
      </dgm:spPr>
      <dgm:t>
        <a:bodyPr/>
        <a:lstStyle/>
        <a:p>
          <a:r>
            <a:rPr lang="fr-BE" b="1" dirty="0" err="1" smtClean="0">
              <a:solidFill>
                <a:schemeClr val="tx1"/>
              </a:solidFill>
            </a:rPr>
            <a:t>Review</a:t>
          </a:r>
          <a:r>
            <a:rPr lang="fr-BE" b="1" dirty="0" smtClean="0">
              <a:solidFill>
                <a:schemeClr val="tx1"/>
              </a:solidFill>
            </a:rPr>
            <a:t> </a:t>
          </a:r>
          <a:r>
            <a:rPr lang="fr-BE" b="1" dirty="0" err="1" smtClean="0">
              <a:solidFill>
                <a:schemeClr val="tx1"/>
              </a:solidFill>
            </a:rPr>
            <a:t>after</a:t>
          </a:r>
          <a:r>
            <a:rPr lang="fr-BE" b="1" dirty="0" smtClean="0">
              <a:solidFill>
                <a:schemeClr val="tx1"/>
              </a:solidFill>
            </a:rPr>
            <a:t> </a:t>
          </a:r>
          <a:r>
            <a:rPr lang="fr-BE" b="1" dirty="0" err="1" smtClean="0">
              <a:solidFill>
                <a:schemeClr val="tx1"/>
              </a:solidFill>
            </a:rPr>
            <a:t>introducing</a:t>
          </a:r>
          <a:r>
            <a:rPr lang="fr-BE" b="1" dirty="0" smtClean="0">
              <a:solidFill>
                <a:schemeClr val="tx1"/>
              </a:solidFill>
            </a:rPr>
            <a:t> the </a:t>
          </a:r>
          <a:r>
            <a:rPr lang="fr-BE" b="1" dirty="0" err="1" smtClean="0">
              <a:solidFill>
                <a:schemeClr val="tx1"/>
              </a:solidFill>
            </a:rPr>
            <a:t>measure</a:t>
          </a:r>
          <a:endParaRPr lang="en-GB" b="1" dirty="0">
            <a:solidFill>
              <a:schemeClr val="tx1"/>
            </a:solidFill>
          </a:endParaRPr>
        </a:p>
      </dgm:t>
    </dgm:pt>
    <dgm:pt modelId="{E490BA2C-DCCB-45D4-86AC-A54EA8EEAA35}" type="parTrans" cxnId="{2A15E931-51C4-4690-93B2-B7CA51E65F9B}">
      <dgm:prSet/>
      <dgm:spPr/>
      <dgm:t>
        <a:bodyPr/>
        <a:lstStyle/>
        <a:p>
          <a:endParaRPr lang="en-GB"/>
        </a:p>
      </dgm:t>
    </dgm:pt>
    <dgm:pt modelId="{0A8FC32D-14B5-424E-97C6-5E83D8FE1439}" type="sibTrans" cxnId="{2A15E931-51C4-4690-93B2-B7CA51E65F9B}">
      <dgm:prSet/>
      <dgm:spPr/>
      <dgm:t>
        <a:bodyPr/>
        <a:lstStyle/>
        <a:p>
          <a:endParaRPr lang="en-GB"/>
        </a:p>
      </dgm:t>
    </dgm:pt>
    <dgm:pt modelId="{AA19EAA1-CA6C-4E08-AF80-E265042097A3}">
      <dgm:prSet phldrT="[Text]"/>
      <dgm:spPr>
        <a:solidFill>
          <a:srgbClr val="A83F10"/>
        </a:solidFill>
      </dgm:spPr>
      <dgm:t>
        <a:bodyPr/>
        <a:lstStyle/>
        <a:p>
          <a:r>
            <a:rPr lang="fr-BE" b="1" dirty="0" err="1" smtClean="0">
              <a:solidFill>
                <a:schemeClr val="tx1"/>
              </a:solidFill>
            </a:rPr>
            <a:t>Regulatory</a:t>
          </a:r>
          <a:r>
            <a:rPr lang="fr-BE" b="1" dirty="0" smtClean="0">
              <a:solidFill>
                <a:schemeClr val="tx1"/>
              </a:solidFill>
            </a:rPr>
            <a:t> </a:t>
          </a:r>
          <a:r>
            <a:rPr lang="fr-BE" b="1" dirty="0" err="1" smtClean="0">
              <a:solidFill>
                <a:schemeClr val="tx1"/>
              </a:solidFill>
            </a:rPr>
            <a:t>reforms</a:t>
          </a:r>
          <a:endParaRPr lang="en-GB" b="1" dirty="0">
            <a:solidFill>
              <a:schemeClr val="tx1"/>
            </a:solidFill>
          </a:endParaRPr>
        </a:p>
      </dgm:t>
    </dgm:pt>
    <dgm:pt modelId="{D06FD987-F2CB-4D26-BDE5-10D996B446A0}" type="parTrans" cxnId="{FED12D15-CA72-4F6A-8E5A-B37D106880BB}">
      <dgm:prSet/>
      <dgm:spPr/>
      <dgm:t>
        <a:bodyPr/>
        <a:lstStyle/>
        <a:p>
          <a:endParaRPr lang="en-GB"/>
        </a:p>
      </dgm:t>
    </dgm:pt>
    <dgm:pt modelId="{1F874DD9-7B85-4C90-AC0F-AC584176302A}" type="sibTrans" cxnId="{FED12D15-CA72-4F6A-8E5A-B37D106880BB}">
      <dgm:prSet/>
      <dgm:spPr/>
      <dgm:t>
        <a:bodyPr/>
        <a:lstStyle/>
        <a:p>
          <a:endParaRPr lang="en-GB"/>
        </a:p>
      </dgm:t>
    </dgm:pt>
    <dgm:pt modelId="{C40D058B-80E5-46E8-A80A-8F33F68641D3}">
      <dgm:prSet phldrT="[Text]"/>
      <dgm:spPr>
        <a:solidFill>
          <a:srgbClr val="EDA053"/>
        </a:solidFill>
      </dgm:spPr>
      <dgm:t>
        <a:bodyPr/>
        <a:lstStyle/>
        <a:p>
          <a:r>
            <a:rPr lang="fr-BE" b="1" dirty="0" err="1" smtClean="0">
              <a:solidFill>
                <a:schemeClr val="tx1"/>
              </a:solidFill>
            </a:rPr>
            <a:t>Based</a:t>
          </a:r>
          <a:r>
            <a:rPr lang="fr-BE" b="1" dirty="0" smtClean="0">
              <a:solidFill>
                <a:schemeClr val="tx1"/>
              </a:solidFill>
            </a:rPr>
            <a:t> on </a:t>
          </a:r>
          <a:r>
            <a:rPr lang="fr-BE" b="1" dirty="0" err="1" smtClean="0">
              <a:solidFill>
                <a:schemeClr val="tx1"/>
              </a:solidFill>
            </a:rPr>
            <a:t>facts</a:t>
          </a:r>
          <a:endParaRPr lang="en-GB" b="1" dirty="0">
            <a:solidFill>
              <a:schemeClr val="tx1"/>
            </a:solidFill>
          </a:endParaRPr>
        </a:p>
      </dgm:t>
    </dgm:pt>
    <dgm:pt modelId="{6550E8CA-E0BF-47DD-A022-BA78C91F2D0C}" type="parTrans" cxnId="{C874DB26-738B-430F-8566-EB061085DC2A}">
      <dgm:prSet/>
      <dgm:spPr/>
    </dgm:pt>
    <dgm:pt modelId="{FD0410D6-2A46-4E37-A768-751969ACBDDE}" type="sibTrans" cxnId="{C874DB26-738B-430F-8566-EB061085DC2A}">
      <dgm:prSet/>
      <dgm:spPr/>
    </dgm:pt>
    <dgm:pt modelId="{1E03FD22-8D93-4C99-99F0-45C1EADCFEE0}">
      <dgm:prSet phldrT="[Text]"/>
      <dgm:spPr>
        <a:solidFill>
          <a:srgbClr val="A83F10"/>
        </a:solidFill>
      </dgm:spPr>
      <dgm:t>
        <a:bodyPr/>
        <a:lstStyle/>
        <a:p>
          <a:r>
            <a:rPr lang="fr-BE" b="1" dirty="0" err="1" smtClean="0">
              <a:solidFill>
                <a:schemeClr val="tx1"/>
              </a:solidFill>
            </a:rPr>
            <a:t>Enforcement</a:t>
          </a:r>
          <a:endParaRPr lang="en-GB" b="1" dirty="0">
            <a:solidFill>
              <a:schemeClr val="tx1"/>
            </a:solidFill>
          </a:endParaRPr>
        </a:p>
      </dgm:t>
    </dgm:pt>
    <dgm:pt modelId="{2DEF5026-F14C-44F4-8E36-7F2EC69DF1E4}" type="parTrans" cxnId="{B32B9A80-D96A-4D48-8DA6-52FDCB67FAB0}">
      <dgm:prSet/>
      <dgm:spPr/>
    </dgm:pt>
    <dgm:pt modelId="{5F154230-376D-4002-85C3-FCA94433D795}" type="sibTrans" cxnId="{B32B9A80-D96A-4D48-8DA6-52FDCB67FAB0}">
      <dgm:prSet/>
      <dgm:spPr/>
    </dgm:pt>
    <dgm:pt modelId="{EAEED061-4587-4161-AC7B-07A17777B0E4}">
      <dgm:prSet phldrT="[Text]"/>
      <dgm:spPr>
        <a:solidFill>
          <a:srgbClr val="EDA053"/>
        </a:solidFill>
      </dgm:spPr>
      <dgm:t>
        <a:bodyPr/>
        <a:lstStyle/>
        <a:p>
          <a:r>
            <a:rPr lang="fr-BE" b="1" dirty="0" smtClean="0">
              <a:solidFill>
                <a:schemeClr val="tx1"/>
              </a:solidFill>
            </a:rPr>
            <a:t>Public </a:t>
          </a:r>
          <a:r>
            <a:rPr lang="fr-BE" b="1" dirty="0" err="1" smtClean="0">
              <a:solidFill>
                <a:schemeClr val="tx1"/>
              </a:solidFill>
            </a:rPr>
            <a:t>interest</a:t>
          </a:r>
          <a:r>
            <a:rPr lang="fr-BE" b="1" dirty="0" smtClean="0">
              <a:solidFill>
                <a:schemeClr val="tx1"/>
              </a:solidFill>
            </a:rPr>
            <a:t> objectives</a:t>
          </a:r>
          <a:endParaRPr lang="en-GB" b="1" dirty="0">
            <a:solidFill>
              <a:schemeClr val="tx1"/>
            </a:solidFill>
          </a:endParaRPr>
        </a:p>
      </dgm:t>
    </dgm:pt>
    <dgm:pt modelId="{79F8B761-B979-4BBE-90CF-45614B2F85E6}" type="parTrans" cxnId="{81DF32A7-C8BF-4959-9B8A-13291EEB7776}">
      <dgm:prSet/>
      <dgm:spPr/>
    </dgm:pt>
    <dgm:pt modelId="{CA1C3301-7F63-4DD9-A2CD-596228734E39}" type="sibTrans" cxnId="{81DF32A7-C8BF-4959-9B8A-13291EEB7776}">
      <dgm:prSet/>
      <dgm:spPr/>
    </dgm:pt>
    <dgm:pt modelId="{8CE64911-7ABF-4B96-9023-3E9236886C5F}" type="pres">
      <dgm:prSet presAssocID="{B870595B-D4D6-48FA-82AC-185A5EEA2BC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209BBD0-8195-43C3-B4B5-5D6787DEB4D8}" type="pres">
      <dgm:prSet presAssocID="{928DD1CE-F221-4779-9685-6068F14AFD8A}" presName="comp" presStyleCnt="0"/>
      <dgm:spPr/>
    </dgm:pt>
    <dgm:pt modelId="{420E3EB7-F534-41A2-8EB5-57E8CEF3F0D5}" type="pres">
      <dgm:prSet presAssocID="{928DD1CE-F221-4779-9685-6068F14AFD8A}" presName="box" presStyleLbl="node1" presStyleIdx="0" presStyleCnt="2"/>
      <dgm:spPr/>
      <dgm:t>
        <a:bodyPr/>
        <a:lstStyle/>
        <a:p>
          <a:endParaRPr lang="en-GB"/>
        </a:p>
      </dgm:t>
    </dgm:pt>
    <dgm:pt modelId="{6EC81AFE-1560-41C9-9E78-111E783438F2}" type="pres">
      <dgm:prSet presAssocID="{928DD1CE-F221-4779-9685-6068F14AFD8A}" presName="img" presStyleLbl="fgImgPlace1" presStyleIdx="0" presStyleCnt="2"/>
      <dgm:spPr>
        <a:blipFill>
          <a:blip xmlns:r="http://schemas.openxmlformats.org/officeDocument/2006/relationships" r:embed="rId1" cstate="print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en-US"/>
        </a:p>
      </dgm:t>
    </dgm:pt>
    <dgm:pt modelId="{CAA41C38-F2F1-45C0-BDAE-04F018665FA6}" type="pres">
      <dgm:prSet presAssocID="{928DD1CE-F221-4779-9685-6068F14AFD8A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EC848A-9271-43D1-9712-1010B5E98D32}" type="pres">
      <dgm:prSet presAssocID="{B308BAA0-005D-420A-B2F7-7B9B00147EC2}" presName="spacer" presStyleCnt="0"/>
      <dgm:spPr/>
    </dgm:pt>
    <dgm:pt modelId="{B4A5B889-F3E5-457F-8F64-4BB6ECAC10B7}" type="pres">
      <dgm:prSet presAssocID="{B1F4F130-1DE7-40FF-817E-5DC66A4BEE18}" presName="comp" presStyleCnt="0"/>
      <dgm:spPr/>
    </dgm:pt>
    <dgm:pt modelId="{52FE645D-F59C-44D6-BC16-2CAFBAEC212C}" type="pres">
      <dgm:prSet presAssocID="{B1F4F130-1DE7-40FF-817E-5DC66A4BEE18}" presName="box" presStyleLbl="node1" presStyleIdx="1" presStyleCnt="2"/>
      <dgm:spPr/>
      <dgm:t>
        <a:bodyPr/>
        <a:lstStyle/>
        <a:p>
          <a:endParaRPr lang="en-GB"/>
        </a:p>
      </dgm:t>
    </dgm:pt>
    <dgm:pt modelId="{A9052C63-FB5A-4550-B35F-2E1E5413B526}" type="pres">
      <dgm:prSet presAssocID="{B1F4F130-1DE7-40FF-817E-5DC66A4BEE18}" presName="img" presStyleLbl="fgImgPlace1" presStyleIdx="1" presStyleCnt="2"/>
      <dgm:spPr>
        <a:blipFill>
          <a:blip xmlns:r="http://schemas.openxmlformats.org/officeDocument/2006/relationships" r:embed="rId2" cstate="print">
            <a:duotone>
              <a:schemeClr val="accent5">
                <a:hueOff val="3246390"/>
                <a:satOff val="-22562"/>
                <a:lumOff val="-17150"/>
                <a:alphaOff val="0"/>
                <a:shade val="20000"/>
                <a:satMod val="200000"/>
              </a:schemeClr>
              <a:schemeClr val="accent5">
                <a:hueOff val="3246390"/>
                <a:satOff val="-22562"/>
                <a:lumOff val="-1715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  <dgm:t>
        <a:bodyPr/>
        <a:lstStyle/>
        <a:p>
          <a:endParaRPr lang="en-US"/>
        </a:p>
      </dgm:t>
    </dgm:pt>
    <dgm:pt modelId="{4CF1841E-20BE-4E27-8297-9DE1DD86225E}" type="pres">
      <dgm:prSet presAssocID="{B1F4F130-1DE7-40FF-817E-5DC66A4BEE18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BEE19A3-C8D2-4DDC-A051-577E3D1CE3E8}" type="presOf" srcId="{C40D058B-80E5-46E8-A80A-8F33F68641D3}" destId="{CAA41C38-F2F1-45C0-BDAE-04F018665FA6}" srcOrd="1" destOrd="2" presId="urn:microsoft.com/office/officeart/2005/8/layout/vList4"/>
    <dgm:cxn modelId="{F8750F2B-C224-4618-AA18-E146CDDB8B78}" srcId="{B870595B-D4D6-48FA-82AC-185A5EEA2BC9}" destId="{B1F4F130-1DE7-40FF-817E-5DC66A4BEE18}" srcOrd="1" destOrd="0" parTransId="{9B430E22-BD8D-4B59-A817-E2A21F0BCC9E}" sibTransId="{D00A5A58-E856-4AB8-BAF9-53C551742B7C}"/>
    <dgm:cxn modelId="{98E37095-343B-45C8-9F2C-DC2E1FAAE4C0}" type="presOf" srcId="{928DD1CE-F221-4779-9685-6068F14AFD8A}" destId="{420E3EB7-F534-41A2-8EB5-57E8CEF3F0D5}" srcOrd="0" destOrd="0" presId="urn:microsoft.com/office/officeart/2005/8/layout/vList4"/>
    <dgm:cxn modelId="{79996707-C8F1-4688-8237-3957FBA297B0}" type="presOf" srcId="{4A993B62-11BA-4D39-990A-F8A2B7AE3632}" destId="{420E3EB7-F534-41A2-8EB5-57E8CEF3F0D5}" srcOrd="0" destOrd="1" presId="urn:microsoft.com/office/officeart/2005/8/layout/vList4"/>
    <dgm:cxn modelId="{0EB46C2B-BB73-4479-94E2-349B6C64B641}" type="presOf" srcId="{EAEED061-4587-4161-AC7B-07A17777B0E4}" destId="{CAA41C38-F2F1-45C0-BDAE-04F018665FA6}" srcOrd="1" destOrd="3" presId="urn:microsoft.com/office/officeart/2005/8/layout/vList4"/>
    <dgm:cxn modelId="{6239DC12-0271-4DFD-BD9C-47DFC617D68B}" type="presOf" srcId="{C40D058B-80E5-46E8-A80A-8F33F68641D3}" destId="{420E3EB7-F534-41A2-8EB5-57E8CEF3F0D5}" srcOrd="0" destOrd="2" presId="urn:microsoft.com/office/officeart/2005/8/layout/vList4"/>
    <dgm:cxn modelId="{C874DB26-738B-430F-8566-EB061085DC2A}" srcId="{928DD1CE-F221-4779-9685-6068F14AFD8A}" destId="{C40D058B-80E5-46E8-A80A-8F33F68641D3}" srcOrd="1" destOrd="0" parTransId="{6550E8CA-E0BF-47DD-A022-BA78C91F2D0C}" sibTransId="{FD0410D6-2A46-4E37-A768-751969ACBDDE}"/>
    <dgm:cxn modelId="{81DF32A7-C8BF-4959-9B8A-13291EEB7776}" srcId="{928DD1CE-F221-4779-9685-6068F14AFD8A}" destId="{EAEED061-4587-4161-AC7B-07A17777B0E4}" srcOrd="2" destOrd="0" parTransId="{79F8B761-B979-4BBE-90CF-45614B2F85E6}" sibTransId="{CA1C3301-7F63-4DD9-A2CD-596228734E39}"/>
    <dgm:cxn modelId="{7E73D3D1-11E3-470B-9DE7-4DD5A7047027}" type="presOf" srcId="{EAEED061-4587-4161-AC7B-07A17777B0E4}" destId="{420E3EB7-F534-41A2-8EB5-57E8CEF3F0D5}" srcOrd="0" destOrd="3" presId="urn:microsoft.com/office/officeart/2005/8/layout/vList4"/>
    <dgm:cxn modelId="{A13F79D9-7295-42DA-836C-72DEE5DB61E7}" srcId="{928DD1CE-F221-4779-9685-6068F14AFD8A}" destId="{4A993B62-11BA-4D39-990A-F8A2B7AE3632}" srcOrd="0" destOrd="0" parTransId="{F33AE107-1E27-4BA2-870A-E9BA98F5898F}" sibTransId="{0EA6F06B-F42D-407C-981C-C53B0CE29536}"/>
    <dgm:cxn modelId="{2A15E931-51C4-4690-93B2-B7CA51E65F9B}" srcId="{B1F4F130-1DE7-40FF-817E-5DC66A4BEE18}" destId="{FDB2CA2E-9130-4EA0-8F8A-8A9B3A84C24E}" srcOrd="0" destOrd="0" parTransId="{E490BA2C-DCCB-45D4-86AC-A54EA8EEAA35}" sibTransId="{0A8FC32D-14B5-424E-97C6-5E83D8FE1439}"/>
    <dgm:cxn modelId="{23F13831-DBE7-4F92-A7D6-BE26CBC3C351}" type="presOf" srcId="{B1F4F130-1DE7-40FF-817E-5DC66A4BEE18}" destId="{4CF1841E-20BE-4E27-8297-9DE1DD86225E}" srcOrd="1" destOrd="0" presId="urn:microsoft.com/office/officeart/2005/8/layout/vList4"/>
    <dgm:cxn modelId="{B32B9A80-D96A-4D48-8DA6-52FDCB67FAB0}" srcId="{B1F4F130-1DE7-40FF-817E-5DC66A4BEE18}" destId="{1E03FD22-8D93-4C99-99F0-45C1EADCFEE0}" srcOrd="2" destOrd="0" parTransId="{2DEF5026-F14C-44F4-8E36-7F2EC69DF1E4}" sibTransId="{5F154230-376D-4002-85C3-FCA94433D795}"/>
    <dgm:cxn modelId="{FED12D15-CA72-4F6A-8E5A-B37D106880BB}" srcId="{B1F4F130-1DE7-40FF-817E-5DC66A4BEE18}" destId="{AA19EAA1-CA6C-4E08-AF80-E265042097A3}" srcOrd="1" destOrd="0" parTransId="{D06FD987-F2CB-4D26-BDE5-10D996B446A0}" sibTransId="{1F874DD9-7B85-4C90-AC0F-AC584176302A}"/>
    <dgm:cxn modelId="{29790D44-2C20-455E-BFC1-16EC5912FACD}" type="presOf" srcId="{928DD1CE-F221-4779-9685-6068F14AFD8A}" destId="{CAA41C38-F2F1-45C0-BDAE-04F018665FA6}" srcOrd="1" destOrd="0" presId="urn:microsoft.com/office/officeart/2005/8/layout/vList4"/>
    <dgm:cxn modelId="{D8236B43-44CD-4504-AE49-8F6AD5A1D2CE}" type="presOf" srcId="{FDB2CA2E-9130-4EA0-8F8A-8A9B3A84C24E}" destId="{4CF1841E-20BE-4E27-8297-9DE1DD86225E}" srcOrd="1" destOrd="1" presId="urn:microsoft.com/office/officeart/2005/8/layout/vList4"/>
    <dgm:cxn modelId="{8277FCEC-D597-4A6D-8302-3BD8536652FA}" type="presOf" srcId="{1E03FD22-8D93-4C99-99F0-45C1EADCFEE0}" destId="{52FE645D-F59C-44D6-BC16-2CAFBAEC212C}" srcOrd="0" destOrd="3" presId="urn:microsoft.com/office/officeart/2005/8/layout/vList4"/>
    <dgm:cxn modelId="{292C5BEA-E2FD-440A-A3A3-A1CD1B0BCFFA}" type="presOf" srcId="{AA19EAA1-CA6C-4E08-AF80-E265042097A3}" destId="{52FE645D-F59C-44D6-BC16-2CAFBAEC212C}" srcOrd="0" destOrd="2" presId="urn:microsoft.com/office/officeart/2005/8/layout/vList4"/>
    <dgm:cxn modelId="{F57C8B36-1FF7-454B-9FA0-B0FAD0B09726}" type="presOf" srcId="{AA19EAA1-CA6C-4E08-AF80-E265042097A3}" destId="{4CF1841E-20BE-4E27-8297-9DE1DD86225E}" srcOrd="1" destOrd="2" presId="urn:microsoft.com/office/officeart/2005/8/layout/vList4"/>
    <dgm:cxn modelId="{CE51A662-0C84-49D1-B76F-CB7B9E8C387A}" type="presOf" srcId="{1E03FD22-8D93-4C99-99F0-45C1EADCFEE0}" destId="{4CF1841E-20BE-4E27-8297-9DE1DD86225E}" srcOrd="1" destOrd="3" presId="urn:microsoft.com/office/officeart/2005/8/layout/vList4"/>
    <dgm:cxn modelId="{3B2736CA-76EA-452F-BD21-F54D09E5739D}" srcId="{B870595B-D4D6-48FA-82AC-185A5EEA2BC9}" destId="{928DD1CE-F221-4779-9685-6068F14AFD8A}" srcOrd="0" destOrd="0" parTransId="{556AD2EE-040B-426B-8D70-B3398206DF21}" sibTransId="{B308BAA0-005D-420A-B2F7-7B9B00147EC2}"/>
    <dgm:cxn modelId="{9D1844AB-9BAC-41E1-B1D4-BEFFF2489CC3}" type="presOf" srcId="{B870595B-D4D6-48FA-82AC-185A5EEA2BC9}" destId="{8CE64911-7ABF-4B96-9023-3E9236886C5F}" srcOrd="0" destOrd="0" presId="urn:microsoft.com/office/officeart/2005/8/layout/vList4"/>
    <dgm:cxn modelId="{8B879737-BA3B-40BA-B5A0-AAA0F044577B}" type="presOf" srcId="{FDB2CA2E-9130-4EA0-8F8A-8A9B3A84C24E}" destId="{52FE645D-F59C-44D6-BC16-2CAFBAEC212C}" srcOrd="0" destOrd="1" presId="urn:microsoft.com/office/officeart/2005/8/layout/vList4"/>
    <dgm:cxn modelId="{5ABA4775-B052-470C-848B-5D81077FB22A}" type="presOf" srcId="{4A993B62-11BA-4D39-990A-F8A2B7AE3632}" destId="{CAA41C38-F2F1-45C0-BDAE-04F018665FA6}" srcOrd="1" destOrd="1" presId="urn:microsoft.com/office/officeart/2005/8/layout/vList4"/>
    <dgm:cxn modelId="{C32B820D-4776-490A-9998-2E9FEDADC952}" type="presOf" srcId="{B1F4F130-1DE7-40FF-817E-5DC66A4BEE18}" destId="{52FE645D-F59C-44D6-BC16-2CAFBAEC212C}" srcOrd="0" destOrd="0" presId="urn:microsoft.com/office/officeart/2005/8/layout/vList4"/>
    <dgm:cxn modelId="{AB3A9E40-494F-46AD-BC60-10ADE5F024B3}" type="presParOf" srcId="{8CE64911-7ABF-4B96-9023-3E9236886C5F}" destId="{8209BBD0-8195-43C3-B4B5-5D6787DEB4D8}" srcOrd="0" destOrd="0" presId="urn:microsoft.com/office/officeart/2005/8/layout/vList4"/>
    <dgm:cxn modelId="{7E979639-0CE9-4F3D-8E8C-8BC20698CD79}" type="presParOf" srcId="{8209BBD0-8195-43C3-B4B5-5D6787DEB4D8}" destId="{420E3EB7-F534-41A2-8EB5-57E8CEF3F0D5}" srcOrd="0" destOrd="0" presId="urn:microsoft.com/office/officeart/2005/8/layout/vList4"/>
    <dgm:cxn modelId="{FA4B3F57-A65D-46C0-9212-C947D2C9EFDA}" type="presParOf" srcId="{8209BBD0-8195-43C3-B4B5-5D6787DEB4D8}" destId="{6EC81AFE-1560-41C9-9E78-111E783438F2}" srcOrd="1" destOrd="0" presId="urn:microsoft.com/office/officeart/2005/8/layout/vList4"/>
    <dgm:cxn modelId="{49F18AFD-F8B7-4F79-8D62-B0C5DFA3FC70}" type="presParOf" srcId="{8209BBD0-8195-43C3-B4B5-5D6787DEB4D8}" destId="{CAA41C38-F2F1-45C0-BDAE-04F018665FA6}" srcOrd="2" destOrd="0" presId="urn:microsoft.com/office/officeart/2005/8/layout/vList4"/>
    <dgm:cxn modelId="{3C7F3F94-9284-4EF5-B5DD-FC290BB23463}" type="presParOf" srcId="{8CE64911-7ABF-4B96-9023-3E9236886C5F}" destId="{D9EC848A-9271-43D1-9712-1010B5E98D32}" srcOrd="1" destOrd="0" presId="urn:microsoft.com/office/officeart/2005/8/layout/vList4"/>
    <dgm:cxn modelId="{76D3ABD8-2397-45E5-9CFE-95CC4DD77BC5}" type="presParOf" srcId="{8CE64911-7ABF-4B96-9023-3E9236886C5F}" destId="{B4A5B889-F3E5-457F-8F64-4BB6ECAC10B7}" srcOrd="2" destOrd="0" presId="urn:microsoft.com/office/officeart/2005/8/layout/vList4"/>
    <dgm:cxn modelId="{0FC2E112-CC60-4819-9F46-3F08971A46B5}" type="presParOf" srcId="{B4A5B889-F3E5-457F-8F64-4BB6ECAC10B7}" destId="{52FE645D-F59C-44D6-BC16-2CAFBAEC212C}" srcOrd="0" destOrd="0" presId="urn:microsoft.com/office/officeart/2005/8/layout/vList4"/>
    <dgm:cxn modelId="{5A021A68-6302-4EA0-90F2-5CC0D610A7BB}" type="presParOf" srcId="{B4A5B889-F3E5-457F-8F64-4BB6ECAC10B7}" destId="{A9052C63-FB5A-4550-B35F-2E1E5413B526}" srcOrd="1" destOrd="0" presId="urn:microsoft.com/office/officeart/2005/8/layout/vList4"/>
    <dgm:cxn modelId="{9E67C74D-D031-4341-A57F-0D2188C3BB32}" type="presParOf" srcId="{B4A5B889-F3E5-457F-8F64-4BB6ECAC10B7}" destId="{4CF1841E-20BE-4E27-8297-9DE1DD86225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83F284-2BF4-4BB0-A894-8D6A512A371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5C57D18-4944-4CA9-B20D-946BBC5BC304}">
      <dgm:prSet phldrT="[Text]" custT="1"/>
      <dgm:spPr/>
      <dgm:t>
        <a:bodyPr/>
        <a:lstStyle/>
        <a:p>
          <a:pPr marL="1296000"/>
          <a:r>
            <a:rPr lang="fr-BE" sz="2000" b="0" dirty="0" smtClean="0">
              <a:solidFill>
                <a:srgbClr val="0F5494"/>
              </a:solidFill>
            </a:rPr>
            <a:t>- </a:t>
          </a:r>
          <a:r>
            <a:rPr lang="fr-BE" sz="2000" b="0" dirty="0" err="1" smtClean="0">
              <a:solidFill>
                <a:srgbClr val="0F5494"/>
              </a:solidFill>
            </a:rPr>
            <a:t>protect</a:t>
          </a:r>
          <a:r>
            <a:rPr lang="fr-BE" sz="2000" b="0" dirty="0" smtClean="0">
              <a:solidFill>
                <a:srgbClr val="0F5494"/>
              </a:solidFill>
            </a:rPr>
            <a:t> public </a:t>
          </a:r>
          <a:r>
            <a:rPr lang="fr-BE" sz="2000" b="0" dirty="0" err="1" smtClean="0">
              <a:solidFill>
                <a:srgbClr val="0F5494"/>
              </a:solidFill>
            </a:rPr>
            <a:t>interest</a:t>
          </a:r>
          <a:endParaRPr lang="fr-BE" sz="2000" b="0" dirty="0" smtClean="0">
            <a:solidFill>
              <a:srgbClr val="0F5494"/>
            </a:solidFill>
          </a:endParaRPr>
        </a:p>
        <a:p>
          <a:pPr marL="1296000"/>
          <a:r>
            <a:rPr lang="fr-BE" sz="2000" b="0" dirty="0" smtClean="0">
              <a:solidFill>
                <a:srgbClr val="0F5494"/>
              </a:solidFill>
            </a:rPr>
            <a:t>- </a:t>
          </a:r>
          <a:r>
            <a:rPr lang="fr-BE" sz="2000" b="0" dirty="0" err="1" smtClean="0">
              <a:solidFill>
                <a:srgbClr val="0F5494"/>
              </a:solidFill>
            </a:rPr>
            <a:t>prevent</a:t>
          </a:r>
          <a:r>
            <a:rPr lang="fr-BE" sz="2000" b="0" dirty="0" smtClean="0">
              <a:solidFill>
                <a:srgbClr val="0F5494"/>
              </a:solidFill>
            </a:rPr>
            <a:t> </a:t>
          </a:r>
          <a:r>
            <a:rPr lang="fr-BE" sz="2000" b="0" dirty="0" err="1" smtClean="0">
              <a:solidFill>
                <a:srgbClr val="0F5494"/>
              </a:solidFill>
            </a:rPr>
            <a:t>unjustified</a:t>
          </a:r>
          <a:r>
            <a:rPr lang="fr-BE" sz="2000" b="0" dirty="0" smtClean="0">
              <a:solidFill>
                <a:srgbClr val="0F5494"/>
              </a:solidFill>
            </a:rPr>
            <a:t> </a:t>
          </a:r>
          <a:r>
            <a:rPr lang="fr-BE" sz="2000" b="0" dirty="0" err="1" smtClean="0">
              <a:solidFill>
                <a:srgbClr val="0F5494"/>
              </a:solidFill>
            </a:rPr>
            <a:t>barriers</a:t>
          </a:r>
          <a:endParaRPr lang="en-GB" sz="2000" b="0" dirty="0" smtClean="0">
            <a:solidFill>
              <a:srgbClr val="0F5494"/>
            </a:solidFill>
          </a:endParaRPr>
        </a:p>
        <a:p>
          <a:pPr marL="1296000"/>
          <a:r>
            <a:rPr lang="fr-BE" sz="2000" b="0" dirty="0" smtClean="0">
              <a:solidFill>
                <a:srgbClr val="0F5494"/>
              </a:solidFill>
            </a:rPr>
            <a:t>- </a:t>
          </a:r>
          <a:r>
            <a:rPr lang="fr-BE" sz="2000" b="0" dirty="0" err="1" smtClean="0">
              <a:solidFill>
                <a:srgbClr val="0F5494"/>
              </a:solidFill>
            </a:rPr>
            <a:t>improve</a:t>
          </a:r>
          <a:r>
            <a:rPr lang="fr-BE" sz="2000" b="0" dirty="0" smtClean="0">
              <a:solidFill>
                <a:srgbClr val="0F5494"/>
              </a:solidFill>
            </a:rPr>
            <a:t> </a:t>
          </a:r>
          <a:r>
            <a:rPr lang="fr-BE" sz="2000" b="0" dirty="0" err="1" smtClean="0">
              <a:solidFill>
                <a:srgbClr val="0F5494"/>
              </a:solidFill>
            </a:rPr>
            <a:t>quality</a:t>
          </a:r>
          <a:r>
            <a:rPr lang="fr-BE" sz="2000" b="0" dirty="0" smtClean="0">
              <a:solidFill>
                <a:srgbClr val="0F5494"/>
              </a:solidFill>
            </a:rPr>
            <a:t> of </a:t>
          </a:r>
          <a:r>
            <a:rPr lang="fr-BE" sz="2000" b="0" dirty="0" err="1" smtClean="0">
              <a:solidFill>
                <a:srgbClr val="0F5494"/>
              </a:solidFill>
            </a:rPr>
            <a:t>regulation</a:t>
          </a:r>
          <a:endParaRPr lang="en-GB" sz="2000" b="0" dirty="0" smtClean="0">
            <a:solidFill>
              <a:srgbClr val="0F5494"/>
            </a:solidFill>
          </a:endParaRPr>
        </a:p>
        <a:p>
          <a:pPr marL="1296000"/>
          <a:r>
            <a:rPr lang="fr-BE" sz="2000" b="0" dirty="0" smtClean="0">
              <a:solidFill>
                <a:srgbClr val="0F5494"/>
              </a:solidFill>
            </a:rPr>
            <a:t>- </a:t>
          </a:r>
          <a:r>
            <a:rPr lang="fr-BE" sz="2000" b="0" dirty="0" err="1" smtClean="0">
              <a:solidFill>
                <a:srgbClr val="0F5494"/>
              </a:solidFill>
            </a:rPr>
            <a:t>ensure</a:t>
          </a:r>
          <a:r>
            <a:rPr lang="fr-BE" sz="2000" b="0" dirty="0" smtClean="0">
              <a:solidFill>
                <a:srgbClr val="0F5494"/>
              </a:solidFill>
            </a:rPr>
            <a:t> a </a:t>
          </a:r>
          <a:r>
            <a:rPr lang="fr-BE" sz="2000" b="0" dirty="0" err="1" smtClean="0">
              <a:solidFill>
                <a:srgbClr val="0F5494"/>
              </a:solidFill>
            </a:rPr>
            <a:t>level</a:t>
          </a:r>
          <a:r>
            <a:rPr lang="fr-BE" sz="2000" b="0" dirty="0" smtClean="0">
              <a:solidFill>
                <a:srgbClr val="0F5494"/>
              </a:solidFill>
            </a:rPr>
            <a:t> </a:t>
          </a:r>
          <a:r>
            <a:rPr lang="fr-BE" sz="2000" b="0" dirty="0" err="1" smtClean="0">
              <a:solidFill>
                <a:srgbClr val="0F5494"/>
              </a:solidFill>
            </a:rPr>
            <a:t>playing</a:t>
          </a:r>
          <a:r>
            <a:rPr lang="fr-BE" sz="2000" b="0" dirty="0" smtClean="0">
              <a:solidFill>
                <a:srgbClr val="0F5494"/>
              </a:solidFill>
            </a:rPr>
            <a:t> </a:t>
          </a:r>
          <a:r>
            <a:rPr lang="fr-BE" sz="2000" b="0" dirty="0" err="1" smtClean="0">
              <a:solidFill>
                <a:srgbClr val="0F5494"/>
              </a:solidFill>
            </a:rPr>
            <a:t>field</a:t>
          </a:r>
          <a:endParaRPr lang="en-GB" sz="2000" b="0" dirty="0">
            <a:solidFill>
              <a:srgbClr val="0F5494"/>
            </a:solidFill>
          </a:endParaRPr>
        </a:p>
      </dgm:t>
    </dgm:pt>
    <dgm:pt modelId="{90881808-8B20-4B17-9F0A-C12F1F8B7332}" type="parTrans" cxnId="{8A53B3D3-B805-477F-94B5-925275257146}">
      <dgm:prSet/>
      <dgm:spPr/>
      <dgm:t>
        <a:bodyPr/>
        <a:lstStyle/>
        <a:p>
          <a:endParaRPr lang="en-GB"/>
        </a:p>
      </dgm:t>
    </dgm:pt>
    <dgm:pt modelId="{8EAF58B8-A41B-41A7-BB5C-EE9552E8CD9B}" type="sibTrans" cxnId="{8A53B3D3-B805-477F-94B5-925275257146}">
      <dgm:prSet/>
      <dgm:spPr/>
      <dgm:t>
        <a:bodyPr/>
        <a:lstStyle/>
        <a:p>
          <a:endParaRPr lang="en-GB"/>
        </a:p>
      </dgm:t>
    </dgm:pt>
    <dgm:pt modelId="{4123C495-A23D-4DED-8676-445BA81A1553}" type="pres">
      <dgm:prSet presAssocID="{0183F284-2BF4-4BB0-A894-8D6A512A371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4C6A8E8-1E14-446E-B296-60806ED18751}" type="pres">
      <dgm:prSet presAssocID="{A5C57D18-4944-4CA9-B20D-946BBC5BC304}" presName="comp" presStyleCnt="0"/>
      <dgm:spPr/>
    </dgm:pt>
    <dgm:pt modelId="{39B099DC-12E9-4994-B7AF-FF23C2F684B9}" type="pres">
      <dgm:prSet presAssocID="{A5C57D18-4944-4CA9-B20D-946BBC5BC304}" presName="box" presStyleLbl="node1" presStyleIdx="0" presStyleCnt="1" custLinFactNeighborY="2426"/>
      <dgm:spPr/>
      <dgm:t>
        <a:bodyPr/>
        <a:lstStyle/>
        <a:p>
          <a:endParaRPr lang="en-GB"/>
        </a:p>
      </dgm:t>
    </dgm:pt>
    <dgm:pt modelId="{D27B1607-5EFE-43B7-A6F9-329DE4655967}" type="pres">
      <dgm:prSet presAssocID="{A5C57D18-4944-4CA9-B20D-946BBC5BC304}" presName="img" presStyleLbl="fgImgPlace1" presStyleIdx="0" presStyleCnt="1" custScaleX="175177" custLinFactNeighborX="24620" custLinFactNeighborY="-3771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66" t="-4000" r="-7506" b="-17420"/>
          </a:stretch>
        </a:blipFill>
      </dgm:spPr>
      <dgm:t>
        <a:bodyPr/>
        <a:lstStyle/>
        <a:p>
          <a:endParaRPr lang="en-GB"/>
        </a:p>
      </dgm:t>
    </dgm:pt>
    <dgm:pt modelId="{49A28492-D733-4FCB-BD3F-FDD6B409D79B}" type="pres">
      <dgm:prSet presAssocID="{A5C57D18-4944-4CA9-B20D-946BBC5BC30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880F8D3-1584-453C-A73B-2951DE5A46E2}" type="presOf" srcId="{0183F284-2BF4-4BB0-A894-8D6A512A3718}" destId="{4123C495-A23D-4DED-8676-445BA81A1553}" srcOrd="0" destOrd="0" presId="urn:microsoft.com/office/officeart/2005/8/layout/vList4"/>
    <dgm:cxn modelId="{9F77D3AF-043B-41E8-A343-6417EC375B4B}" type="presOf" srcId="{A5C57D18-4944-4CA9-B20D-946BBC5BC304}" destId="{39B099DC-12E9-4994-B7AF-FF23C2F684B9}" srcOrd="0" destOrd="0" presId="urn:microsoft.com/office/officeart/2005/8/layout/vList4"/>
    <dgm:cxn modelId="{5CF38C44-C1ED-418F-8C90-FDB4C962DB93}" type="presOf" srcId="{A5C57D18-4944-4CA9-B20D-946BBC5BC304}" destId="{49A28492-D733-4FCB-BD3F-FDD6B409D79B}" srcOrd="1" destOrd="0" presId="urn:microsoft.com/office/officeart/2005/8/layout/vList4"/>
    <dgm:cxn modelId="{8A53B3D3-B805-477F-94B5-925275257146}" srcId="{0183F284-2BF4-4BB0-A894-8D6A512A3718}" destId="{A5C57D18-4944-4CA9-B20D-946BBC5BC304}" srcOrd="0" destOrd="0" parTransId="{90881808-8B20-4B17-9F0A-C12F1F8B7332}" sibTransId="{8EAF58B8-A41B-41A7-BB5C-EE9552E8CD9B}"/>
    <dgm:cxn modelId="{24CE01CF-ACC5-4F05-BC4F-DF52E30973E7}" type="presParOf" srcId="{4123C495-A23D-4DED-8676-445BA81A1553}" destId="{34C6A8E8-1E14-446E-B296-60806ED18751}" srcOrd="0" destOrd="0" presId="urn:microsoft.com/office/officeart/2005/8/layout/vList4"/>
    <dgm:cxn modelId="{5AAE032F-E528-45FA-BA29-EDD4F9557FF2}" type="presParOf" srcId="{34C6A8E8-1E14-446E-B296-60806ED18751}" destId="{39B099DC-12E9-4994-B7AF-FF23C2F684B9}" srcOrd="0" destOrd="0" presId="urn:microsoft.com/office/officeart/2005/8/layout/vList4"/>
    <dgm:cxn modelId="{19CFA31B-0965-46AF-A531-E9A79B315719}" type="presParOf" srcId="{34C6A8E8-1E14-446E-B296-60806ED18751}" destId="{D27B1607-5EFE-43B7-A6F9-329DE4655967}" srcOrd="1" destOrd="0" presId="urn:microsoft.com/office/officeart/2005/8/layout/vList4"/>
    <dgm:cxn modelId="{6FC4623A-5BBC-4F68-86B9-6A9BB3C4DF82}" type="presParOf" srcId="{34C6A8E8-1E14-446E-B296-60806ED18751}" destId="{49A28492-D733-4FCB-BD3F-FDD6B409D79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E3EB7-F534-41A2-8EB5-57E8CEF3F0D5}">
      <dsp:nvSpPr>
        <dsp:cNvPr id="0" name=""/>
        <dsp:cNvSpPr/>
      </dsp:nvSpPr>
      <dsp:spPr>
        <a:xfrm>
          <a:off x="0" y="0"/>
          <a:ext cx="8229600" cy="1987669"/>
        </a:xfrm>
        <a:prstGeom prst="roundRect">
          <a:avLst>
            <a:gd name="adj" fmla="val 10000"/>
          </a:avLst>
        </a:prstGeom>
        <a:solidFill>
          <a:srgbClr val="EDA05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b="1" kern="1200" dirty="0" err="1" smtClean="0">
              <a:solidFill>
                <a:schemeClr val="tx1"/>
              </a:solidFill>
            </a:rPr>
            <a:t>Sunrise</a:t>
          </a:r>
          <a:r>
            <a:rPr lang="fr-BE" sz="2500" b="1" kern="1200" dirty="0" smtClean="0">
              <a:solidFill>
                <a:schemeClr val="tx1"/>
              </a:solidFill>
            </a:rPr>
            <a:t> </a:t>
          </a:r>
          <a:r>
            <a:rPr lang="fr-BE" sz="2500" b="1" kern="1200" dirty="0" err="1" smtClean="0">
              <a:solidFill>
                <a:schemeClr val="tx1"/>
              </a:solidFill>
            </a:rPr>
            <a:t>assessment</a:t>
          </a:r>
          <a:r>
            <a:rPr lang="fr-BE" sz="2500" b="1" kern="1200" dirty="0" smtClean="0">
              <a:solidFill>
                <a:schemeClr val="tx1"/>
              </a:solidFill>
            </a:rPr>
            <a:t> of </a:t>
          </a:r>
          <a:r>
            <a:rPr lang="fr-BE" sz="2500" b="1" kern="1200" dirty="0" err="1" smtClean="0">
              <a:solidFill>
                <a:schemeClr val="tx1"/>
              </a:solidFill>
            </a:rPr>
            <a:t>regulation</a:t>
          </a:r>
          <a:r>
            <a:rPr lang="fr-BE" sz="2500" b="1" kern="1200" dirty="0" smtClean="0">
              <a:solidFill>
                <a:schemeClr val="tx1"/>
              </a:solidFill>
            </a:rPr>
            <a:t> </a:t>
          </a:r>
          <a:endParaRPr lang="en-GB" sz="25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b="1" kern="1200" dirty="0" err="1" smtClean="0">
              <a:solidFill>
                <a:schemeClr val="tx1"/>
              </a:solidFill>
            </a:rPr>
            <a:t>Coherent</a:t>
          </a:r>
          <a:r>
            <a:rPr lang="fr-BE" sz="2000" b="1" kern="1200" dirty="0" smtClean="0">
              <a:solidFill>
                <a:schemeClr val="tx1"/>
              </a:solidFill>
            </a:rPr>
            <a:t> and </a:t>
          </a:r>
          <a:r>
            <a:rPr lang="fr-BE" sz="2000" b="1" kern="1200" dirty="0" err="1" smtClean="0">
              <a:solidFill>
                <a:schemeClr val="tx1"/>
              </a:solidFill>
            </a:rPr>
            <a:t>complete</a:t>
          </a:r>
          <a:r>
            <a:rPr lang="fr-BE" sz="2000" b="1" kern="1200" dirty="0" smtClean="0">
              <a:solidFill>
                <a:schemeClr val="tx1"/>
              </a:solidFill>
            </a:rPr>
            <a:t> ex-ante </a:t>
          </a:r>
          <a:r>
            <a:rPr lang="fr-BE" sz="2000" b="1" kern="1200" dirty="0" err="1" smtClean="0">
              <a:solidFill>
                <a:schemeClr val="tx1"/>
              </a:solidFill>
            </a:rPr>
            <a:t>assessment</a:t>
          </a:r>
          <a:endParaRPr lang="en-GB" sz="20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b="1" kern="1200" dirty="0" err="1" smtClean="0">
              <a:solidFill>
                <a:schemeClr val="tx1"/>
              </a:solidFill>
            </a:rPr>
            <a:t>Based</a:t>
          </a:r>
          <a:r>
            <a:rPr lang="fr-BE" sz="2000" b="1" kern="1200" dirty="0" smtClean="0">
              <a:solidFill>
                <a:schemeClr val="tx1"/>
              </a:solidFill>
            </a:rPr>
            <a:t> on </a:t>
          </a:r>
          <a:r>
            <a:rPr lang="fr-BE" sz="2000" b="1" kern="1200" dirty="0" err="1" smtClean="0">
              <a:solidFill>
                <a:schemeClr val="tx1"/>
              </a:solidFill>
            </a:rPr>
            <a:t>facts</a:t>
          </a:r>
          <a:endParaRPr lang="en-GB" sz="20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b="1" kern="1200" dirty="0" smtClean="0">
              <a:solidFill>
                <a:schemeClr val="tx1"/>
              </a:solidFill>
            </a:rPr>
            <a:t>Public </a:t>
          </a:r>
          <a:r>
            <a:rPr lang="fr-BE" sz="2000" b="1" kern="1200" dirty="0" err="1" smtClean="0">
              <a:solidFill>
                <a:schemeClr val="tx1"/>
              </a:solidFill>
            </a:rPr>
            <a:t>interest</a:t>
          </a:r>
          <a:r>
            <a:rPr lang="fr-BE" sz="2000" b="1" kern="1200" dirty="0" smtClean="0">
              <a:solidFill>
                <a:schemeClr val="tx1"/>
              </a:solidFill>
            </a:rPr>
            <a:t> objectives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1844686" y="0"/>
        <a:ext cx="6384913" cy="1987669"/>
      </dsp:txXfrm>
    </dsp:sp>
    <dsp:sp modelId="{6EC81AFE-1560-41C9-9E78-111E783438F2}">
      <dsp:nvSpPr>
        <dsp:cNvPr id="0" name=""/>
        <dsp:cNvSpPr/>
      </dsp:nvSpPr>
      <dsp:spPr>
        <a:xfrm>
          <a:off x="198766" y="198766"/>
          <a:ext cx="1645920" cy="159013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FE645D-F59C-44D6-BC16-2CAFBAEC212C}">
      <dsp:nvSpPr>
        <dsp:cNvPr id="0" name=""/>
        <dsp:cNvSpPr/>
      </dsp:nvSpPr>
      <dsp:spPr>
        <a:xfrm>
          <a:off x="0" y="2186436"/>
          <a:ext cx="8229600" cy="1987669"/>
        </a:xfrm>
        <a:prstGeom prst="roundRect">
          <a:avLst>
            <a:gd name="adj" fmla="val 10000"/>
          </a:avLst>
        </a:prstGeom>
        <a:solidFill>
          <a:srgbClr val="A83F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b="1" kern="1200" dirty="0" smtClean="0">
              <a:solidFill>
                <a:schemeClr val="tx1"/>
              </a:solidFill>
            </a:rPr>
            <a:t>Sunset </a:t>
          </a:r>
          <a:r>
            <a:rPr lang="fr-BE" sz="2500" b="1" kern="1200" dirty="0" err="1" smtClean="0">
              <a:solidFill>
                <a:schemeClr val="tx1"/>
              </a:solidFill>
            </a:rPr>
            <a:t>review</a:t>
          </a:r>
          <a:r>
            <a:rPr lang="fr-BE" sz="2500" b="1" kern="1200" dirty="0" smtClean="0">
              <a:solidFill>
                <a:schemeClr val="tx1"/>
              </a:solidFill>
            </a:rPr>
            <a:t> of </a:t>
          </a:r>
          <a:r>
            <a:rPr lang="fr-BE" sz="2500" b="1" kern="1200" dirty="0" err="1" smtClean="0">
              <a:solidFill>
                <a:schemeClr val="tx1"/>
              </a:solidFill>
            </a:rPr>
            <a:t>regulation</a:t>
          </a:r>
          <a:endParaRPr lang="en-GB" sz="25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b="1" kern="1200" dirty="0" err="1" smtClean="0">
              <a:solidFill>
                <a:schemeClr val="tx1"/>
              </a:solidFill>
            </a:rPr>
            <a:t>Review</a:t>
          </a:r>
          <a:r>
            <a:rPr lang="fr-BE" sz="2000" b="1" kern="1200" dirty="0" smtClean="0">
              <a:solidFill>
                <a:schemeClr val="tx1"/>
              </a:solidFill>
            </a:rPr>
            <a:t> </a:t>
          </a:r>
          <a:r>
            <a:rPr lang="fr-BE" sz="2000" b="1" kern="1200" dirty="0" err="1" smtClean="0">
              <a:solidFill>
                <a:schemeClr val="tx1"/>
              </a:solidFill>
            </a:rPr>
            <a:t>after</a:t>
          </a:r>
          <a:r>
            <a:rPr lang="fr-BE" sz="2000" b="1" kern="1200" dirty="0" smtClean="0">
              <a:solidFill>
                <a:schemeClr val="tx1"/>
              </a:solidFill>
            </a:rPr>
            <a:t> </a:t>
          </a:r>
          <a:r>
            <a:rPr lang="fr-BE" sz="2000" b="1" kern="1200" dirty="0" err="1" smtClean="0">
              <a:solidFill>
                <a:schemeClr val="tx1"/>
              </a:solidFill>
            </a:rPr>
            <a:t>introducing</a:t>
          </a:r>
          <a:r>
            <a:rPr lang="fr-BE" sz="2000" b="1" kern="1200" dirty="0" smtClean="0">
              <a:solidFill>
                <a:schemeClr val="tx1"/>
              </a:solidFill>
            </a:rPr>
            <a:t> the </a:t>
          </a:r>
          <a:r>
            <a:rPr lang="fr-BE" sz="2000" b="1" kern="1200" dirty="0" err="1" smtClean="0">
              <a:solidFill>
                <a:schemeClr val="tx1"/>
              </a:solidFill>
            </a:rPr>
            <a:t>measure</a:t>
          </a:r>
          <a:endParaRPr lang="en-GB" sz="20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b="1" kern="1200" dirty="0" err="1" smtClean="0">
              <a:solidFill>
                <a:schemeClr val="tx1"/>
              </a:solidFill>
            </a:rPr>
            <a:t>Regulatory</a:t>
          </a:r>
          <a:r>
            <a:rPr lang="fr-BE" sz="2000" b="1" kern="1200" dirty="0" smtClean="0">
              <a:solidFill>
                <a:schemeClr val="tx1"/>
              </a:solidFill>
            </a:rPr>
            <a:t> </a:t>
          </a:r>
          <a:r>
            <a:rPr lang="fr-BE" sz="2000" b="1" kern="1200" dirty="0" err="1" smtClean="0">
              <a:solidFill>
                <a:schemeClr val="tx1"/>
              </a:solidFill>
            </a:rPr>
            <a:t>reforms</a:t>
          </a:r>
          <a:endParaRPr lang="en-GB" sz="20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b="1" kern="1200" dirty="0" err="1" smtClean="0">
              <a:solidFill>
                <a:schemeClr val="tx1"/>
              </a:solidFill>
            </a:rPr>
            <a:t>Enforcement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1844686" y="2186436"/>
        <a:ext cx="6384913" cy="1987669"/>
      </dsp:txXfrm>
    </dsp:sp>
    <dsp:sp modelId="{A9052C63-FB5A-4550-B35F-2E1E5413B526}">
      <dsp:nvSpPr>
        <dsp:cNvPr id="0" name=""/>
        <dsp:cNvSpPr/>
      </dsp:nvSpPr>
      <dsp:spPr>
        <a:xfrm>
          <a:off x="198766" y="2385203"/>
          <a:ext cx="1645920" cy="159013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duotone>
              <a:schemeClr val="accent5">
                <a:hueOff val="3246390"/>
                <a:satOff val="-22562"/>
                <a:lumOff val="-17150"/>
                <a:alphaOff val="0"/>
                <a:shade val="20000"/>
                <a:satMod val="200000"/>
              </a:schemeClr>
              <a:schemeClr val="accent5">
                <a:hueOff val="3246390"/>
                <a:satOff val="-22562"/>
                <a:lumOff val="-1715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099DC-12E9-4994-B7AF-FF23C2F684B9}">
      <dsp:nvSpPr>
        <dsp:cNvPr id="0" name=""/>
        <dsp:cNvSpPr/>
      </dsp:nvSpPr>
      <dsp:spPr>
        <a:xfrm>
          <a:off x="154672" y="3023"/>
          <a:ext cx="8229600" cy="3093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296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b="0" kern="1200" dirty="0" smtClean="0">
              <a:solidFill>
                <a:srgbClr val="0F5494"/>
              </a:solidFill>
            </a:rPr>
            <a:t>- </a:t>
          </a:r>
          <a:r>
            <a:rPr lang="fr-BE" sz="2000" b="0" kern="1200" dirty="0" err="1" smtClean="0">
              <a:solidFill>
                <a:srgbClr val="0F5494"/>
              </a:solidFill>
            </a:rPr>
            <a:t>protect</a:t>
          </a:r>
          <a:r>
            <a:rPr lang="fr-BE" sz="2000" b="0" kern="1200" dirty="0" smtClean="0">
              <a:solidFill>
                <a:srgbClr val="0F5494"/>
              </a:solidFill>
            </a:rPr>
            <a:t> public </a:t>
          </a:r>
          <a:r>
            <a:rPr lang="fr-BE" sz="2000" b="0" kern="1200" dirty="0" err="1" smtClean="0">
              <a:solidFill>
                <a:srgbClr val="0F5494"/>
              </a:solidFill>
            </a:rPr>
            <a:t>interest</a:t>
          </a:r>
          <a:endParaRPr lang="fr-BE" sz="2000" b="0" kern="1200" dirty="0" smtClean="0">
            <a:solidFill>
              <a:srgbClr val="0F5494"/>
            </a:solidFill>
          </a:endParaRPr>
        </a:p>
        <a:p>
          <a:pPr marL="1296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b="0" kern="1200" dirty="0" smtClean="0">
              <a:solidFill>
                <a:srgbClr val="0F5494"/>
              </a:solidFill>
            </a:rPr>
            <a:t>- </a:t>
          </a:r>
          <a:r>
            <a:rPr lang="fr-BE" sz="2000" b="0" kern="1200" dirty="0" err="1" smtClean="0">
              <a:solidFill>
                <a:srgbClr val="0F5494"/>
              </a:solidFill>
            </a:rPr>
            <a:t>prevent</a:t>
          </a:r>
          <a:r>
            <a:rPr lang="fr-BE" sz="2000" b="0" kern="1200" dirty="0" smtClean="0">
              <a:solidFill>
                <a:srgbClr val="0F5494"/>
              </a:solidFill>
            </a:rPr>
            <a:t> </a:t>
          </a:r>
          <a:r>
            <a:rPr lang="fr-BE" sz="2000" b="0" kern="1200" dirty="0" err="1" smtClean="0">
              <a:solidFill>
                <a:srgbClr val="0F5494"/>
              </a:solidFill>
            </a:rPr>
            <a:t>unjustified</a:t>
          </a:r>
          <a:r>
            <a:rPr lang="fr-BE" sz="2000" b="0" kern="1200" dirty="0" smtClean="0">
              <a:solidFill>
                <a:srgbClr val="0F5494"/>
              </a:solidFill>
            </a:rPr>
            <a:t> </a:t>
          </a:r>
          <a:r>
            <a:rPr lang="fr-BE" sz="2000" b="0" kern="1200" dirty="0" err="1" smtClean="0">
              <a:solidFill>
                <a:srgbClr val="0F5494"/>
              </a:solidFill>
            </a:rPr>
            <a:t>barriers</a:t>
          </a:r>
          <a:endParaRPr lang="en-GB" sz="2000" b="0" kern="1200" dirty="0" smtClean="0">
            <a:solidFill>
              <a:srgbClr val="0F5494"/>
            </a:solidFill>
          </a:endParaRPr>
        </a:p>
        <a:p>
          <a:pPr marL="1296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b="0" kern="1200" dirty="0" smtClean="0">
              <a:solidFill>
                <a:srgbClr val="0F5494"/>
              </a:solidFill>
            </a:rPr>
            <a:t>- </a:t>
          </a:r>
          <a:r>
            <a:rPr lang="fr-BE" sz="2000" b="0" kern="1200" dirty="0" err="1" smtClean="0">
              <a:solidFill>
                <a:srgbClr val="0F5494"/>
              </a:solidFill>
            </a:rPr>
            <a:t>improve</a:t>
          </a:r>
          <a:r>
            <a:rPr lang="fr-BE" sz="2000" b="0" kern="1200" dirty="0" smtClean="0">
              <a:solidFill>
                <a:srgbClr val="0F5494"/>
              </a:solidFill>
            </a:rPr>
            <a:t> </a:t>
          </a:r>
          <a:r>
            <a:rPr lang="fr-BE" sz="2000" b="0" kern="1200" dirty="0" err="1" smtClean="0">
              <a:solidFill>
                <a:srgbClr val="0F5494"/>
              </a:solidFill>
            </a:rPr>
            <a:t>quality</a:t>
          </a:r>
          <a:r>
            <a:rPr lang="fr-BE" sz="2000" b="0" kern="1200" dirty="0" smtClean="0">
              <a:solidFill>
                <a:srgbClr val="0F5494"/>
              </a:solidFill>
            </a:rPr>
            <a:t> of </a:t>
          </a:r>
          <a:r>
            <a:rPr lang="fr-BE" sz="2000" b="0" kern="1200" dirty="0" err="1" smtClean="0">
              <a:solidFill>
                <a:srgbClr val="0F5494"/>
              </a:solidFill>
            </a:rPr>
            <a:t>regulation</a:t>
          </a:r>
          <a:endParaRPr lang="en-GB" sz="2000" b="0" kern="1200" dirty="0" smtClean="0">
            <a:solidFill>
              <a:srgbClr val="0F5494"/>
            </a:solidFill>
          </a:endParaRPr>
        </a:p>
        <a:p>
          <a:pPr marL="1296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b="0" kern="1200" dirty="0" smtClean="0">
              <a:solidFill>
                <a:srgbClr val="0F5494"/>
              </a:solidFill>
            </a:rPr>
            <a:t>- </a:t>
          </a:r>
          <a:r>
            <a:rPr lang="fr-BE" sz="2000" b="0" kern="1200" dirty="0" err="1" smtClean="0">
              <a:solidFill>
                <a:srgbClr val="0F5494"/>
              </a:solidFill>
            </a:rPr>
            <a:t>ensure</a:t>
          </a:r>
          <a:r>
            <a:rPr lang="fr-BE" sz="2000" b="0" kern="1200" dirty="0" smtClean="0">
              <a:solidFill>
                <a:srgbClr val="0F5494"/>
              </a:solidFill>
            </a:rPr>
            <a:t> a </a:t>
          </a:r>
          <a:r>
            <a:rPr lang="fr-BE" sz="2000" b="0" kern="1200" dirty="0" err="1" smtClean="0">
              <a:solidFill>
                <a:srgbClr val="0F5494"/>
              </a:solidFill>
            </a:rPr>
            <a:t>level</a:t>
          </a:r>
          <a:r>
            <a:rPr lang="fr-BE" sz="2000" b="0" kern="1200" dirty="0" smtClean="0">
              <a:solidFill>
                <a:srgbClr val="0F5494"/>
              </a:solidFill>
            </a:rPr>
            <a:t> </a:t>
          </a:r>
          <a:r>
            <a:rPr lang="fr-BE" sz="2000" b="0" kern="1200" dirty="0" err="1" smtClean="0">
              <a:solidFill>
                <a:srgbClr val="0F5494"/>
              </a:solidFill>
            </a:rPr>
            <a:t>playing</a:t>
          </a:r>
          <a:r>
            <a:rPr lang="fr-BE" sz="2000" b="0" kern="1200" dirty="0" smtClean="0">
              <a:solidFill>
                <a:srgbClr val="0F5494"/>
              </a:solidFill>
            </a:rPr>
            <a:t> </a:t>
          </a:r>
          <a:r>
            <a:rPr lang="fr-BE" sz="2000" b="0" kern="1200" dirty="0" err="1" smtClean="0">
              <a:solidFill>
                <a:srgbClr val="0F5494"/>
              </a:solidFill>
            </a:rPr>
            <a:t>field</a:t>
          </a:r>
          <a:endParaRPr lang="en-GB" sz="2000" b="0" kern="1200" dirty="0">
            <a:solidFill>
              <a:srgbClr val="0F5494"/>
            </a:solidFill>
          </a:endParaRPr>
        </a:p>
      </dsp:txBody>
      <dsp:txXfrm>
        <a:off x="2109924" y="3023"/>
        <a:ext cx="6274347" cy="3093320"/>
      </dsp:txXfrm>
    </dsp:sp>
    <dsp:sp modelId="{D27B1607-5EFE-43B7-A6F9-329DE4655967}">
      <dsp:nvSpPr>
        <dsp:cNvPr id="0" name=""/>
        <dsp:cNvSpPr/>
      </dsp:nvSpPr>
      <dsp:spPr>
        <a:xfrm>
          <a:off x="250553" y="216012"/>
          <a:ext cx="2883273" cy="2474656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66" t="-4000" r="-7506" b="-1742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79" tIns="44890" rIns="89779" bIns="4489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7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79" tIns="44890" rIns="89779" bIns="4489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263819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79" tIns="44890" rIns="89779" bIns="4489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7" y="9263819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79" tIns="44890" rIns="89779" bIns="4489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79" tIns="44890" rIns="89779" bIns="4489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7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79" tIns="44890" rIns="89779" bIns="4489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1838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632692"/>
            <a:ext cx="5335893" cy="438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79" tIns="44890" rIns="89779" bIns="448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263819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79" tIns="44890" rIns="89779" bIns="4489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7" y="9263819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79" tIns="44890" rIns="89779" bIns="4489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28292" indent="-280112"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20449" indent="-224089"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568628" indent="-224089"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16807" indent="-224089"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464988" indent="-224089" eaLnBrk="0" fontAlgn="base" hangingPunct="0">
              <a:spcBef>
                <a:spcPct val="0"/>
              </a:spcBef>
              <a:spcAft>
                <a:spcPct val="0"/>
              </a:spcAft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13167" indent="-224089" eaLnBrk="0" fontAlgn="base" hangingPunct="0">
              <a:spcBef>
                <a:spcPct val="0"/>
              </a:spcBef>
              <a:spcAft>
                <a:spcPct val="0"/>
              </a:spcAft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361346" indent="-224089" eaLnBrk="0" fontAlgn="base" hangingPunct="0">
              <a:spcBef>
                <a:spcPct val="0"/>
              </a:spcBef>
              <a:spcAft>
                <a:spcPct val="0"/>
              </a:spcAft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09526" indent="-224089" eaLnBrk="0" fontAlgn="base" hangingPunct="0">
              <a:spcBef>
                <a:spcPct val="0"/>
              </a:spcBef>
              <a:spcAft>
                <a:spcPct val="0"/>
              </a:spcAft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fld id="{66C53C4C-2806-45B1-A02A-6870497CAFC2}" type="slidenum">
              <a:rPr lang="en-GB" altLang="en-US" sz="1200" b="0">
                <a:solidFill>
                  <a:srgbClr val="000000"/>
                </a:solidFill>
                <a:latin typeface="Arial" charset="0"/>
              </a:rPr>
              <a:pPr/>
              <a:t>1</a:t>
            </a:fld>
            <a:endParaRPr lang="en-GB" altLang="en-US" sz="1200" b="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14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355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53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28367" indent="-280141"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20563" indent="-224113"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568789" indent="-224113"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17014" indent="-224113"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465240" indent="-224113" eaLnBrk="0" fontAlgn="base" hangingPunct="0">
              <a:spcBef>
                <a:spcPct val="0"/>
              </a:spcBef>
              <a:spcAft>
                <a:spcPct val="0"/>
              </a:spcAft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13465" indent="-224113" eaLnBrk="0" fontAlgn="base" hangingPunct="0">
              <a:spcBef>
                <a:spcPct val="0"/>
              </a:spcBef>
              <a:spcAft>
                <a:spcPct val="0"/>
              </a:spcAft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361690" indent="-224113" eaLnBrk="0" fontAlgn="base" hangingPunct="0">
              <a:spcBef>
                <a:spcPct val="0"/>
              </a:spcBef>
              <a:spcAft>
                <a:spcPct val="0"/>
              </a:spcAft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09916" indent="-224113" eaLnBrk="0" fontAlgn="base" hangingPunct="0">
              <a:spcBef>
                <a:spcPct val="0"/>
              </a:spcBef>
              <a:spcAft>
                <a:spcPct val="0"/>
              </a:spcAft>
              <a:defRPr sz="75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fld id="{D0C86A34-1504-4690-A989-E101D2A1ADDB}" type="slidenum">
              <a:rPr lang="en-GB" altLang="fr-FR" sz="1200" b="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n-GB" altLang="fr-FR" sz="1200" b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1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07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598" y="4832208"/>
            <a:ext cx="5335893" cy="3990321"/>
          </a:xfrm>
        </p:spPr>
        <p:txBody>
          <a:bodyPr/>
          <a:lstStyle/>
          <a:p>
            <a:endParaRPr lang="de-A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14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14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14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14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14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5B889B6C-919A-40FC-B5EF-DAEAAA28C723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4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F6BCB-90F3-4CAB-A2FD-FB911C8396C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9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00EF9-6DA9-4FDE-BA27-7894D415335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859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667F8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37288"/>
            <a:ext cx="2895600" cy="484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1DAA-5BBC-4812-876F-0D7C7B9EA7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633788"/>
          </a:xfrm>
        </p:spPr>
        <p:txBody>
          <a:bodyPr/>
          <a:lstStyle>
            <a:lvl1pPr marL="342900" indent="-342900">
              <a:buClrTx/>
              <a:buFont typeface="Arial" pitchFamily="34" charset="0"/>
              <a:buChar char="•"/>
              <a:defRPr i="0">
                <a:solidFill>
                  <a:schemeClr val="tx1"/>
                </a:solidFill>
              </a:defRPr>
            </a:lvl1pPr>
            <a:lvl2pPr>
              <a:buClrTx/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000" y="277200"/>
            <a:ext cx="1685594" cy="1299407"/>
          </a:xfrm>
          <a:prstGeom prst="rect">
            <a:avLst/>
          </a:prstGeom>
        </p:spPr>
      </p:pic>
      <p:grpSp>
        <p:nvGrpSpPr>
          <p:cNvPr id="15" name="Group 14"/>
          <p:cNvGrpSpPr/>
          <p:nvPr userDrawn="1"/>
        </p:nvGrpSpPr>
        <p:grpSpPr>
          <a:xfrm>
            <a:off x="4136304" y="6377685"/>
            <a:ext cx="867744" cy="830997"/>
            <a:chOff x="4136304" y="6377685"/>
            <a:chExt cx="867744" cy="830997"/>
          </a:xfrm>
        </p:grpSpPr>
        <p:sp>
          <p:nvSpPr>
            <p:cNvPr id="16" name="Rectangle 15"/>
            <p:cNvSpPr/>
            <p:nvPr userDrawn="1"/>
          </p:nvSpPr>
          <p:spPr>
            <a:xfrm>
              <a:off x="4216555" y="6385585"/>
              <a:ext cx="708622" cy="472415"/>
            </a:xfrm>
            <a:prstGeom prst="rect">
              <a:avLst/>
            </a:prstGeom>
            <a:solidFill>
              <a:srgbClr val="667F8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GB" sz="600" b="0" i="1" noProof="0" dirty="0"/>
            </a:p>
          </p:txBody>
        </p:sp>
        <p:sp>
          <p:nvSpPr>
            <p:cNvPr id="17" name="TextBox 16"/>
            <p:cNvSpPr txBox="1"/>
            <p:nvPr userDrawn="1"/>
          </p:nvSpPr>
          <p:spPr>
            <a:xfrm>
              <a:off x="4136304" y="6377685"/>
              <a:ext cx="8677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600" b="0" i="1" noProof="0" dirty="0" smtClean="0">
                  <a:solidFill>
                    <a:schemeClr val="bg1"/>
                  </a:solidFill>
                </a:rPr>
                <a:t>Internal</a:t>
              </a:r>
              <a:r>
                <a:rPr lang="en-GB" sz="600" b="0" i="1" baseline="0" noProof="0" dirty="0" smtClean="0">
                  <a:solidFill>
                    <a:schemeClr val="bg1"/>
                  </a:solidFill>
                </a:rPr>
                <a:t> market, </a:t>
              </a:r>
              <a:r>
                <a:rPr lang="cs-CZ" sz="600" b="0" i="1" baseline="0" noProof="0" dirty="0" smtClean="0">
                  <a:solidFill>
                    <a:schemeClr val="bg1"/>
                  </a:solidFill>
                </a:rPr>
                <a:t/>
              </a:r>
              <a:br>
                <a:rPr lang="cs-CZ" sz="600" b="0" i="1" baseline="0" noProof="0" dirty="0" smtClean="0">
                  <a:solidFill>
                    <a:schemeClr val="bg1"/>
                  </a:solidFill>
                </a:rPr>
              </a:br>
              <a:r>
                <a:rPr lang="en-GB" sz="600" b="0" i="1" baseline="0" noProof="0" dirty="0" smtClean="0">
                  <a:solidFill>
                    <a:schemeClr val="bg1"/>
                  </a:solidFill>
                </a:rPr>
                <a:t>Industry, </a:t>
              </a:r>
              <a:r>
                <a:rPr lang="cs-CZ" sz="600" b="0" i="1" baseline="0" noProof="0" dirty="0" smtClean="0">
                  <a:solidFill>
                    <a:schemeClr val="bg1"/>
                  </a:solidFill>
                </a:rPr>
                <a:t/>
              </a:r>
              <a:br>
                <a:rPr lang="cs-CZ" sz="600" b="0" i="1" baseline="0" noProof="0" dirty="0" smtClean="0">
                  <a:solidFill>
                    <a:schemeClr val="bg1"/>
                  </a:solidFill>
                </a:rPr>
              </a:br>
              <a:r>
                <a:rPr lang="en-GB" sz="600" b="0" i="1" baseline="0" noProof="0" dirty="0" smtClean="0">
                  <a:solidFill>
                    <a:schemeClr val="bg1"/>
                  </a:solidFill>
                </a:rPr>
                <a:t>Entrepreneurship</a:t>
              </a:r>
              <a:r>
                <a:rPr lang="cs-CZ" sz="600" b="0" i="1" baseline="0" noProof="0" dirty="0" smtClean="0">
                  <a:solidFill>
                    <a:schemeClr val="bg1"/>
                  </a:solidFill>
                </a:rPr>
                <a:t/>
              </a:r>
              <a:br>
                <a:rPr lang="cs-CZ" sz="600" b="0" i="1" baseline="0" noProof="0" dirty="0" smtClean="0">
                  <a:solidFill>
                    <a:schemeClr val="bg1"/>
                  </a:solidFill>
                </a:rPr>
              </a:br>
              <a:r>
                <a:rPr lang="en-GB" sz="600" b="0" i="1" baseline="0" noProof="0" dirty="0" smtClean="0">
                  <a:solidFill>
                    <a:schemeClr val="bg1"/>
                  </a:solidFill>
                </a:rPr>
                <a:t>and SMEs</a:t>
              </a:r>
              <a:endParaRPr lang="en-GB" sz="600" b="0" i="1" noProof="0" dirty="0" smtClean="0">
                <a:solidFill>
                  <a:schemeClr val="bg1"/>
                </a:solidFill>
              </a:endParaRPr>
            </a:p>
            <a:p>
              <a:endParaRPr lang="en-GB" sz="2400" b="0" dirty="0" err="1" smtClean="0">
                <a:solidFill>
                  <a:srgbClr val="0F549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041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b="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68CC1E0D-9662-4E31-9D10-D0FE1B8354B6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727572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1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9B72639-1B55-4F68-9B29-AD07DED2745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79940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6BAD277D-BC01-437F-9276-9B544FD0BCB8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036868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906F35C-8027-4904-8817-41474A052A8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209901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D8EDEA60-1617-4B23-B70E-437090D2E6A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980636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4A2008FF-F615-49E5-9A5A-B16138DA44B6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38178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4A790-C3FC-446C-A756-E2F5AA09833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4902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48EC18AA-0F16-4E1C-8B2C-FE2880F579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853775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7435A0A3-1D9B-4510-B720-B5EB5924F27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914587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681A24E8-055B-4E7A-BCA5-EB1CDD69654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3035242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63B91E5-F1A2-48CE-907C-B813251ED32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8698495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971550"/>
            <a:ext cx="9180513" cy="5886450"/>
          </a:xfrm>
          <a:prstGeom prst="rect">
            <a:avLst/>
          </a:prstGeom>
          <a:solidFill>
            <a:srgbClr val="0F5494"/>
          </a:solidFill>
          <a:ln>
            <a:noFill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b="0" smtClean="0">
              <a:solidFill>
                <a:srgbClr val="FFFFFF"/>
              </a:solidFill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63" y="6437313"/>
            <a:ext cx="63341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900" b="0" smtClean="0">
              <a:solidFill>
                <a:srgbClr val="FFFFFF"/>
              </a:solidFill>
            </a:endParaRPr>
          </a:p>
        </p:txBody>
      </p:sp>
      <p:pic>
        <p:nvPicPr>
          <p:cNvPr id="13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410108"/>
            <a:ext cx="8532812" cy="3258996"/>
          </a:xfrm>
        </p:spPr>
        <p:txBody>
          <a:bodyPr/>
          <a:lstStyle>
            <a:lvl1pPr marL="0" indent="0">
              <a:buFontTx/>
              <a:buNone/>
              <a:defRPr sz="2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123637" y="4971880"/>
            <a:ext cx="4106476" cy="686121"/>
          </a:xfrm>
        </p:spPr>
        <p:txBody>
          <a:bodyPr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 i="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136080" y="5489045"/>
            <a:ext cx="4106476" cy="686121"/>
          </a:xfrm>
        </p:spPr>
        <p:txBody>
          <a:bodyPr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4123637" y="3914775"/>
            <a:ext cx="4106476" cy="890415"/>
          </a:xfrm>
        </p:spPr>
        <p:txBody>
          <a:bodyPr anchor="ctr"/>
          <a:lstStyle>
            <a:lvl1pPr marL="0" indent="0">
              <a:buFontTx/>
              <a:buNone/>
              <a:defRPr sz="24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 i="1">
                <a:solidFill>
                  <a:schemeClr val="bg1"/>
                </a:solidFill>
              </a:defRPr>
            </a:lvl2pPr>
            <a:lvl3pPr>
              <a:defRPr sz="2400" i="1">
                <a:solidFill>
                  <a:schemeClr val="bg1"/>
                </a:solidFill>
              </a:defRPr>
            </a:lvl3pPr>
            <a:lvl4pPr>
              <a:defRPr sz="2400" i="1">
                <a:solidFill>
                  <a:schemeClr val="bg1"/>
                </a:solidFill>
              </a:defRPr>
            </a:lvl4pPr>
            <a:lvl5pPr>
              <a:defRPr sz="2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7"/>
          </p:nvPr>
        </p:nvSpPr>
        <p:spPr>
          <a:xfrm>
            <a:off x="6553200" y="6435725"/>
            <a:ext cx="2133600" cy="268288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2BEDE0A-2AFA-4CE4-8925-D651322DDF71}" type="datetime1">
              <a:rPr lang="en-GB">
                <a:solidFill>
                  <a:srgbClr val="FFFFFF"/>
                </a:solidFill>
              </a:rPr>
              <a:pPr>
                <a:defRPr/>
              </a:pPr>
              <a:t>23/10/2019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3589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971550"/>
            <a:ext cx="9144000" cy="5886450"/>
          </a:xfrm>
          <a:prstGeom prst="rect">
            <a:avLst/>
          </a:prstGeom>
          <a:solidFill>
            <a:srgbClr val="0F5494"/>
          </a:solidFill>
          <a:ln>
            <a:noFill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b="0" smtClean="0">
              <a:solidFill>
                <a:srgbClr val="FFFFFF"/>
              </a:solidFill>
            </a:endParaRP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900" b="0" smtClean="0">
              <a:solidFill>
                <a:srgbClr val="FFFFFF"/>
              </a:solidFill>
            </a:endParaRPr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63" y="6437313"/>
            <a:ext cx="63341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0" y="971550"/>
            <a:ext cx="4132263" cy="588645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65674" y="3124200"/>
            <a:ext cx="4114715" cy="790575"/>
          </a:xfrm>
        </p:spPr>
        <p:txBody>
          <a:bodyPr/>
          <a:lstStyle>
            <a:lvl1pPr marL="3175"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765675" y="1375647"/>
            <a:ext cx="4106476" cy="1707418"/>
          </a:xfrm>
          <a:noFill/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765675" y="5125867"/>
            <a:ext cx="4106476" cy="686121"/>
          </a:xfrm>
        </p:spPr>
        <p:txBody>
          <a:bodyPr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 i="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778118" y="5643032"/>
            <a:ext cx="4106476" cy="686121"/>
          </a:xfrm>
        </p:spPr>
        <p:txBody>
          <a:bodyPr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4765675" y="4068762"/>
            <a:ext cx="4106476" cy="890415"/>
          </a:xfrm>
        </p:spPr>
        <p:txBody>
          <a:bodyPr anchor="ctr"/>
          <a:lstStyle>
            <a:lvl1pPr marL="0" indent="0">
              <a:buFontTx/>
              <a:buNone/>
              <a:defRPr sz="24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 i="1">
                <a:solidFill>
                  <a:schemeClr val="bg1"/>
                </a:solidFill>
              </a:defRPr>
            </a:lvl2pPr>
            <a:lvl3pPr>
              <a:defRPr sz="2400" i="1">
                <a:solidFill>
                  <a:schemeClr val="bg1"/>
                </a:solidFill>
              </a:defRPr>
            </a:lvl3pPr>
            <a:lvl4pPr>
              <a:defRPr sz="2400" i="1">
                <a:solidFill>
                  <a:schemeClr val="bg1"/>
                </a:solidFill>
              </a:defRPr>
            </a:lvl4pPr>
            <a:lvl5pPr>
              <a:defRPr sz="2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7"/>
          </p:nvPr>
        </p:nvSpPr>
        <p:spPr>
          <a:xfrm>
            <a:off x="6553200" y="6435725"/>
            <a:ext cx="2133600" cy="268288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C1794D6-6CC5-4570-8A76-0EA4A957CACC}" type="datetime1">
              <a:rPr lang="en-GB">
                <a:solidFill>
                  <a:srgbClr val="FFFFFF"/>
                </a:solidFill>
              </a:rPr>
              <a:pPr>
                <a:defRPr/>
              </a:pPr>
              <a:t>23/10/2019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400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4762501" y="971550"/>
            <a:ext cx="4381500" cy="588645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4128160" cy="106348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246" y="2492375"/>
            <a:ext cx="4034554" cy="37384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3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B7B61112-03E7-4B83-95EF-51F770AD3ED3}" type="datetime1">
              <a:rPr lang="en-GB"/>
              <a:pPr>
                <a:defRPr/>
              </a:pPr>
              <a:t>23/10/2019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900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51572" y="2507211"/>
            <a:ext cx="4039274" cy="37384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246" y="1339850"/>
            <a:ext cx="8237692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9338" y="2508560"/>
            <a:ext cx="4034554" cy="37384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E9A91AFC-F520-4A2D-A0F0-B29A2D966364}" type="datetime1">
              <a:rPr lang="en-GB"/>
              <a:pPr>
                <a:defRPr/>
              </a:pPr>
              <a:t>23/10/2019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3E669501-4F16-4D5E-B011-4AB919656EF5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970396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2"/>
          </p:nvPr>
        </p:nvSpPr>
        <p:spPr>
          <a:xfrm>
            <a:off x="469338" y="3406746"/>
            <a:ext cx="4034554" cy="284030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515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00367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700367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3413489"/>
            <a:ext cx="4034554" cy="284030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FFF00DE-8784-41C3-84AC-F0FBE5ABD148}" type="datetime1">
              <a:rPr lang="en-GB"/>
              <a:pPr>
                <a:defRPr/>
              </a:pPr>
              <a:t>23/10/2019</a:t>
            </a:fld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FCB275A-87A5-4C40-AA3D-6FAAA782335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0972264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575331" y="1398572"/>
            <a:ext cx="5131699" cy="484847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77430" y="2516622"/>
            <a:ext cx="2985961" cy="373042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465292" y="1432290"/>
            <a:ext cx="2998099" cy="94488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5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CF445AB-B507-4E8C-8098-BE40EAC0A7EF}" type="datetime1">
              <a:rPr lang="en-GB"/>
              <a:pPr>
                <a:defRPr/>
              </a:pPr>
              <a:t>23/10/2019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A4B8A74-E109-4CF6-9FED-94D822403B1B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86861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0A6CA-FB3E-48FA-A405-54336B8CF5A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714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971550"/>
            <a:ext cx="9180513" cy="5886450"/>
          </a:xfrm>
          <a:prstGeom prst="rect">
            <a:avLst/>
          </a:prstGeom>
          <a:solidFill>
            <a:srgbClr val="0F5494"/>
          </a:solidFill>
          <a:ln>
            <a:noFill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b="0" smtClean="0">
              <a:solidFill>
                <a:srgbClr val="FFFFFF"/>
              </a:solidFill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63" y="6437313"/>
            <a:ext cx="63341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900" b="0" smtClean="0">
              <a:solidFill>
                <a:srgbClr val="FFFFFF"/>
              </a:solidFill>
            </a:endParaRPr>
          </a:p>
        </p:txBody>
      </p:sp>
      <p:pic>
        <p:nvPicPr>
          <p:cNvPr id="13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410108"/>
            <a:ext cx="8532812" cy="3258996"/>
          </a:xfrm>
        </p:spPr>
        <p:txBody>
          <a:bodyPr/>
          <a:lstStyle>
            <a:lvl1pPr marL="0" indent="0">
              <a:buFontTx/>
              <a:buNone/>
              <a:defRPr sz="2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123637" y="4971880"/>
            <a:ext cx="4106476" cy="686121"/>
          </a:xfrm>
        </p:spPr>
        <p:txBody>
          <a:bodyPr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 i="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136080" y="5489045"/>
            <a:ext cx="4106476" cy="686121"/>
          </a:xfrm>
        </p:spPr>
        <p:txBody>
          <a:bodyPr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4123637" y="3914775"/>
            <a:ext cx="4106476" cy="890415"/>
          </a:xfrm>
        </p:spPr>
        <p:txBody>
          <a:bodyPr anchor="ctr"/>
          <a:lstStyle>
            <a:lvl1pPr marL="0" indent="0">
              <a:buFontTx/>
              <a:buNone/>
              <a:defRPr sz="24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 i="1">
                <a:solidFill>
                  <a:schemeClr val="bg1"/>
                </a:solidFill>
              </a:defRPr>
            </a:lvl2pPr>
            <a:lvl3pPr>
              <a:defRPr sz="2400" i="1">
                <a:solidFill>
                  <a:schemeClr val="bg1"/>
                </a:solidFill>
              </a:defRPr>
            </a:lvl3pPr>
            <a:lvl4pPr>
              <a:defRPr sz="2400" i="1">
                <a:solidFill>
                  <a:schemeClr val="bg1"/>
                </a:solidFill>
              </a:defRPr>
            </a:lvl4pPr>
            <a:lvl5pPr>
              <a:defRPr sz="2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7"/>
          </p:nvPr>
        </p:nvSpPr>
        <p:spPr>
          <a:xfrm>
            <a:off x="6553200" y="6435725"/>
            <a:ext cx="2133600" cy="268288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B8900E4-57F1-4098-993C-7409F9940B97}" type="datetime1">
              <a:rPr lang="en-GB">
                <a:solidFill>
                  <a:srgbClr val="FFFFFF"/>
                </a:solidFill>
              </a:rPr>
              <a:pPr>
                <a:defRPr/>
              </a:pPr>
              <a:t>23/10/2019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54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971550"/>
            <a:ext cx="9180513" cy="5886450"/>
          </a:xfrm>
          <a:prstGeom prst="rect">
            <a:avLst/>
          </a:prstGeom>
          <a:solidFill>
            <a:srgbClr val="0F5494"/>
          </a:solidFill>
          <a:ln>
            <a:noFill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b="0" smtClean="0">
              <a:solidFill>
                <a:srgbClr val="FFFFFF"/>
              </a:solidFill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63" y="6437313"/>
            <a:ext cx="63341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z="900" b="0" smtClean="0">
              <a:solidFill>
                <a:srgbClr val="FFFFFF"/>
              </a:solidFill>
            </a:endParaRPr>
          </a:p>
        </p:txBody>
      </p:sp>
      <p:pic>
        <p:nvPicPr>
          <p:cNvPr id="13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410108"/>
            <a:ext cx="8532812" cy="3258996"/>
          </a:xfrm>
        </p:spPr>
        <p:txBody>
          <a:bodyPr/>
          <a:lstStyle>
            <a:lvl1pPr marL="0" indent="0">
              <a:buFontTx/>
              <a:buNone/>
              <a:defRPr sz="2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123637" y="4971880"/>
            <a:ext cx="4106476" cy="686121"/>
          </a:xfrm>
        </p:spPr>
        <p:txBody>
          <a:bodyPr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 i="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136080" y="5489045"/>
            <a:ext cx="4106476" cy="686121"/>
          </a:xfrm>
        </p:spPr>
        <p:txBody>
          <a:bodyPr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4123637" y="3914775"/>
            <a:ext cx="4106476" cy="890415"/>
          </a:xfrm>
        </p:spPr>
        <p:txBody>
          <a:bodyPr anchor="ctr"/>
          <a:lstStyle>
            <a:lvl1pPr marL="0" indent="0">
              <a:buFontTx/>
              <a:buNone/>
              <a:defRPr sz="24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 i="1">
                <a:solidFill>
                  <a:schemeClr val="bg1"/>
                </a:solidFill>
              </a:defRPr>
            </a:lvl2pPr>
            <a:lvl3pPr>
              <a:defRPr sz="2400" i="1">
                <a:solidFill>
                  <a:schemeClr val="bg1"/>
                </a:solidFill>
              </a:defRPr>
            </a:lvl3pPr>
            <a:lvl4pPr>
              <a:defRPr sz="2400" i="1">
                <a:solidFill>
                  <a:schemeClr val="bg1"/>
                </a:solidFill>
              </a:defRPr>
            </a:lvl4pPr>
            <a:lvl5pPr>
              <a:defRPr sz="2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7"/>
          </p:nvPr>
        </p:nvSpPr>
        <p:spPr>
          <a:xfrm>
            <a:off x="6553200" y="6435725"/>
            <a:ext cx="2133600" cy="268288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BFD27DD-4CBA-43A9-AC28-A79D4BAAF560}" type="datetime1">
              <a:rPr lang="en-GB">
                <a:solidFill>
                  <a:srgbClr val="FFFFFF"/>
                </a:solidFill>
              </a:rPr>
              <a:pPr>
                <a:defRPr/>
              </a:pPr>
              <a:t>23/10/2019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50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4F99B-5BAF-4A64-9C06-BE9333936CF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51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170A9-C650-47EC-B48B-C058D8D0FA8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43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964E2-6A47-4358-A91A-1ECFD940FBC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62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856BD-2D9B-44F0-B48A-712CD27D17F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2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50CCC-53F3-47FF-8D92-5BC2753DF10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5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88890-944F-4496-BE42-4B6C3E2CE52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6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b="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b="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38018A5-6A11-4E9A-87C2-67FA7477666B}" type="slidenum">
              <a:rPr lang="en-GB" altLang="en-US" b="0" smtClean="0">
                <a:solidFill>
                  <a:srgbClr val="000000"/>
                </a:solidFill>
              </a:rPr>
              <a:pPr/>
              <a:t>‹#›</a:t>
            </a:fld>
            <a:endParaRPr lang="en-GB" altLang="en-US" b="0" smtClean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86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</p:sldLayoutIdLst>
  <p:hf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8ECA76-D743-44B9-BE24-9EC36B6BF92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434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  <p:sldLayoutId id="2147483785" r:id="rId18"/>
    <p:sldLayoutId id="2147483786" r:id="rId19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10" y="0"/>
            <a:ext cx="9201522" cy="2664296"/>
          </a:xfrm>
          <a:prstGeom prst="rect">
            <a:avLst/>
          </a:prstGeom>
        </p:spPr>
      </p:pic>
      <p:sp>
        <p:nvSpPr>
          <p:cNvPr id="2560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2463800"/>
            <a:ext cx="8856663" cy="3086100"/>
          </a:xfrm>
        </p:spPr>
        <p:txBody>
          <a:bodyPr/>
          <a:lstStyle/>
          <a:p>
            <a:pPr algn="ctr"/>
            <a:r>
              <a:rPr lang="fr-BE" altLang="en-US" sz="3600" dirty="0" smtClean="0"/>
              <a:t/>
            </a:r>
            <a:br>
              <a:rPr lang="fr-BE" altLang="en-US" sz="3600" dirty="0" smtClean="0"/>
            </a:br>
            <a:r>
              <a:rPr lang="fr-BE" altLang="en-US" sz="3600" dirty="0" err="1" smtClean="0"/>
              <a:t>Isn’t</a:t>
            </a:r>
            <a:r>
              <a:rPr lang="fr-BE" altLang="en-US" sz="3600" dirty="0" smtClean="0"/>
              <a:t> a </a:t>
            </a:r>
            <a:r>
              <a:rPr lang="fr-BE" altLang="en-US" sz="3600" dirty="0" err="1" smtClean="0"/>
              <a:t>sunrise</a:t>
            </a:r>
            <a:r>
              <a:rPr lang="fr-BE" altLang="en-US" sz="3600" dirty="0" smtClean="0"/>
              <a:t> more </a:t>
            </a:r>
            <a:r>
              <a:rPr lang="fr-BE" altLang="en-US" sz="3600" dirty="0" err="1" smtClean="0"/>
              <a:t>beautiful</a:t>
            </a:r>
            <a:r>
              <a:rPr lang="fr-BE" altLang="en-US" sz="3600" dirty="0" smtClean="0"/>
              <a:t> </a:t>
            </a:r>
            <a:r>
              <a:rPr lang="fr-BE" altLang="en-US" sz="3600" dirty="0" err="1" smtClean="0"/>
              <a:t>than</a:t>
            </a:r>
            <a:r>
              <a:rPr lang="fr-BE" altLang="en-US" sz="3600" dirty="0" smtClean="0"/>
              <a:t> a </a:t>
            </a:r>
            <a:r>
              <a:rPr lang="en-GB" altLang="en-US" sz="3600" dirty="0" smtClean="0">
                <a:solidFill>
                  <a:srgbClr val="FFC000"/>
                </a:solidFill>
              </a:rPr>
              <a:t>sunset? </a:t>
            </a:r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endParaRPr lang="en-GB" altLang="en-US" sz="2400" b="0" i="1" dirty="0" smtClean="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6512" y="5013176"/>
            <a:ext cx="9144000" cy="1371600"/>
          </a:xfrm>
        </p:spPr>
        <p:txBody>
          <a:bodyPr/>
          <a:lstStyle/>
          <a:p>
            <a:pPr algn="ctr"/>
            <a:r>
              <a:rPr lang="en-GB" altLang="en-US" sz="2800" dirty="0" smtClean="0"/>
              <a:t>Ex-ante assessments of professional regulation and the new</a:t>
            </a:r>
          </a:p>
          <a:p>
            <a:pPr algn="ctr"/>
            <a:r>
              <a:rPr lang="en-GB" altLang="en-US" sz="2800" dirty="0" smtClean="0"/>
              <a:t>Proportionality Test Directive (EU)2018/958</a:t>
            </a:r>
            <a:endParaRPr lang="fr-BE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312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Facts</a:t>
            </a:r>
            <a:r>
              <a:rPr lang="fr-BE" dirty="0" smtClean="0"/>
              <a:t> – </a:t>
            </a:r>
            <a:r>
              <a:rPr lang="fr-BE" sz="2800" dirty="0" smtClean="0"/>
              <a:t>and figures</a:t>
            </a:r>
            <a:endParaRPr lang="en-GB" sz="2800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2864248" y="2564904"/>
            <a:ext cx="5760640" cy="3672508"/>
          </a:xfrm>
        </p:spPr>
        <p:txBody>
          <a:bodyPr/>
          <a:lstStyle/>
          <a:p>
            <a:pPr marL="800100" lvl="1">
              <a:buSzPct val="121000"/>
              <a:buFont typeface="Arial" panose="020B0604020202020204" pitchFamily="34" charset="0"/>
              <a:buChar char="•"/>
            </a:pPr>
            <a:r>
              <a:rPr lang="it-IT" dirty="0" err="1" smtClean="0"/>
              <a:t>Evidence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endParaRPr lang="it-IT" dirty="0" smtClean="0"/>
          </a:p>
          <a:p>
            <a:pPr marL="1257300" lvl="2" indent="-285750">
              <a:buSzPct val="121000"/>
              <a:buFont typeface="Arial" panose="020B0604020202020204" pitchFamily="34" charset="0"/>
              <a:buChar char="•"/>
            </a:pPr>
            <a:r>
              <a:rPr lang="it-IT" dirty="0" err="1" smtClean="0"/>
              <a:t>based</a:t>
            </a:r>
            <a:r>
              <a:rPr lang="it-IT" dirty="0" smtClean="0"/>
              <a:t> on </a:t>
            </a:r>
            <a:r>
              <a:rPr lang="it-IT" dirty="0" err="1" smtClean="0"/>
              <a:t>specific</a:t>
            </a:r>
            <a:r>
              <a:rPr lang="it-IT" dirty="0" smtClean="0"/>
              <a:t> qualitative and, </a:t>
            </a:r>
            <a:r>
              <a:rPr lang="it-IT" dirty="0" err="1" smtClean="0"/>
              <a:t>wherever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r>
              <a:rPr lang="it-IT" dirty="0" smtClean="0"/>
              <a:t>, quantitative data</a:t>
            </a:r>
          </a:p>
          <a:p>
            <a:pPr marL="1257300" lvl="2" indent="-285750">
              <a:buSzPct val="121000"/>
              <a:buFont typeface="Symbol" panose="05050102010706020507" pitchFamily="18" charset="2"/>
              <a:buChar char="Þ"/>
            </a:pPr>
            <a:r>
              <a:rPr lang="it-IT" dirty="0"/>
              <a:t>a</a:t>
            </a:r>
            <a:r>
              <a:rPr lang="it-IT" dirty="0" smtClean="0"/>
              <a:t>rt of the </a:t>
            </a:r>
            <a:r>
              <a:rPr lang="it-IT" dirty="0" err="1" smtClean="0"/>
              <a:t>possible</a:t>
            </a:r>
            <a:endParaRPr lang="it-IT" dirty="0" smtClean="0"/>
          </a:p>
          <a:p>
            <a:pPr marL="1257300" lvl="2" indent="-285750">
              <a:buSzPct val="121000"/>
              <a:buFont typeface="Arial" panose="020B0604020202020204" pitchFamily="34" charset="0"/>
              <a:buChar char="•"/>
            </a:pPr>
            <a:r>
              <a:rPr lang="it-IT" dirty="0" smtClean="0"/>
              <a:t>general </a:t>
            </a:r>
            <a:r>
              <a:rPr lang="it-IT" dirty="0" err="1" smtClean="0"/>
              <a:t>conjecture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sufficient</a:t>
            </a:r>
            <a:endParaRPr lang="it-IT" dirty="0"/>
          </a:p>
          <a:p>
            <a:pPr marL="1257300" lvl="2" indent="-285750">
              <a:buSzPct val="121000"/>
              <a:buFont typeface="Arial" panose="020B0604020202020204" pitchFamily="34" charset="0"/>
              <a:buChar char="•"/>
            </a:pPr>
            <a:r>
              <a:rPr lang="it-IT" dirty="0" err="1" smtClean="0"/>
              <a:t>no</a:t>
            </a:r>
            <a:r>
              <a:rPr lang="it-IT" dirty="0" smtClean="0"/>
              <a:t> special </a:t>
            </a:r>
            <a:r>
              <a:rPr lang="it-IT" dirty="0" err="1" smtClean="0"/>
              <a:t>form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plausible</a:t>
            </a:r>
            <a:r>
              <a:rPr lang="it-IT" dirty="0" smtClean="0"/>
              <a:t>,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necessary</a:t>
            </a:r>
            <a:r>
              <a:rPr lang="it-IT" dirty="0" smtClean="0"/>
              <a:t> to prove </a:t>
            </a:r>
            <a:r>
              <a:rPr lang="it-IT" dirty="0" err="1" smtClean="0"/>
              <a:t>that</a:t>
            </a:r>
            <a:r>
              <a:rPr lang="it-IT" dirty="0" smtClean="0"/>
              <a:t> no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means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endParaRPr lang="it-IT" dirty="0" smtClean="0"/>
          </a:p>
          <a:p>
            <a:pPr marL="1200150" lvl="2">
              <a:buSzPct val="121000"/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>
              <a:buSzPct val="121000"/>
              <a:buFont typeface="Arial" panose="020B0604020202020204" pitchFamily="34" charset="0"/>
              <a:buChar char="•"/>
            </a:pPr>
            <a:r>
              <a:rPr lang="it-IT" dirty="0" err="1" smtClean="0"/>
              <a:t>Objective</a:t>
            </a:r>
            <a:r>
              <a:rPr lang="it-IT" dirty="0" smtClean="0"/>
              <a:t> and </a:t>
            </a:r>
            <a:r>
              <a:rPr lang="it-IT" dirty="0" err="1" smtClean="0"/>
              <a:t>independent</a:t>
            </a:r>
            <a:endParaRPr lang="it-IT" dirty="0" smtClean="0"/>
          </a:p>
          <a:p>
            <a:pPr marL="1200150" lvl="2">
              <a:buSzPct val="121000"/>
              <a:buFont typeface="Arial" panose="020B0604020202020204" pitchFamily="34" charset="0"/>
              <a:buChar char="•"/>
            </a:pPr>
            <a:r>
              <a:rPr lang="it-IT" dirty="0" err="1" smtClean="0"/>
              <a:t>Possibility</a:t>
            </a:r>
            <a:r>
              <a:rPr lang="it-IT" dirty="0" smtClean="0"/>
              <a:t> to involve </a:t>
            </a:r>
            <a:r>
              <a:rPr lang="it-IT" dirty="0" err="1" smtClean="0"/>
              <a:t>independent</a:t>
            </a:r>
            <a:r>
              <a:rPr lang="it-IT" dirty="0" smtClean="0"/>
              <a:t> </a:t>
            </a:r>
            <a:r>
              <a:rPr lang="it-IT" dirty="0" err="1" smtClean="0"/>
              <a:t>bodies</a:t>
            </a:r>
            <a:endParaRPr lang="it-IT" dirty="0"/>
          </a:p>
          <a:p>
            <a:pPr marL="1200150" lvl="2">
              <a:buSzPct val="121000"/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514350" lvl="1" indent="0">
              <a:buSzPct val="121000"/>
              <a:buNone/>
            </a:pPr>
            <a:endParaRPr lang="it-IT" dirty="0" smtClean="0"/>
          </a:p>
          <a:p>
            <a:pPr marL="800100" lvl="1">
              <a:buSzPct val="121000"/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00050">
              <a:buFont typeface="Wingdings" panose="05000000000000000000" pitchFamily="2" charset="2"/>
              <a:buChar char="§"/>
            </a:pPr>
            <a:endParaRPr lang="fr-BE" i="0" dirty="0" smtClean="0"/>
          </a:p>
          <a:p>
            <a:pPr lvl="1"/>
            <a:endParaRPr lang="fr-BE" i="0" dirty="0" smtClean="0"/>
          </a:p>
          <a:p>
            <a:pPr lvl="1"/>
            <a:endParaRPr lang="fr-BE" i="0" dirty="0" smtClean="0"/>
          </a:p>
          <a:p>
            <a:pPr lvl="1"/>
            <a:endParaRPr lang="en-GB" i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96" y="2132856"/>
            <a:ext cx="3456384" cy="352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4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400" dirty="0" smtClean="0"/>
              <a:t>It </a:t>
            </a:r>
            <a:r>
              <a:rPr lang="fr-BE" sz="2400" dirty="0" err="1" smtClean="0"/>
              <a:t>is</a:t>
            </a:r>
            <a:r>
              <a:rPr lang="fr-BE" sz="2400" dirty="0" smtClean="0"/>
              <a:t> all about </a:t>
            </a:r>
            <a:r>
              <a:rPr lang="fr-BE" sz="2400" dirty="0" err="1" smtClean="0"/>
              <a:t>getting</a:t>
            </a:r>
            <a:r>
              <a:rPr lang="fr-BE" sz="2400" dirty="0" smtClean="0"/>
              <a:t> the balance right</a:t>
            </a:r>
            <a:endParaRPr lang="en-GB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161821"/>
              </p:ext>
            </p:extLst>
          </p:nvPr>
        </p:nvGraphicFramePr>
        <p:xfrm>
          <a:off x="251520" y="2204864"/>
          <a:ext cx="82296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A790-C3FC-446C-A756-E2F5AA098336}" type="slidenum">
              <a:rPr lang="en-GB" altLang="en-US" smtClean="0">
                <a:solidFill>
                  <a:srgbClr val="000000"/>
                </a:solidFill>
              </a:rPr>
              <a:pPr/>
              <a:t>11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3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54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661248"/>
            <a:ext cx="8640960" cy="936625"/>
          </a:xfrm>
        </p:spPr>
        <p:txBody>
          <a:bodyPr/>
          <a:lstStyle/>
          <a:p>
            <a:pPr algn="ctr"/>
            <a:r>
              <a:rPr lang="fr-BE" sz="2800" dirty="0" smtClean="0">
                <a:solidFill>
                  <a:schemeClr val="accent3"/>
                </a:solidFill>
              </a:rPr>
              <a:t>A </a:t>
            </a:r>
            <a:r>
              <a:rPr lang="fr-BE" sz="2800" dirty="0" err="1" smtClean="0">
                <a:solidFill>
                  <a:schemeClr val="accent3"/>
                </a:solidFill>
              </a:rPr>
              <a:t>journey</a:t>
            </a:r>
            <a:r>
              <a:rPr lang="fr-BE" sz="2800" dirty="0" smtClean="0">
                <a:solidFill>
                  <a:schemeClr val="accent3"/>
                </a:solidFill>
              </a:rPr>
              <a:t> to </a:t>
            </a:r>
            <a:r>
              <a:rPr lang="fr-BE" sz="2800" dirty="0" err="1" smtClean="0">
                <a:solidFill>
                  <a:schemeClr val="accent3"/>
                </a:solidFill>
              </a:rPr>
              <a:t>beautiful</a:t>
            </a:r>
            <a:r>
              <a:rPr lang="fr-BE" sz="2800" dirty="0" smtClean="0">
                <a:solidFill>
                  <a:schemeClr val="accent3"/>
                </a:solidFill>
              </a:rPr>
              <a:t> </a:t>
            </a:r>
            <a:r>
              <a:rPr lang="fr-BE" sz="2800" dirty="0" err="1" smtClean="0">
                <a:solidFill>
                  <a:schemeClr val="accent3"/>
                </a:solidFill>
              </a:rPr>
              <a:t>sunrises</a:t>
            </a:r>
            <a:r>
              <a:rPr lang="fr-BE" sz="2800" dirty="0" smtClean="0">
                <a:solidFill>
                  <a:schemeClr val="accent3"/>
                </a:solidFill>
              </a:rPr>
              <a:t>!</a:t>
            </a:r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40768"/>
            <a:ext cx="8640960" cy="446449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A790-C3FC-446C-A756-E2F5AA098336}" type="slidenum">
              <a:rPr lang="en-GB" altLang="en-US" smtClean="0">
                <a:solidFill>
                  <a:srgbClr val="000000"/>
                </a:solidFill>
              </a:rPr>
              <a:pPr/>
              <a:t>12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3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936625"/>
          </a:xfrm>
        </p:spPr>
        <p:txBody>
          <a:bodyPr/>
          <a:lstStyle/>
          <a:p>
            <a:r>
              <a:rPr lang="fr-BE" altLang="en-US" sz="2600" dirty="0" err="1" smtClean="0"/>
              <a:t>Sunrise</a:t>
            </a:r>
            <a:r>
              <a:rPr lang="fr-BE" altLang="en-US" sz="2600" dirty="0" smtClean="0"/>
              <a:t> vs </a:t>
            </a:r>
            <a:r>
              <a:rPr lang="fr-BE" altLang="en-US" sz="2600" dirty="0" err="1" smtClean="0"/>
              <a:t>sunset</a:t>
            </a:r>
            <a:r>
              <a:rPr lang="fr-BE" altLang="en-US" sz="2600" dirty="0" smtClean="0"/>
              <a:t> </a:t>
            </a:r>
            <a:r>
              <a:rPr lang="fr-BE" altLang="en-US" sz="2600" dirty="0" err="1" smtClean="0"/>
              <a:t>approach</a:t>
            </a:r>
            <a:r>
              <a:rPr lang="fr-BE" altLang="en-US" sz="2600" dirty="0" smtClean="0"/>
              <a:t> </a:t>
            </a:r>
            <a:endParaRPr lang="en-GB" altLang="en-US" sz="2600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077866"/>
              </p:ext>
            </p:extLst>
          </p:nvPr>
        </p:nvGraphicFramePr>
        <p:xfrm>
          <a:off x="457200" y="2133600"/>
          <a:ext cx="8229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ounded Rectangle 2"/>
          <p:cNvSpPr/>
          <p:nvPr/>
        </p:nvSpPr>
        <p:spPr bwMode="auto">
          <a:xfrm>
            <a:off x="971600" y="2492896"/>
            <a:ext cx="2736304" cy="9144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3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Mutual</a:t>
            </a:r>
            <a:r>
              <a:rPr lang="fr-BE" dirty="0" smtClean="0"/>
              <a:t>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3816524"/>
          </a:xfrm>
        </p:spPr>
        <p:txBody>
          <a:bodyPr/>
          <a:lstStyle/>
          <a:p>
            <a:pPr lvl="0" eaLnBrk="1" hangingPunct="1">
              <a:buClr>
                <a:srgbClr val="FFFFFF"/>
              </a:buClr>
            </a:pPr>
            <a:r>
              <a:rPr lang="en-GB" b="1" i="0" dirty="0"/>
              <a:t>The </a:t>
            </a:r>
            <a:r>
              <a:rPr lang="en-GB" b="1" i="0" dirty="0" smtClean="0"/>
              <a:t>range of </a:t>
            </a:r>
            <a:r>
              <a:rPr lang="en-GB" b="1" i="0" dirty="0"/>
              <a:t>regulated professions </a:t>
            </a:r>
            <a:r>
              <a:rPr lang="en-GB" i="0" dirty="0"/>
              <a:t>(over 5500 </a:t>
            </a:r>
            <a:r>
              <a:rPr lang="en-GB" i="0" dirty="0" smtClean="0"/>
              <a:t>different regulations </a:t>
            </a:r>
            <a:r>
              <a:rPr lang="en-US" altLang="en-US" i="0" dirty="0" smtClean="0"/>
              <a:t>in MS)</a:t>
            </a:r>
            <a:endParaRPr lang="en-US" altLang="en-US" i="0" dirty="0"/>
          </a:p>
          <a:p>
            <a:pPr lvl="0" eaLnBrk="1" hangingPunct="1">
              <a:buClr>
                <a:srgbClr val="FFFFFF"/>
              </a:buClr>
            </a:pPr>
            <a:endParaRPr lang="en-US" sz="1600" i="0" dirty="0"/>
          </a:p>
          <a:p>
            <a:pPr lvl="0" eaLnBrk="1" hangingPunct="1">
              <a:buClr>
                <a:srgbClr val="FFFFFF"/>
              </a:buClr>
            </a:pPr>
            <a:r>
              <a:rPr lang="en-US" b="1" i="0" dirty="0"/>
              <a:t>The variety in intensity / approaches taken</a:t>
            </a:r>
          </a:p>
          <a:p>
            <a:pPr lvl="0" eaLnBrk="1" hangingPunct="1">
              <a:buClr>
                <a:srgbClr val="FFFFFF"/>
              </a:buClr>
            </a:pPr>
            <a:endParaRPr lang="en-US" sz="1400" i="0" dirty="0"/>
          </a:p>
          <a:p>
            <a:pPr lvl="0" eaLnBrk="1" hangingPunct="1">
              <a:buClr>
                <a:srgbClr val="FFFFFF"/>
              </a:buClr>
            </a:pPr>
            <a:r>
              <a:rPr lang="en-US" b="1" i="0" dirty="0"/>
              <a:t>The analysis provided as to </a:t>
            </a:r>
            <a:r>
              <a:rPr lang="en-US" b="1" i="0" dirty="0" smtClean="0"/>
              <a:t>proportionality </a:t>
            </a:r>
            <a:r>
              <a:rPr lang="en-US" i="0" dirty="0"/>
              <a:t>- </a:t>
            </a:r>
            <a:r>
              <a:rPr lang="en-US" altLang="en-US" i="0" dirty="0" smtClean="0"/>
              <a:t>(incomplete, superficial, not fact based)</a:t>
            </a:r>
            <a:endParaRPr lang="en-US" altLang="en-US" i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789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To </a:t>
            </a:r>
            <a:r>
              <a:rPr lang="fr-BE" dirty="0" err="1" smtClean="0"/>
              <a:t>address</a:t>
            </a:r>
            <a:r>
              <a:rPr lang="fr-BE" dirty="0" smtClean="0"/>
              <a:t> </a:t>
            </a:r>
            <a:r>
              <a:rPr lang="fr-BE" dirty="0" err="1" smtClean="0"/>
              <a:t>these</a:t>
            </a:r>
            <a:r>
              <a:rPr lang="fr-BE" dirty="0" smtClean="0"/>
              <a:t> </a:t>
            </a:r>
            <a:r>
              <a:rPr lang="fr-BE" dirty="0" err="1" smtClean="0"/>
              <a:t>shortcomings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F5494"/>
              </a:buClr>
            </a:pPr>
            <a:r>
              <a:rPr lang="fr-BE" i="0" dirty="0" smtClean="0"/>
              <a:t>Services Package – 10 </a:t>
            </a:r>
            <a:r>
              <a:rPr lang="fr-BE" i="0" dirty="0" err="1" smtClean="0"/>
              <a:t>January</a:t>
            </a:r>
            <a:r>
              <a:rPr lang="fr-BE" i="0" dirty="0" smtClean="0"/>
              <a:t> 2017</a:t>
            </a:r>
          </a:p>
          <a:p>
            <a:pPr>
              <a:buClr>
                <a:srgbClr val="0F5494"/>
              </a:buClr>
            </a:pPr>
            <a:endParaRPr lang="fr-BE" i="0" dirty="0" smtClean="0"/>
          </a:p>
          <a:p>
            <a:pPr lvl="1">
              <a:buClr>
                <a:srgbClr val="0F5494"/>
              </a:buClr>
            </a:pPr>
            <a:r>
              <a:rPr lang="fr-BE" i="0" dirty="0" err="1" smtClean="0"/>
              <a:t>Reform</a:t>
            </a:r>
            <a:r>
              <a:rPr lang="fr-BE" i="0" dirty="0" smtClean="0"/>
              <a:t> </a:t>
            </a:r>
            <a:r>
              <a:rPr lang="fr-BE" i="0" dirty="0" err="1" smtClean="0"/>
              <a:t>Recommendations</a:t>
            </a:r>
            <a:r>
              <a:rPr lang="fr-BE" i="0" dirty="0" smtClean="0"/>
              <a:t> on </a:t>
            </a:r>
            <a:r>
              <a:rPr lang="fr-BE" i="0" dirty="0" err="1" smtClean="0"/>
              <a:t>regulation</a:t>
            </a:r>
            <a:r>
              <a:rPr lang="fr-BE" i="0" dirty="0" smtClean="0"/>
              <a:t> in </a:t>
            </a:r>
            <a:r>
              <a:rPr lang="fr-BE" i="0" dirty="0" err="1" smtClean="0"/>
              <a:t>professional</a:t>
            </a:r>
            <a:r>
              <a:rPr lang="fr-BE" i="0" dirty="0" smtClean="0"/>
              <a:t> services</a:t>
            </a:r>
          </a:p>
          <a:p>
            <a:pPr>
              <a:buClr>
                <a:srgbClr val="0F5494"/>
              </a:buClr>
            </a:pPr>
            <a:endParaRPr lang="fr-BE" i="0" dirty="0"/>
          </a:p>
          <a:p>
            <a:pPr lvl="1">
              <a:buClr>
                <a:srgbClr val="0F5494"/>
              </a:buClr>
            </a:pPr>
            <a:r>
              <a:rPr lang="fr-BE" i="0" dirty="0" err="1" smtClean="0"/>
              <a:t>Proportionality</a:t>
            </a:r>
            <a:r>
              <a:rPr lang="fr-BE" i="0" dirty="0" smtClean="0"/>
              <a:t> test directive</a:t>
            </a: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35329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Proportionality</a:t>
            </a:r>
            <a:r>
              <a:rPr lang="fr-BE" dirty="0" smtClean="0"/>
              <a:t> Test- </a:t>
            </a:r>
            <a:r>
              <a:rPr lang="fr-BE" dirty="0" err="1" smtClean="0"/>
              <a:t>Legal</a:t>
            </a:r>
            <a:r>
              <a:rPr lang="fr-BE" dirty="0" smtClean="0"/>
              <a:t> Basis</a:t>
            </a:r>
            <a:endParaRPr lang="en-GB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672408"/>
          </a:xfrm>
        </p:spPr>
        <p:txBody>
          <a:bodyPr/>
          <a:lstStyle/>
          <a:p>
            <a:r>
              <a:rPr lang="fr-BE" i="0" dirty="0" smtClean="0"/>
              <a:t>TFEU</a:t>
            </a:r>
          </a:p>
          <a:p>
            <a:pPr lvl="1"/>
            <a:r>
              <a:rPr lang="fr-BE" dirty="0" err="1" smtClean="0"/>
              <a:t>Fundamental</a:t>
            </a:r>
            <a:r>
              <a:rPr lang="fr-BE" dirty="0" smtClean="0"/>
              <a:t> </a:t>
            </a:r>
            <a:r>
              <a:rPr lang="fr-BE" dirty="0" err="1" smtClean="0"/>
              <a:t>freedoms</a:t>
            </a:r>
            <a:endParaRPr lang="fr-BE" dirty="0" smtClean="0"/>
          </a:p>
          <a:p>
            <a:pPr lvl="1"/>
            <a:r>
              <a:rPr lang="fr-BE" i="0" dirty="0" err="1" smtClean="0"/>
              <a:t>Principle</a:t>
            </a:r>
            <a:r>
              <a:rPr lang="fr-BE" i="0" dirty="0" smtClean="0"/>
              <a:t> of </a:t>
            </a:r>
            <a:r>
              <a:rPr lang="fr-BE" i="0" dirty="0" err="1" smtClean="0"/>
              <a:t>proportionality</a:t>
            </a:r>
            <a:endParaRPr lang="fr-BE" i="0" dirty="0" smtClean="0"/>
          </a:p>
          <a:p>
            <a:endParaRPr lang="fr-BE" i="0" dirty="0" smtClean="0"/>
          </a:p>
          <a:p>
            <a:r>
              <a:rPr lang="fr-BE" i="0" dirty="0" smtClean="0"/>
              <a:t>Case Law, </a:t>
            </a:r>
            <a:r>
              <a:rPr lang="fr-BE" i="0" dirty="0" err="1" smtClean="0"/>
              <a:t>including</a:t>
            </a:r>
            <a:r>
              <a:rPr lang="fr-BE" i="0" dirty="0" smtClean="0"/>
              <a:t>:</a:t>
            </a:r>
          </a:p>
          <a:p>
            <a:pPr lvl="1"/>
            <a:r>
              <a:rPr lang="fr-BE" dirty="0" smtClean="0"/>
              <a:t>C-55/94 </a:t>
            </a:r>
            <a:r>
              <a:rPr lang="fr-BE" dirty="0" err="1" smtClean="0"/>
              <a:t>Gebhard</a:t>
            </a:r>
            <a:r>
              <a:rPr lang="fr-BE" dirty="0" smtClean="0"/>
              <a:t> (restriction) …</a:t>
            </a:r>
            <a:endParaRPr lang="fr-BE" i="0" dirty="0" smtClean="0"/>
          </a:p>
          <a:p>
            <a:endParaRPr lang="fr-BE" i="0" dirty="0" smtClean="0"/>
          </a:p>
          <a:p>
            <a:r>
              <a:rPr lang="fr-BE" i="0" dirty="0" err="1" smtClean="0"/>
              <a:t>Existing</a:t>
            </a:r>
            <a:r>
              <a:rPr lang="fr-BE" i="0" dirty="0" smtClean="0"/>
              <a:t> Union </a:t>
            </a:r>
            <a:r>
              <a:rPr lang="fr-BE" i="0" dirty="0" err="1" smtClean="0"/>
              <a:t>law</a:t>
            </a:r>
            <a:r>
              <a:rPr lang="fr-BE" i="0" dirty="0" smtClean="0"/>
              <a:t>, </a:t>
            </a:r>
            <a:r>
              <a:rPr lang="fr-BE" i="0" dirty="0" err="1" smtClean="0"/>
              <a:t>namely</a:t>
            </a:r>
            <a:r>
              <a:rPr lang="fr-BE" i="0" dirty="0" smtClean="0"/>
              <a:t>:</a:t>
            </a:r>
          </a:p>
          <a:p>
            <a:pPr lvl="1"/>
            <a:r>
              <a:rPr lang="fr-BE" dirty="0" smtClean="0"/>
              <a:t>Professional Qualifications Directive</a:t>
            </a:r>
          </a:p>
          <a:p>
            <a:pPr lvl="1"/>
            <a:endParaRPr lang="fr-BE" i="0" dirty="0" smtClean="0"/>
          </a:p>
          <a:p>
            <a:pPr lvl="1"/>
            <a:endParaRPr lang="fr-BE" i="0" dirty="0" smtClean="0"/>
          </a:p>
          <a:p>
            <a:pPr lvl="1"/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92396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34355" y="2348880"/>
            <a:ext cx="7446857" cy="4134463"/>
            <a:chOff x="2059603" y="2023243"/>
            <a:chExt cx="4822456" cy="2988170"/>
          </a:xfrm>
        </p:grpSpPr>
        <p:sp>
          <p:nvSpPr>
            <p:cNvPr id="4" name="Freeform 3"/>
            <p:cNvSpPr/>
            <p:nvPr/>
          </p:nvSpPr>
          <p:spPr>
            <a:xfrm>
              <a:off x="4858820" y="4044466"/>
              <a:ext cx="1126476" cy="966947"/>
            </a:xfrm>
            <a:custGeom>
              <a:avLst/>
              <a:gdLst>
                <a:gd name="connsiteX0" fmla="*/ 0 w 1126476"/>
                <a:gd name="connsiteY0" fmla="*/ 483474 h 966947"/>
                <a:gd name="connsiteX1" fmla="*/ 241737 w 1126476"/>
                <a:gd name="connsiteY1" fmla="*/ 0 h 966947"/>
                <a:gd name="connsiteX2" fmla="*/ 884739 w 1126476"/>
                <a:gd name="connsiteY2" fmla="*/ 0 h 966947"/>
                <a:gd name="connsiteX3" fmla="*/ 1126476 w 1126476"/>
                <a:gd name="connsiteY3" fmla="*/ 483474 h 966947"/>
                <a:gd name="connsiteX4" fmla="*/ 884739 w 1126476"/>
                <a:gd name="connsiteY4" fmla="*/ 966947 h 966947"/>
                <a:gd name="connsiteX5" fmla="*/ 241737 w 1126476"/>
                <a:gd name="connsiteY5" fmla="*/ 966947 h 966947"/>
                <a:gd name="connsiteX6" fmla="*/ 0 w 1126476"/>
                <a:gd name="connsiteY6" fmla="*/ 483474 h 966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6476" h="966947">
                  <a:moveTo>
                    <a:pt x="0" y="483474"/>
                  </a:moveTo>
                  <a:lnTo>
                    <a:pt x="241737" y="0"/>
                  </a:lnTo>
                  <a:lnTo>
                    <a:pt x="884739" y="0"/>
                  </a:lnTo>
                  <a:lnTo>
                    <a:pt x="1126476" y="483474"/>
                  </a:lnTo>
                  <a:lnTo>
                    <a:pt x="884739" y="966947"/>
                  </a:lnTo>
                  <a:lnTo>
                    <a:pt x="241737" y="966947"/>
                  </a:lnTo>
                  <a:lnTo>
                    <a:pt x="0" y="483474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452" tIns="159906" rIns="174452" bIns="159906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Periodic review/ modernisation</a:t>
              </a:r>
              <a:endParaRPr lang="en-GB" sz="1000" dirty="0">
                <a:solidFill>
                  <a:srgbClr val="000000"/>
                </a:solidFill>
              </a:endParaRPr>
            </a:p>
          </p:txBody>
        </p:sp>
        <p:sp>
          <p:nvSpPr>
            <p:cNvPr id="6" name="Hexagon 5"/>
            <p:cNvSpPr/>
            <p:nvPr/>
          </p:nvSpPr>
          <p:spPr>
            <a:xfrm>
              <a:off x="2980870" y="2992262"/>
              <a:ext cx="1126476" cy="966947"/>
            </a:xfrm>
            <a:prstGeom prst="hexagon">
              <a:avLst>
                <a:gd name="adj" fmla="val 25000"/>
                <a:gd name="vf" fmla="val 115470"/>
              </a:avLst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5000" r="-15000"/>
              </a:stretch>
            </a:blip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Hexagon 6"/>
            <p:cNvSpPr/>
            <p:nvPr/>
          </p:nvSpPr>
          <p:spPr>
            <a:xfrm>
              <a:off x="2341241" y="3973113"/>
              <a:ext cx="39277" cy="39391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4851270" y="2054774"/>
              <a:ext cx="1126476" cy="966947"/>
            </a:xfrm>
            <a:custGeom>
              <a:avLst/>
              <a:gdLst>
                <a:gd name="connsiteX0" fmla="*/ 0 w 1126476"/>
                <a:gd name="connsiteY0" fmla="*/ 483474 h 966947"/>
                <a:gd name="connsiteX1" fmla="*/ 241737 w 1126476"/>
                <a:gd name="connsiteY1" fmla="*/ 0 h 966947"/>
                <a:gd name="connsiteX2" fmla="*/ 884739 w 1126476"/>
                <a:gd name="connsiteY2" fmla="*/ 0 h 966947"/>
                <a:gd name="connsiteX3" fmla="*/ 1126476 w 1126476"/>
                <a:gd name="connsiteY3" fmla="*/ 483474 h 966947"/>
                <a:gd name="connsiteX4" fmla="*/ 884739 w 1126476"/>
                <a:gd name="connsiteY4" fmla="*/ 966947 h 966947"/>
                <a:gd name="connsiteX5" fmla="*/ 241737 w 1126476"/>
                <a:gd name="connsiteY5" fmla="*/ 966947 h 966947"/>
                <a:gd name="connsiteX6" fmla="*/ 0 w 1126476"/>
                <a:gd name="connsiteY6" fmla="*/ 483474 h 966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6476" h="966947">
                  <a:moveTo>
                    <a:pt x="0" y="483474"/>
                  </a:moveTo>
                  <a:lnTo>
                    <a:pt x="241737" y="0"/>
                  </a:lnTo>
                  <a:lnTo>
                    <a:pt x="884739" y="0"/>
                  </a:lnTo>
                  <a:lnTo>
                    <a:pt x="1126476" y="483474"/>
                  </a:lnTo>
                  <a:lnTo>
                    <a:pt x="884739" y="966947"/>
                  </a:lnTo>
                  <a:lnTo>
                    <a:pt x="241737" y="966947"/>
                  </a:lnTo>
                  <a:lnTo>
                    <a:pt x="0" y="483474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452" tIns="159906" rIns="174452" bIns="159906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Preventative – sunrise rather than sunset</a:t>
              </a:r>
              <a:endParaRPr lang="en-GB" sz="1000" dirty="0">
                <a:solidFill>
                  <a:srgbClr val="000000"/>
                </a:solidFill>
              </a:endParaRPr>
            </a:p>
          </p:txBody>
        </p:sp>
        <p:sp>
          <p:nvSpPr>
            <p:cNvPr id="10" name="Hexagon 9"/>
            <p:cNvSpPr/>
            <p:nvPr/>
          </p:nvSpPr>
          <p:spPr>
            <a:xfrm>
              <a:off x="3855901" y="3507037"/>
              <a:ext cx="1224757" cy="984994"/>
            </a:xfrm>
            <a:prstGeom prst="hexagon">
              <a:avLst>
                <a:gd name="adj" fmla="val 25000"/>
                <a:gd name="vf" fmla="val 115470"/>
              </a:avLst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3000" r="-13000"/>
              </a:stretch>
            </a:blip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Hexagon 10"/>
            <p:cNvSpPr/>
            <p:nvPr/>
          </p:nvSpPr>
          <p:spPr>
            <a:xfrm>
              <a:off x="5015109" y="3380537"/>
              <a:ext cx="131098" cy="11332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2059603" y="3478066"/>
              <a:ext cx="1126476" cy="966947"/>
            </a:xfrm>
            <a:custGeom>
              <a:avLst/>
              <a:gdLst>
                <a:gd name="connsiteX0" fmla="*/ 0 w 1126476"/>
                <a:gd name="connsiteY0" fmla="*/ 483474 h 966947"/>
                <a:gd name="connsiteX1" fmla="*/ 241737 w 1126476"/>
                <a:gd name="connsiteY1" fmla="*/ 0 h 966947"/>
                <a:gd name="connsiteX2" fmla="*/ 884739 w 1126476"/>
                <a:gd name="connsiteY2" fmla="*/ 0 h 966947"/>
                <a:gd name="connsiteX3" fmla="*/ 1126476 w 1126476"/>
                <a:gd name="connsiteY3" fmla="*/ 483474 h 966947"/>
                <a:gd name="connsiteX4" fmla="*/ 884739 w 1126476"/>
                <a:gd name="connsiteY4" fmla="*/ 966947 h 966947"/>
                <a:gd name="connsiteX5" fmla="*/ 241737 w 1126476"/>
                <a:gd name="connsiteY5" fmla="*/ 966947 h 966947"/>
                <a:gd name="connsiteX6" fmla="*/ 0 w 1126476"/>
                <a:gd name="connsiteY6" fmla="*/ 483474 h 966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6476" h="966947">
                  <a:moveTo>
                    <a:pt x="0" y="483474"/>
                  </a:moveTo>
                  <a:lnTo>
                    <a:pt x="241737" y="0"/>
                  </a:lnTo>
                  <a:lnTo>
                    <a:pt x="884739" y="0"/>
                  </a:lnTo>
                  <a:lnTo>
                    <a:pt x="1126476" y="483474"/>
                  </a:lnTo>
                  <a:lnTo>
                    <a:pt x="884739" y="966947"/>
                  </a:lnTo>
                  <a:lnTo>
                    <a:pt x="241737" y="966947"/>
                  </a:lnTo>
                  <a:lnTo>
                    <a:pt x="0" y="483474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452" tIns="164986" rIns="174452" bIns="164986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Evidence led</a:t>
              </a:r>
              <a:endParaRPr lang="en-GB" sz="10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969908" y="2023243"/>
              <a:ext cx="1177288" cy="974701"/>
            </a:xfrm>
            <a:custGeom>
              <a:avLst/>
              <a:gdLst>
                <a:gd name="connsiteX0" fmla="*/ 0 w 1126476"/>
                <a:gd name="connsiteY0" fmla="*/ 483474 h 966947"/>
                <a:gd name="connsiteX1" fmla="*/ 241737 w 1126476"/>
                <a:gd name="connsiteY1" fmla="*/ 0 h 966947"/>
                <a:gd name="connsiteX2" fmla="*/ 884739 w 1126476"/>
                <a:gd name="connsiteY2" fmla="*/ 0 h 966947"/>
                <a:gd name="connsiteX3" fmla="*/ 1126476 w 1126476"/>
                <a:gd name="connsiteY3" fmla="*/ 483474 h 966947"/>
                <a:gd name="connsiteX4" fmla="*/ 884739 w 1126476"/>
                <a:gd name="connsiteY4" fmla="*/ 966947 h 966947"/>
                <a:gd name="connsiteX5" fmla="*/ 241737 w 1126476"/>
                <a:gd name="connsiteY5" fmla="*/ 966947 h 966947"/>
                <a:gd name="connsiteX6" fmla="*/ 0 w 1126476"/>
                <a:gd name="connsiteY6" fmla="*/ 483474 h 966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6476" h="966947">
                  <a:moveTo>
                    <a:pt x="0" y="483474"/>
                  </a:moveTo>
                  <a:lnTo>
                    <a:pt x="241737" y="0"/>
                  </a:lnTo>
                  <a:lnTo>
                    <a:pt x="884739" y="0"/>
                  </a:lnTo>
                  <a:lnTo>
                    <a:pt x="1126476" y="483474"/>
                  </a:lnTo>
                  <a:lnTo>
                    <a:pt x="884739" y="966947"/>
                  </a:lnTo>
                  <a:lnTo>
                    <a:pt x="241737" y="966947"/>
                  </a:lnTo>
                  <a:lnTo>
                    <a:pt x="0" y="483474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452" tIns="159906" rIns="174452" bIns="159906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Criteria– clarity and common approach case law</a:t>
              </a:r>
              <a:endParaRPr lang="en-GB" sz="1000" dirty="0">
                <a:solidFill>
                  <a:srgbClr val="000000"/>
                </a:solidFill>
              </a:endParaRPr>
            </a:p>
          </p:txBody>
        </p:sp>
        <p:sp>
          <p:nvSpPr>
            <p:cNvPr id="17" name="Hexagon 16"/>
            <p:cNvSpPr/>
            <p:nvPr/>
          </p:nvSpPr>
          <p:spPr>
            <a:xfrm>
              <a:off x="5405627" y="2989304"/>
              <a:ext cx="131098" cy="11332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Hexagon 17"/>
            <p:cNvSpPr/>
            <p:nvPr/>
          </p:nvSpPr>
          <p:spPr>
            <a:xfrm>
              <a:off x="3925033" y="2514470"/>
              <a:ext cx="1126476" cy="975991"/>
            </a:xfrm>
            <a:prstGeom prst="hexagon">
              <a:avLst>
                <a:gd name="adj" fmla="val 25000"/>
                <a:gd name="vf" fmla="val 115470"/>
              </a:avLst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8000" b="-8000"/>
              </a:stretch>
            </a:blip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18"/>
            <p:cNvSpPr/>
            <p:nvPr/>
          </p:nvSpPr>
          <p:spPr>
            <a:xfrm>
              <a:off x="5619963" y="3122008"/>
              <a:ext cx="131098" cy="11332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2065595" y="2514599"/>
              <a:ext cx="1126476" cy="966947"/>
            </a:xfrm>
            <a:custGeom>
              <a:avLst/>
              <a:gdLst>
                <a:gd name="connsiteX0" fmla="*/ 0 w 1126476"/>
                <a:gd name="connsiteY0" fmla="*/ 483474 h 966947"/>
                <a:gd name="connsiteX1" fmla="*/ 241737 w 1126476"/>
                <a:gd name="connsiteY1" fmla="*/ 0 h 966947"/>
                <a:gd name="connsiteX2" fmla="*/ 884739 w 1126476"/>
                <a:gd name="connsiteY2" fmla="*/ 0 h 966947"/>
                <a:gd name="connsiteX3" fmla="*/ 1126476 w 1126476"/>
                <a:gd name="connsiteY3" fmla="*/ 483474 h 966947"/>
                <a:gd name="connsiteX4" fmla="*/ 884739 w 1126476"/>
                <a:gd name="connsiteY4" fmla="*/ 966947 h 966947"/>
                <a:gd name="connsiteX5" fmla="*/ 241737 w 1126476"/>
                <a:gd name="connsiteY5" fmla="*/ 966947 h 966947"/>
                <a:gd name="connsiteX6" fmla="*/ 0 w 1126476"/>
                <a:gd name="connsiteY6" fmla="*/ 483474 h 966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6476" h="966947">
                  <a:moveTo>
                    <a:pt x="0" y="483474"/>
                  </a:moveTo>
                  <a:lnTo>
                    <a:pt x="241737" y="0"/>
                  </a:lnTo>
                  <a:lnTo>
                    <a:pt x="884739" y="0"/>
                  </a:lnTo>
                  <a:lnTo>
                    <a:pt x="1126476" y="483474"/>
                  </a:lnTo>
                  <a:lnTo>
                    <a:pt x="884739" y="966947"/>
                  </a:lnTo>
                  <a:lnTo>
                    <a:pt x="241737" y="966947"/>
                  </a:lnTo>
                  <a:lnTo>
                    <a:pt x="0" y="483474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452" tIns="159906" rIns="174452" bIns="159906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>
                  <a:solidFill>
                    <a:srgbClr val="000000"/>
                  </a:solidFill>
                </a:rPr>
                <a:t>U</a:t>
              </a:r>
              <a:r>
                <a:rPr lang="en-GB" sz="1000" dirty="0" smtClean="0">
                  <a:solidFill>
                    <a:srgbClr val="000000"/>
                  </a:solidFill>
                </a:rPr>
                <a:t>nderstanding risks and effects</a:t>
              </a:r>
              <a:endParaRPr lang="en-GB" sz="1000" dirty="0">
                <a:solidFill>
                  <a:srgbClr val="000000"/>
                </a:solidFill>
              </a:endParaRPr>
            </a:p>
          </p:txBody>
        </p:sp>
        <p:sp>
          <p:nvSpPr>
            <p:cNvPr id="22" name="Hexagon 21"/>
            <p:cNvSpPr/>
            <p:nvPr/>
          </p:nvSpPr>
          <p:spPr>
            <a:xfrm>
              <a:off x="4830066" y="3030848"/>
              <a:ext cx="1147680" cy="1000446"/>
            </a:xfrm>
            <a:prstGeom prst="hexagon">
              <a:avLst>
                <a:gd name="adj" fmla="val 25000"/>
                <a:gd name="vf" fmla="val 115470"/>
              </a:avLst>
            </a:prstGeom>
            <a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8000" b="-8000"/>
              </a:stretch>
            </a:blipFill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2951263" y="3991513"/>
              <a:ext cx="1126476" cy="966947"/>
            </a:xfrm>
            <a:custGeom>
              <a:avLst/>
              <a:gdLst>
                <a:gd name="connsiteX0" fmla="*/ 0 w 1126476"/>
                <a:gd name="connsiteY0" fmla="*/ 483474 h 966947"/>
                <a:gd name="connsiteX1" fmla="*/ 241737 w 1126476"/>
                <a:gd name="connsiteY1" fmla="*/ 0 h 966947"/>
                <a:gd name="connsiteX2" fmla="*/ 884739 w 1126476"/>
                <a:gd name="connsiteY2" fmla="*/ 0 h 966947"/>
                <a:gd name="connsiteX3" fmla="*/ 1126476 w 1126476"/>
                <a:gd name="connsiteY3" fmla="*/ 483474 h 966947"/>
                <a:gd name="connsiteX4" fmla="*/ 884739 w 1126476"/>
                <a:gd name="connsiteY4" fmla="*/ 966947 h 966947"/>
                <a:gd name="connsiteX5" fmla="*/ 241737 w 1126476"/>
                <a:gd name="connsiteY5" fmla="*/ 966947 h 966947"/>
                <a:gd name="connsiteX6" fmla="*/ 0 w 1126476"/>
                <a:gd name="connsiteY6" fmla="*/ 483474 h 966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6476" h="966947">
                  <a:moveTo>
                    <a:pt x="0" y="483474"/>
                  </a:moveTo>
                  <a:lnTo>
                    <a:pt x="241737" y="0"/>
                  </a:lnTo>
                  <a:lnTo>
                    <a:pt x="884739" y="0"/>
                  </a:lnTo>
                  <a:lnTo>
                    <a:pt x="1126476" y="483474"/>
                  </a:lnTo>
                  <a:lnTo>
                    <a:pt x="884739" y="966947"/>
                  </a:lnTo>
                  <a:lnTo>
                    <a:pt x="241737" y="966947"/>
                  </a:lnTo>
                  <a:lnTo>
                    <a:pt x="0" y="483474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452" tIns="159906" rIns="174452" bIns="159906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Combined effects</a:t>
              </a:r>
              <a:endParaRPr lang="en-GB" sz="1000" dirty="0">
                <a:solidFill>
                  <a:srgbClr val="000000"/>
                </a:solidFill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755583" y="3549739"/>
              <a:ext cx="1126476" cy="1009885"/>
            </a:xfrm>
            <a:custGeom>
              <a:avLst/>
              <a:gdLst>
                <a:gd name="connsiteX0" fmla="*/ 0 w 1126476"/>
                <a:gd name="connsiteY0" fmla="*/ 483474 h 966947"/>
                <a:gd name="connsiteX1" fmla="*/ 241737 w 1126476"/>
                <a:gd name="connsiteY1" fmla="*/ 0 h 966947"/>
                <a:gd name="connsiteX2" fmla="*/ 884739 w 1126476"/>
                <a:gd name="connsiteY2" fmla="*/ 0 h 966947"/>
                <a:gd name="connsiteX3" fmla="*/ 1126476 w 1126476"/>
                <a:gd name="connsiteY3" fmla="*/ 483474 h 966947"/>
                <a:gd name="connsiteX4" fmla="*/ 884739 w 1126476"/>
                <a:gd name="connsiteY4" fmla="*/ 966947 h 966947"/>
                <a:gd name="connsiteX5" fmla="*/ 241737 w 1126476"/>
                <a:gd name="connsiteY5" fmla="*/ 966947 h 966947"/>
                <a:gd name="connsiteX6" fmla="*/ 0 w 1126476"/>
                <a:gd name="connsiteY6" fmla="*/ 483474 h 966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6476" h="966947">
                  <a:moveTo>
                    <a:pt x="0" y="483474"/>
                  </a:moveTo>
                  <a:lnTo>
                    <a:pt x="241737" y="0"/>
                  </a:lnTo>
                  <a:lnTo>
                    <a:pt x="884739" y="0"/>
                  </a:lnTo>
                  <a:lnTo>
                    <a:pt x="1126476" y="483474"/>
                  </a:lnTo>
                  <a:lnTo>
                    <a:pt x="884739" y="966947"/>
                  </a:lnTo>
                  <a:lnTo>
                    <a:pt x="241737" y="966947"/>
                  </a:lnTo>
                  <a:lnTo>
                    <a:pt x="0" y="483474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452" tIns="159906" rIns="174452" bIns="159906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Information exchange – best practice</a:t>
              </a:r>
              <a:endParaRPr lang="en-GB" sz="1000" dirty="0">
                <a:solidFill>
                  <a:srgbClr val="000000"/>
                </a:solidFill>
              </a:endParaRP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755583" y="2519030"/>
              <a:ext cx="1126476" cy="1004756"/>
            </a:xfrm>
            <a:custGeom>
              <a:avLst/>
              <a:gdLst>
                <a:gd name="connsiteX0" fmla="*/ 0 w 1126476"/>
                <a:gd name="connsiteY0" fmla="*/ 483474 h 966947"/>
                <a:gd name="connsiteX1" fmla="*/ 241737 w 1126476"/>
                <a:gd name="connsiteY1" fmla="*/ 0 h 966947"/>
                <a:gd name="connsiteX2" fmla="*/ 884739 w 1126476"/>
                <a:gd name="connsiteY2" fmla="*/ 0 h 966947"/>
                <a:gd name="connsiteX3" fmla="*/ 1126476 w 1126476"/>
                <a:gd name="connsiteY3" fmla="*/ 483474 h 966947"/>
                <a:gd name="connsiteX4" fmla="*/ 884739 w 1126476"/>
                <a:gd name="connsiteY4" fmla="*/ 966947 h 966947"/>
                <a:gd name="connsiteX5" fmla="*/ 241737 w 1126476"/>
                <a:gd name="connsiteY5" fmla="*/ 966947 h 966947"/>
                <a:gd name="connsiteX6" fmla="*/ 0 w 1126476"/>
                <a:gd name="connsiteY6" fmla="*/ 483474 h 966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6476" h="966947">
                  <a:moveTo>
                    <a:pt x="0" y="483474"/>
                  </a:moveTo>
                  <a:lnTo>
                    <a:pt x="241737" y="0"/>
                  </a:lnTo>
                  <a:lnTo>
                    <a:pt x="884739" y="0"/>
                  </a:lnTo>
                  <a:lnTo>
                    <a:pt x="1126476" y="483474"/>
                  </a:lnTo>
                  <a:lnTo>
                    <a:pt x="884739" y="966947"/>
                  </a:lnTo>
                  <a:lnTo>
                    <a:pt x="241737" y="966947"/>
                  </a:lnTo>
                  <a:lnTo>
                    <a:pt x="0" y="483474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452" tIns="159906" rIns="174452" bIns="159906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Transparency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54063" y="1340768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F5494"/>
                </a:solidFill>
              </a:rPr>
              <a:t>Proportionality</a:t>
            </a:r>
            <a:r>
              <a:rPr lang="fr-BE" sz="2400" dirty="0" smtClean="0">
                <a:solidFill>
                  <a:srgbClr val="0F5494"/>
                </a:solidFill>
              </a:rPr>
              <a:t> test – </a:t>
            </a:r>
            <a:r>
              <a:rPr lang="fr-BE" sz="2400" dirty="0" err="1" smtClean="0">
                <a:solidFill>
                  <a:srgbClr val="0F5494"/>
                </a:solidFill>
              </a:rPr>
              <a:t>What's</a:t>
            </a:r>
            <a:r>
              <a:rPr lang="fr-BE" sz="2400" dirty="0" smtClean="0">
                <a:solidFill>
                  <a:srgbClr val="0F5494"/>
                </a:solidFill>
              </a:rPr>
              <a:t> in </a:t>
            </a:r>
            <a:r>
              <a:rPr lang="fr-BE" sz="2400" dirty="0" err="1" smtClean="0">
                <a:solidFill>
                  <a:srgbClr val="0F5494"/>
                </a:solidFill>
              </a:rPr>
              <a:t>it</a:t>
            </a:r>
            <a:r>
              <a:rPr lang="fr-BE" sz="2400" dirty="0" smtClean="0">
                <a:solidFill>
                  <a:srgbClr val="0F5494"/>
                </a:solidFill>
              </a:rPr>
              <a:t>?</a:t>
            </a:r>
            <a:endParaRPr lang="en-GB" sz="2400" dirty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8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33370"/>
            <a:ext cx="8229600" cy="936625"/>
          </a:xfrm>
        </p:spPr>
        <p:txBody>
          <a:bodyPr/>
          <a:lstStyle/>
          <a:p>
            <a:r>
              <a:rPr lang="en-GB" dirty="0" smtClean="0"/>
              <a:t>Requirements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745037"/>
          </a:xfrm>
        </p:spPr>
        <p:txBody>
          <a:bodyPr/>
          <a:lstStyle/>
          <a:p>
            <a:pPr marL="457200" lvl="1" indent="0"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	</a:t>
            </a:r>
            <a:endParaRPr lang="it-IT" dirty="0" smtClean="0"/>
          </a:p>
          <a:p>
            <a:pPr marL="514350" lvl="1" indent="0">
              <a:buSzPct val="121000"/>
              <a:buNone/>
            </a:pPr>
            <a:endParaRPr lang="it-IT" dirty="0" smtClean="0"/>
          </a:p>
          <a:p>
            <a:pPr marL="800100" lvl="1">
              <a:buSzPct val="121000"/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00050">
              <a:buFont typeface="Wingdings" panose="05000000000000000000" pitchFamily="2" charset="2"/>
              <a:buChar char="§"/>
            </a:pPr>
            <a:endParaRPr lang="fr-BE" i="0" dirty="0" smtClean="0"/>
          </a:p>
          <a:p>
            <a:pPr lvl="1"/>
            <a:endParaRPr lang="fr-BE" i="0" dirty="0" smtClean="0"/>
          </a:p>
          <a:p>
            <a:pPr lvl="1"/>
            <a:endParaRPr lang="fr-BE" i="0" dirty="0" smtClean="0"/>
          </a:p>
          <a:p>
            <a:pPr lvl="1"/>
            <a:endParaRPr lang="en-GB" i="0" dirty="0"/>
          </a:p>
        </p:txBody>
      </p:sp>
      <p:grpSp>
        <p:nvGrpSpPr>
          <p:cNvPr id="20" name="Group 19"/>
          <p:cNvGrpSpPr/>
          <p:nvPr/>
        </p:nvGrpSpPr>
        <p:grpSpPr>
          <a:xfrm>
            <a:off x="611560" y="2400711"/>
            <a:ext cx="8064896" cy="4083019"/>
            <a:chOff x="830245" y="2400711"/>
            <a:chExt cx="6713686" cy="4083019"/>
          </a:xfrm>
        </p:grpSpPr>
        <p:sp>
          <p:nvSpPr>
            <p:cNvPr id="21" name="Freeform 20"/>
            <p:cNvSpPr/>
            <p:nvPr/>
          </p:nvSpPr>
          <p:spPr>
            <a:xfrm>
              <a:off x="830245" y="2422044"/>
              <a:ext cx="4023231" cy="962421"/>
            </a:xfrm>
            <a:custGeom>
              <a:avLst/>
              <a:gdLst>
                <a:gd name="connsiteX0" fmla="*/ 0 w 2528437"/>
                <a:gd name="connsiteY0" fmla="*/ 192484 h 1924843"/>
                <a:gd name="connsiteX1" fmla="*/ 192484 w 2528437"/>
                <a:gd name="connsiteY1" fmla="*/ 0 h 1924843"/>
                <a:gd name="connsiteX2" fmla="*/ 2335953 w 2528437"/>
                <a:gd name="connsiteY2" fmla="*/ 0 h 1924843"/>
                <a:gd name="connsiteX3" fmla="*/ 2528437 w 2528437"/>
                <a:gd name="connsiteY3" fmla="*/ 192484 h 1924843"/>
                <a:gd name="connsiteX4" fmla="*/ 2528437 w 2528437"/>
                <a:gd name="connsiteY4" fmla="*/ 1732359 h 1924843"/>
                <a:gd name="connsiteX5" fmla="*/ 2335953 w 2528437"/>
                <a:gd name="connsiteY5" fmla="*/ 1924843 h 1924843"/>
                <a:gd name="connsiteX6" fmla="*/ 192484 w 2528437"/>
                <a:gd name="connsiteY6" fmla="*/ 1924843 h 1924843"/>
                <a:gd name="connsiteX7" fmla="*/ 0 w 2528437"/>
                <a:gd name="connsiteY7" fmla="*/ 1732359 h 1924843"/>
                <a:gd name="connsiteX8" fmla="*/ 0 w 2528437"/>
                <a:gd name="connsiteY8" fmla="*/ 192484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28437" h="1924843">
                  <a:moveTo>
                    <a:pt x="0" y="192484"/>
                  </a:moveTo>
                  <a:cubicBezTo>
                    <a:pt x="0" y="86178"/>
                    <a:pt x="86178" y="0"/>
                    <a:pt x="192484" y="0"/>
                  </a:cubicBezTo>
                  <a:lnTo>
                    <a:pt x="2335953" y="0"/>
                  </a:lnTo>
                  <a:cubicBezTo>
                    <a:pt x="2442259" y="0"/>
                    <a:pt x="2528437" y="86178"/>
                    <a:pt x="2528437" y="192484"/>
                  </a:cubicBezTo>
                  <a:lnTo>
                    <a:pt x="2528437" y="1732359"/>
                  </a:lnTo>
                  <a:cubicBezTo>
                    <a:pt x="2528437" y="1838665"/>
                    <a:pt x="2442259" y="1924843"/>
                    <a:pt x="2335953" y="1924843"/>
                  </a:cubicBezTo>
                  <a:lnTo>
                    <a:pt x="192484" y="1924843"/>
                  </a:lnTo>
                  <a:cubicBezTo>
                    <a:pt x="86178" y="1924843"/>
                    <a:pt x="0" y="1838665"/>
                    <a:pt x="0" y="1732359"/>
                  </a:cubicBezTo>
                  <a:lnTo>
                    <a:pt x="0" y="19248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5427" tIns="75427" rIns="75427" bIns="75427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 dirty="0" smtClean="0">
                  <a:solidFill>
                    <a:srgbClr val="0F5494"/>
                  </a:solidFill>
                </a:rPr>
                <a:t>Reserves of activities/protected professional title</a:t>
              </a:r>
              <a:endParaRPr lang="en-GB" sz="18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830245" y="5531462"/>
              <a:ext cx="1869547" cy="952268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BE" sz="1800" kern="1200" dirty="0" err="1" smtClean="0">
                  <a:solidFill>
                    <a:srgbClr val="0F5494"/>
                  </a:solidFill>
                </a:rPr>
                <a:t>Legal</a:t>
              </a:r>
              <a:r>
                <a:rPr lang="fr-BE" sz="1800" kern="1200" dirty="0" smtClean="0">
                  <a:solidFill>
                    <a:srgbClr val="0F5494"/>
                  </a:solidFill>
                </a:rPr>
                <a:t> </a:t>
              </a:r>
              <a:r>
                <a:rPr lang="fr-BE" sz="1800" kern="1200" dirty="0" err="1" smtClean="0">
                  <a:solidFill>
                    <a:srgbClr val="0F5494"/>
                  </a:solidFill>
                </a:rPr>
                <a:t>form</a:t>
              </a:r>
              <a:r>
                <a:rPr lang="fr-BE" sz="1800" kern="1200" dirty="0" smtClean="0">
                  <a:solidFill>
                    <a:srgbClr val="0F5494"/>
                  </a:solidFill>
                </a:rPr>
                <a:t> / </a:t>
              </a:r>
              <a:r>
                <a:rPr lang="fr-BE" sz="1800" kern="1200" dirty="0" err="1" smtClean="0">
                  <a:solidFill>
                    <a:srgbClr val="0F5494"/>
                  </a:solidFill>
                </a:rPr>
                <a:t>shareholding</a:t>
              </a:r>
              <a:r>
                <a:rPr lang="fr-BE" sz="1800" kern="1200" dirty="0" smtClean="0">
                  <a:solidFill>
                    <a:srgbClr val="0F5494"/>
                  </a:solidFill>
                </a:rPr>
                <a:t> </a:t>
              </a:r>
              <a:r>
                <a:rPr lang="fr-BE" sz="1800" kern="1200" dirty="0" err="1" smtClean="0">
                  <a:solidFill>
                    <a:srgbClr val="0F5494"/>
                  </a:solidFill>
                </a:rPr>
                <a:t>requirements</a:t>
              </a:r>
              <a:endParaRPr lang="en-GB" sz="18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699793" y="5531462"/>
              <a:ext cx="2032423" cy="952268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BE" sz="1800" kern="1200" dirty="0" err="1" smtClean="0">
                  <a:solidFill>
                    <a:srgbClr val="0F5494"/>
                  </a:solidFill>
                </a:rPr>
                <a:t>Advertising</a:t>
              </a:r>
              <a:r>
                <a:rPr lang="fr-BE" sz="1800" kern="1200" dirty="0" smtClean="0">
                  <a:solidFill>
                    <a:srgbClr val="0F5494"/>
                  </a:solidFill>
                </a:rPr>
                <a:t> </a:t>
              </a:r>
              <a:r>
                <a:rPr lang="fr-BE" sz="1800" kern="1200" dirty="0" err="1" smtClean="0">
                  <a:solidFill>
                    <a:srgbClr val="0F5494"/>
                  </a:solidFill>
                </a:rPr>
                <a:t>requirements</a:t>
              </a:r>
              <a:endParaRPr lang="en-GB" sz="18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6533465" y="3385606"/>
              <a:ext cx="1010466" cy="1087696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BE" sz="1800" kern="1200" dirty="0" smtClean="0">
                  <a:solidFill>
                    <a:srgbClr val="0F5494"/>
                  </a:solidFill>
                </a:rPr>
                <a:t>CPD</a:t>
              </a:r>
              <a:endParaRPr lang="en-GB" sz="5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830245" y="4492584"/>
              <a:ext cx="2949667" cy="1024648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BE" sz="1800" kern="1200" dirty="0" err="1" smtClean="0">
                  <a:solidFill>
                    <a:srgbClr val="0F5494"/>
                  </a:solidFill>
                </a:rPr>
                <a:t>Compulsory</a:t>
              </a:r>
              <a:r>
                <a:rPr lang="fr-BE" sz="1800" kern="1200" dirty="0" smtClean="0">
                  <a:solidFill>
                    <a:srgbClr val="0F5494"/>
                  </a:solidFill>
                </a:rPr>
                <a:t> </a:t>
              </a:r>
              <a:r>
                <a:rPr lang="fr-BE" sz="1800" kern="1200" dirty="0" err="1" smtClean="0">
                  <a:solidFill>
                    <a:srgbClr val="0F5494"/>
                  </a:solidFill>
                </a:rPr>
                <a:t>membership</a:t>
              </a:r>
              <a:r>
                <a:rPr lang="fr-BE" sz="1800" kern="1200" dirty="0" smtClean="0">
                  <a:solidFill>
                    <a:srgbClr val="0F5494"/>
                  </a:solidFill>
                </a:rPr>
                <a:t> in </a:t>
              </a:r>
              <a:r>
                <a:rPr lang="fr-BE" sz="1800" dirty="0" err="1">
                  <a:solidFill>
                    <a:srgbClr val="0F5494"/>
                  </a:solidFill>
                </a:rPr>
                <a:t>p</a:t>
              </a:r>
              <a:r>
                <a:rPr lang="fr-BE" sz="1800" kern="1200" dirty="0" err="1" smtClean="0">
                  <a:solidFill>
                    <a:srgbClr val="0F5494"/>
                  </a:solidFill>
                </a:rPr>
                <a:t>rofessional</a:t>
              </a:r>
              <a:r>
                <a:rPr lang="fr-BE" sz="1800" kern="1200" dirty="0" smtClean="0">
                  <a:solidFill>
                    <a:srgbClr val="0F5494"/>
                  </a:solidFill>
                </a:rPr>
                <a:t> organisation</a:t>
              </a:r>
              <a:endParaRPr lang="en-GB" sz="18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4853475" y="2400711"/>
              <a:ext cx="2690455" cy="962421"/>
            </a:xfrm>
            <a:custGeom>
              <a:avLst/>
              <a:gdLst>
                <a:gd name="connsiteX0" fmla="*/ 0 w 2528437"/>
                <a:gd name="connsiteY0" fmla="*/ 192484 h 1924843"/>
                <a:gd name="connsiteX1" fmla="*/ 192484 w 2528437"/>
                <a:gd name="connsiteY1" fmla="*/ 0 h 1924843"/>
                <a:gd name="connsiteX2" fmla="*/ 2335953 w 2528437"/>
                <a:gd name="connsiteY2" fmla="*/ 0 h 1924843"/>
                <a:gd name="connsiteX3" fmla="*/ 2528437 w 2528437"/>
                <a:gd name="connsiteY3" fmla="*/ 192484 h 1924843"/>
                <a:gd name="connsiteX4" fmla="*/ 2528437 w 2528437"/>
                <a:gd name="connsiteY4" fmla="*/ 1732359 h 1924843"/>
                <a:gd name="connsiteX5" fmla="*/ 2335953 w 2528437"/>
                <a:gd name="connsiteY5" fmla="*/ 1924843 h 1924843"/>
                <a:gd name="connsiteX6" fmla="*/ 192484 w 2528437"/>
                <a:gd name="connsiteY6" fmla="*/ 1924843 h 1924843"/>
                <a:gd name="connsiteX7" fmla="*/ 0 w 2528437"/>
                <a:gd name="connsiteY7" fmla="*/ 1732359 h 1924843"/>
                <a:gd name="connsiteX8" fmla="*/ 0 w 2528437"/>
                <a:gd name="connsiteY8" fmla="*/ 192484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28437" h="1924843">
                  <a:moveTo>
                    <a:pt x="0" y="192484"/>
                  </a:moveTo>
                  <a:cubicBezTo>
                    <a:pt x="0" y="86178"/>
                    <a:pt x="86178" y="0"/>
                    <a:pt x="192484" y="0"/>
                  </a:cubicBezTo>
                  <a:lnTo>
                    <a:pt x="2335953" y="0"/>
                  </a:lnTo>
                  <a:cubicBezTo>
                    <a:pt x="2442259" y="0"/>
                    <a:pt x="2528437" y="86178"/>
                    <a:pt x="2528437" y="192484"/>
                  </a:cubicBezTo>
                  <a:lnTo>
                    <a:pt x="2528437" y="1732359"/>
                  </a:lnTo>
                  <a:cubicBezTo>
                    <a:pt x="2528437" y="1838665"/>
                    <a:pt x="2442259" y="1924843"/>
                    <a:pt x="2335953" y="1924843"/>
                  </a:cubicBezTo>
                  <a:lnTo>
                    <a:pt x="192484" y="1924843"/>
                  </a:lnTo>
                  <a:cubicBezTo>
                    <a:pt x="86178" y="1924843"/>
                    <a:pt x="0" y="1838665"/>
                    <a:pt x="0" y="1732359"/>
                  </a:cubicBezTo>
                  <a:lnTo>
                    <a:pt x="0" y="19248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5427" tIns="75427" rIns="75427" bIns="75427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BE" sz="1800" kern="1200" dirty="0" smtClean="0">
                  <a:solidFill>
                    <a:srgbClr val="0F5494"/>
                  </a:solidFill>
                </a:rPr>
                <a:t>Restriction on joint </a:t>
              </a:r>
              <a:r>
                <a:rPr lang="fr-BE" sz="1800" kern="1200" dirty="0" err="1" smtClean="0">
                  <a:solidFill>
                    <a:srgbClr val="0F5494"/>
                  </a:solidFill>
                </a:rPr>
                <a:t>exercise</a:t>
              </a:r>
              <a:r>
                <a:rPr lang="fr-BE" sz="1800" kern="1200" dirty="0" smtClean="0">
                  <a:solidFill>
                    <a:srgbClr val="0F5494"/>
                  </a:solidFill>
                </a:rPr>
                <a:t> of profession</a:t>
              </a:r>
              <a:endParaRPr lang="en-GB" sz="18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5223086" y="4525351"/>
              <a:ext cx="2320845" cy="966498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 dirty="0" smtClean="0">
                  <a:solidFill>
                    <a:srgbClr val="0F5494"/>
                  </a:solidFill>
                </a:rPr>
                <a:t>Quantitative restrictions</a:t>
              </a:r>
              <a:endParaRPr lang="en-GB" sz="18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3779912" y="4492585"/>
              <a:ext cx="1443174" cy="1024648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BE" sz="1800" kern="1200" dirty="0" err="1" smtClean="0">
                  <a:solidFill>
                    <a:srgbClr val="0F5494"/>
                  </a:solidFill>
                </a:rPr>
                <a:t>Language</a:t>
              </a:r>
              <a:endParaRPr lang="en-GB" sz="5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4732217" y="5531462"/>
              <a:ext cx="1622600" cy="952268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 dirty="0" smtClean="0">
                  <a:solidFill>
                    <a:srgbClr val="0F5494"/>
                  </a:solidFill>
                </a:rPr>
                <a:t>Territorial restrictions</a:t>
              </a:r>
              <a:endParaRPr lang="en-GB" sz="18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830245" y="3404888"/>
              <a:ext cx="2806701" cy="1068414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BE" sz="1800" kern="1200" dirty="0" smtClean="0">
                  <a:solidFill>
                    <a:srgbClr val="0F5494"/>
                  </a:solidFill>
                </a:rPr>
                <a:t>Minimum/maximum </a:t>
              </a:r>
              <a:r>
                <a:rPr lang="fr-BE" sz="1800" kern="1200" dirty="0" err="1" smtClean="0">
                  <a:solidFill>
                    <a:srgbClr val="0F5494"/>
                  </a:solidFill>
                </a:rPr>
                <a:t>tariffs</a:t>
              </a:r>
              <a:endParaRPr lang="en-GB" sz="1800" kern="1200" dirty="0">
                <a:solidFill>
                  <a:srgbClr val="0F5494"/>
                </a:solidFill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6354816" y="5531462"/>
              <a:ext cx="1189115" cy="952268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BE" sz="1800" kern="1200" dirty="0" err="1" smtClean="0">
                  <a:solidFill>
                    <a:srgbClr val="0F5494"/>
                  </a:solidFill>
                </a:rPr>
                <a:t>Insurance</a:t>
              </a:r>
              <a:r>
                <a:rPr lang="fr-BE" sz="1800" kern="1200" dirty="0" smtClean="0"/>
                <a:t> </a:t>
              </a:r>
              <a:endParaRPr lang="en-GB" sz="1800" kern="1200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3636947" y="3387351"/>
              <a:ext cx="2896518" cy="1085951"/>
            </a:xfrm>
            <a:custGeom>
              <a:avLst/>
              <a:gdLst>
                <a:gd name="connsiteX0" fmla="*/ 0 w 798117"/>
                <a:gd name="connsiteY0" fmla="*/ 79812 h 1924843"/>
                <a:gd name="connsiteX1" fmla="*/ 79812 w 798117"/>
                <a:gd name="connsiteY1" fmla="*/ 0 h 1924843"/>
                <a:gd name="connsiteX2" fmla="*/ 718305 w 798117"/>
                <a:gd name="connsiteY2" fmla="*/ 0 h 1924843"/>
                <a:gd name="connsiteX3" fmla="*/ 798117 w 798117"/>
                <a:gd name="connsiteY3" fmla="*/ 79812 h 1924843"/>
                <a:gd name="connsiteX4" fmla="*/ 798117 w 798117"/>
                <a:gd name="connsiteY4" fmla="*/ 1845031 h 1924843"/>
                <a:gd name="connsiteX5" fmla="*/ 718305 w 798117"/>
                <a:gd name="connsiteY5" fmla="*/ 1924843 h 1924843"/>
                <a:gd name="connsiteX6" fmla="*/ 79812 w 798117"/>
                <a:gd name="connsiteY6" fmla="*/ 1924843 h 1924843"/>
                <a:gd name="connsiteX7" fmla="*/ 0 w 798117"/>
                <a:gd name="connsiteY7" fmla="*/ 1845031 h 1924843"/>
                <a:gd name="connsiteX8" fmla="*/ 0 w 798117"/>
                <a:gd name="connsiteY8" fmla="*/ 79812 h 19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8117" h="1924843">
                  <a:moveTo>
                    <a:pt x="0" y="79812"/>
                  </a:moveTo>
                  <a:cubicBezTo>
                    <a:pt x="0" y="35733"/>
                    <a:pt x="35733" y="0"/>
                    <a:pt x="79812" y="0"/>
                  </a:cubicBezTo>
                  <a:lnTo>
                    <a:pt x="718305" y="0"/>
                  </a:lnTo>
                  <a:cubicBezTo>
                    <a:pt x="762384" y="0"/>
                    <a:pt x="798117" y="35733"/>
                    <a:pt x="798117" y="79812"/>
                  </a:cubicBezTo>
                  <a:lnTo>
                    <a:pt x="798117" y="1845031"/>
                  </a:lnTo>
                  <a:cubicBezTo>
                    <a:pt x="798117" y="1889110"/>
                    <a:pt x="762384" y="1924843"/>
                    <a:pt x="718305" y="1924843"/>
                  </a:cubicBezTo>
                  <a:lnTo>
                    <a:pt x="79812" y="1924843"/>
                  </a:lnTo>
                  <a:cubicBezTo>
                    <a:pt x="35733" y="1924843"/>
                    <a:pt x="0" y="1889110"/>
                    <a:pt x="0" y="1845031"/>
                  </a:cubicBezTo>
                  <a:lnTo>
                    <a:pt x="0" y="798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26" tIns="42426" rIns="42426" bIns="4242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BE" sz="1800" kern="1200" dirty="0" smtClean="0">
                  <a:solidFill>
                    <a:srgbClr val="0F5494"/>
                  </a:solidFill>
                </a:rPr>
                <a:t>Organisation of profession</a:t>
              </a:r>
              <a:endParaRPr lang="en-GB" sz="1800" kern="1200" dirty="0">
                <a:solidFill>
                  <a:srgbClr val="0F549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939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936625"/>
          </a:xfrm>
        </p:spPr>
        <p:txBody>
          <a:bodyPr/>
          <a:lstStyle/>
          <a:p>
            <a:r>
              <a:rPr lang="fr-BE" dirty="0" smtClean="0"/>
              <a:t>Ex-ante </a:t>
            </a:r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888532"/>
          </a:xfrm>
        </p:spPr>
        <p:txBody>
          <a:bodyPr/>
          <a:lstStyle/>
          <a:p>
            <a:pPr marL="457200" lvl="1" indent="0"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	</a:t>
            </a:r>
            <a:endParaRPr lang="it-IT" dirty="0" smtClean="0"/>
          </a:p>
          <a:p>
            <a:pPr marL="514350" lvl="1" indent="0">
              <a:buSzPct val="121000"/>
              <a:buNone/>
            </a:pPr>
            <a:endParaRPr lang="it-IT" dirty="0" smtClean="0"/>
          </a:p>
          <a:p>
            <a:pPr marL="800100" lvl="1">
              <a:buSzPct val="121000"/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00050">
              <a:buFont typeface="Wingdings" panose="05000000000000000000" pitchFamily="2" charset="2"/>
              <a:buChar char="§"/>
            </a:pPr>
            <a:endParaRPr lang="fr-BE" i="0" dirty="0" smtClean="0"/>
          </a:p>
          <a:p>
            <a:pPr lvl="1"/>
            <a:endParaRPr lang="fr-BE" i="0" dirty="0" smtClean="0"/>
          </a:p>
          <a:p>
            <a:pPr lvl="1"/>
            <a:endParaRPr lang="fr-BE" i="0" dirty="0" smtClean="0"/>
          </a:p>
          <a:p>
            <a:pPr lvl="1"/>
            <a:endParaRPr lang="en-GB" i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920612"/>
              </p:ext>
            </p:extLst>
          </p:nvPr>
        </p:nvGraphicFramePr>
        <p:xfrm>
          <a:off x="539552" y="1988840"/>
          <a:ext cx="7992888" cy="409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8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127">
                <a:tc>
                  <a:txBody>
                    <a:bodyPr/>
                    <a:lstStyle/>
                    <a:p>
                      <a:r>
                        <a:rPr lang="en-GB" dirty="0" smtClean="0"/>
                        <a:t>Risks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noProof="0" dirty="0" smtClean="0"/>
                        <a:t>related</a:t>
                      </a:r>
                      <a:r>
                        <a:rPr lang="en-GB" baseline="0" dirty="0" smtClean="0"/>
                        <a:t> to public interest objectives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√ /</a:t>
                      </a:r>
                      <a:r>
                        <a:rPr lang="en-GB" baseline="0" dirty="0" smtClean="0"/>
                        <a:t> X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127">
                <a:tc>
                  <a:txBody>
                    <a:bodyPr/>
                    <a:lstStyle/>
                    <a:p>
                      <a:r>
                        <a:rPr lang="en-GB" dirty="0" smtClean="0"/>
                        <a:t>Existing rules insufficient for</a:t>
                      </a:r>
                      <a:r>
                        <a:rPr lang="en-GB" baseline="0" dirty="0" smtClean="0"/>
                        <a:t> the attainment of the objective pursued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√ / X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Effect</a:t>
                      </a:r>
                      <a:r>
                        <a:rPr lang="en-GB" baseline="0" dirty="0" smtClean="0"/>
                        <a:t> of the provision when combined with existing provisions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√ / X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>
                          <a:latin typeface="+mn-lt"/>
                          <a:cs typeface="Times New Roman" panose="02020603050405020304" pitchFamily="18" charset="0"/>
                        </a:rPr>
                        <a:t>Connection between</a:t>
                      </a:r>
                      <a:r>
                        <a:rPr lang="en-GB" baseline="0" noProof="0" dirty="0" smtClean="0">
                          <a:latin typeface="+mn-lt"/>
                          <a:cs typeface="Times New Roman" panose="02020603050405020304" pitchFamily="18" charset="0"/>
                        </a:rPr>
                        <a:t> scope of activities/reserves of activity and the professional qualification required; complexity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√ / X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>
                          <a:latin typeface="+mn-lt"/>
                          <a:cs typeface="Times New Roman" panose="02020603050405020304" pitchFamily="18" charset="0"/>
                        </a:rPr>
                        <a:t>Whether/why reserves</a:t>
                      </a:r>
                      <a:r>
                        <a:rPr lang="en-GB" baseline="0" noProof="0" dirty="0" smtClean="0">
                          <a:latin typeface="+mn-lt"/>
                          <a:cs typeface="Times New Roman" panose="02020603050405020304" pitchFamily="18" charset="0"/>
                        </a:rPr>
                        <a:t> of activities can/cannot be shared with other professions</a:t>
                      </a:r>
                      <a:endParaRPr lang="en-GB" noProof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√ / X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>
                          <a:latin typeface="+mn-lt"/>
                          <a:cs typeface="Times New Roman" panose="02020603050405020304" pitchFamily="18" charset="0"/>
                        </a:rPr>
                        <a:t>Scientific and</a:t>
                      </a:r>
                      <a:r>
                        <a:rPr lang="en-GB" baseline="0" noProof="0" dirty="0" smtClean="0">
                          <a:latin typeface="+mn-lt"/>
                          <a:cs typeface="Times New Roman" panose="02020603050405020304" pitchFamily="18" charset="0"/>
                        </a:rPr>
                        <a:t> technological developments</a:t>
                      </a:r>
                      <a:endParaRPr lang="en-GB" noProof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√ / X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89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936625"/>
          </a:xfrm>
        </p:spPr>
        <p:txBody>
          <a:bodyPr/>
          <a:lstStyle/>
          <a:p>
            <a:r>
              <a:rPr lang="en-GB" dirty="0" smtClean="0">
                <a:latin typeface="+mn-lt"/>
                <a:cs typeface="Times New Roman" panose="02020603050405020304" pitchFamily="18" charset="0"/>
              </a:rPr>
              <a:t>Transparency before and after new measures are adopted</a:t>
            </a:r>
            <a:endParaRPr lang="en-GB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888532"/>
          </a:xfrm>
        </p:spPr>
        <p:txBody>
          <a:bodyPr/>
          <a:lstStyle/>
          <a:p>
            <a:pPr lvl="1"/>
            <a:r>
              <a:rPr lang="en-GB" sz="2400" b="0" dirty="0">
                <a:cs typeface="Times New Roman" panose="02020603050405020304" pitchFamily="18" charset="0"/>
              </a:rPr>
              <a:t>Involvement</a:t>
            </a:r>
            <a:r>
              <a:rPr lang="en-GB" sz="2400" b="0" dirty="0" smtClean="0">
                <a:cs typeface="Times New Roman" panose="02020603050405020304" pitchFamily="18" charset="0"/>
              </a:rPr>
              <a:t> of </a:t>
            </a:r>
            <a:r>
              <a:rPr lang="en-GB" sz="2400" dirty="0" smtClean="0">
                <a:cs typeface="Times New Roman" panose="02020603050405020304" pitchFamily="18" charset="0"/>
              </a:rPr>
              <a:t>stakeholders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cs typeface="Times New Roman" panose="02020603050405020304" pitchFamily="18" charset="0"/>
              </a:rPr>
              <a:t>Not just those that are members of the profession concerned</a:t>
            </a:r>
          </a:p>
          <a:p>
            <a:pPr marL="1200150" lvl="2" indent="-285750">
              <a:buFont typeface="Verdana" panose="020B0604030504040204" pitchFamily="34" charset="0"/>
              <a:buChar char="•"/>
            </a:pPr>
            <a:endParaRPr lang="en-GB" sz="1600" dirty="0" smtClean="0">
              <a:cs typeface="Times New Roman" panose="02020603050405020304" pitchFamily="18" charset="0"/>
            </a:endParaRPr>
          </a:p>
          <a:p>
            <a:pPr marL="857250" lvl="1" indent="-342900"/>
            <a:r>
              <a:rPr lang="en-GB" sz="2400" b="0" dirty="0" smtClean="0">
                <a:cs typeface="Times New Roman" panose="02020603050405020304" pitchFamily="18" charset="0"/>
              </a:rPr>
              <a:t>Member States encouraged to </a:t>
            </a:r>
            <a:r>
              <a:rPr lang="en-GB" sz="2400" dirty="0" smtClean="0">
                <a:cs typeface="Times New Roman" panose="02020603050405020304" pitchFamily="18" charset="0"/>
              </a:rPr>
              <a:t>exchange information </a:t>
            </a:r>
            <a:r>
              <a:rPr lang="en-GB" sz="2400" b="0" dirty="0" smtClean="0">
                <a:cs typeface="Times New Roman" panose="02020603050405020304" pitchFamily="18" charset="0"/>
              </a:rPr>
              <a:t>with other Member States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GB" sz="2400" dirty="0" smtClean="0">
              <a:cs typeface="Times New Roman" panose="02020603050405020304" pitchFamily="18" charset="0"/>
            </a:endParaRPr>
          </a:p>
          <a:p>
            <a:pPr marL="857250" lvl="1" indent="-342900"/>
            <a:r>
              <a:rPr lang="en-GB" sz="2400" b="0" dirty="0" smtClean="0">
                <a:cs typeface="Times New Roman" panose="02020603050405020304" pitchFamily="18" charset="0"/>
              </a:rPr>
              <a:t>Reasons why new provisions are </a:t>
            </a:r>
            <a:r>
              <a:rPr lang="en-GB" sz="2400" dirty="0" smtClean="0">
                <a:cs typeface="Times New Roman" panose="02020603050405020304" pitchFamily="18" charset="0"/>
              </a:rPr>
              <a:t>justified and proportionate </a:t>
            </a:r>
            <a:r>
              <a:rPr lang="en-GB" sz="2400" b="0" dirty="0" smtClean="0">
                <a:cs typeface="Times New Roman" panose="02020603050405020304" pitchFamily="18" charset="0"/>
              </a:rPr>
              <a:t>to be made publicly available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	</a:t>
            </a:r>
          </a:p>
          <a:p>
            <a:pPr marL="514350" lvl="1" indent="0">
              <a:buSzPct val="121000"/>
              <a:buNone/>
            </a:pPr>
            <a:endParaRPr lang="it-IT" dirty="0" smtClean="0"/>
          </a:p>
          <a:p>
            <a:pPr marL="800100" lvl="1">
              <a:buSzPct val="121000"/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00050">
              <a:buFont typeface="Wingdings" panose="05000000000000000000" pitchFamily="2" charset="2"/>
              <a:buChar char="§"/>
            </a:pPr>
            <a:endParaRPr lang="fr-BE" i="0" dirty="0" smtClean="0"/>
          </a:p>
          <a:p>
            <a:pPr lvl="1"/>
            <a:endParaRPr lang="fr-BE" i="0" dirty="0" smtClean="0"/>
          </a:p>
          <a:p>
            <a:pPr lvl="1"/>
            <a:endParaRPr lang="fr-BE" i="0" dirty="0" smtClean="0"/>
          </a:p>
          <a:p>
            <a:pPr lvl="1"/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293338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D052B640DDA408A0A5A023981DF73" ma:contentTypeVersion="1" ma:contentTypeDescription="Create a new document." ma:contentTypeScope="" ma:versionID="8f3a3d8961ccc86e2e337994e17c5b8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5E4149-3AA2-4849-900B-A8E3E41A9D07}">
  <ds:schemaRefs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E73693-A68A-4191-9C12-8D3D90508C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E62EFA-C119-4988-9482-F1F68A683E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8424</TotalTime>
  <Words>419</Words>
  <Application>Microsoft Office PowerPoint</Application>
  <PresentationFormat>On-screen Show (4:3)</PresentationFormat>
  <Paragraphs>129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Symbol</vt:lpstr>
      <vt:lpstr>Times New Roman</vt:lpstr>
      <vt:lpstr>Verdana</vt:lpstr>
      <vt:lpstr>Wingdings</vt:lpstr>
      <vt:lpstr>1_Blank</vt:lpstr>
      <vt:lpstr>1_Slide_Master</vt:lpstr>
      <vt:lpstr> Isn’t a sunrise more beautiful than a sunset?   </vt:lpstr>
      <vt:lpstr>Sunrise vs sunset approach </vt:lpstr>
      <vt:lpstr>Mutual Evaluation</vt:lpstr>
      <vt:lpstr>To address these shortcomings</vt:lpstr>
      <vt:lpstr>Proportionality Test- Legal Basis</vt:lpstr>
      <vt:lpstr>PowerPoint Presentation</vt:lpstr>
      <vt:lpstr>Requirements </vt:lpstr>
      <vt:lpstr>Ex-ante assessment</vt:lpstr>
      <vt:lpstr>Transparency before and after new measures are adopted</vt:lpstr>
      <vt:lpstr>Facts – and figures</vt:lpstr>
      <vt:lpstr>It is all about getting the balance right</vt:lpstr>
      <vt:lpstr>A journey to beautiful sunrises!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Pierpaolo.PARZANESE@ec.europa.eu</dc:creator>
  <cp:lastModifiedBy>FROHN Martin (GROW)</cp:lastModifiedBy>
  <cp:revision>505</cp:revision>
  <cp:lastPrinted>2018-10-24T14:45:42Z</cp:lastPrinted>
  <dcterms:created xsi:type="dcterms:W3CDTF">2011-10-28T10:25:18Z</dcterms:created>
  <dcterms:modified xsi:type="dcterms:W3CDTF">2019-10-23T10:36:06Z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0x0101006BAD052B640DDA408A0A5A023981DF73</vt:lpwstr>
  </property>
</Properties>
</file>