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2" r:id="rId1"/>
  </p:sldMasterIdLst>
  <p:notesMasterIdLst>
    <p:notesMasterId r:id="rId17"/>
  </p:notesMasterIdLst>
  <p:handoutMasterIdLst>
    <p:handoutMasterId r:id="rId18"/>
  </p:handoutMasterIdLst>
  <p:sldIdLst>
    <p:sldId id="338" r:id="rId2"/>
    <p:sldId id="407" r:id="rId3"/>
    <p:sldId id="461" r:id="rId4"/>
    <p:sldId id="462" r:id="rId5"/>
    <p:sldId id="464" r:id="rId6"/>
    <p:sldId id="476" r:id="rId7"/>
    <p:sldId id="478" r:id="rId8"/>
    <p:sldId id="479" r:id="rId9"/>
    <p:sldId id="468" r:id="rId10"/>
    <p:sldId id="467" r:id="rId11"/>
    <p:sldId id="480" r:id="rId12"/>
    <p:sldId id="481" r:id="rId13"/>
    <p:sldId id="483" r:id="rId14"/>
    <p:sldId id="475" r:id="rId15"/>
    <p:sldId id="356" r:id="rId16"/>
  </p:sldIdLst>
  <p:sldSz cx="9144000" cy="6858000" type="screen4x3"/>
  <p:notesSz cx="6769100" cy="9906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76" autoAdjust="0"/>
    <p:restoredTop sz="98847" autoAdjust="0"/>
  </p:normalViewPr>
  <p:slideViewPr>
    <p:cSldViewPr>
      <p:cViewPr>
        <p:scale>
          <a:sx n="110" d="100"/>
          <a:sy n="110" d="100"/>
        </p:scale>
        <p:origin x="-1644" y="-2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33277" cy="4953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sz="quarter" idx="1"/>
          </p:nvPr>
        </p:nvSpPr>
        <p:spPr>
          <a:xfrm>
            <a:off x="3834257" y="0"/>
            <a:ext cx="2933277" cy="4953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A875D4AC-24ED-4916-93E4-1341760D8F7B}" type="datetimeFigureOut">
              <a:rPr lang="fr-FR"/>
              <a:pPr>
                <a:defRPr/>
              </a:pPr>
              <a:t>23/10/2019</a:t>
            </a:fld>
            <a:endParaRPr lang="fr-FR"/>
          </a:p>
        </p:txBody>
      </p:sp>
      <p:sp>
        <p:nvSpPr>
          <p:cNvPr id="4" name="Espace réservé du pied de page 3"/>
          <p:cNvSpPr>
            <a:spLocks noGrp="1"/>
          </p:cNvSpPr>
          <p:nvPr>
            <p:ph type="ftr" sz="quarter" idx="2"/>
          </p:nvPr>
        </p:nvSpPr>
        <p:spPr>
          <a:xfrm>
            <a:off x="0" y="9408981"/>
            <a:ext cx="2933277" cy="4953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fr-FR"/>
          </a:p>
        </p:txBody>
      </p:sp>
      <p:sp>
        <p:nvSpPr>
          <p:cNvPr id="5" name="Espace réservé du numéro de diapositive 4"/>
          <p:cNvSpPr>
            <a:spLocks noGrp="1"/>
          </p:cNvSpPr>
          <p:nvPr>
            <p:ph type="sldNum" sz="quarter" idx="3"/>
          </p:nvPr>
        </p:nvSpPr>
        <p:spPr>
          <a:xfrm>
            <a:off x="3834257" y="9408981"/>
            <a:ext cx="2933277" cy="4953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1AF46AD4-9EED-4D0F-A7F4-155B8EE29492}" type="slidenum">
              <a:rPr lang="fr-FR"/>
              <a:pPr>
                <a:defRPr/>
              </a:pPr>
              <a:t>‹N°›</a:t>
            </a:fld>
            <a:endParaRPr lang="fr-FR"/>
          </a:p>
        </p:txBody>
      </p:sp>
    </p:spTree>
    <p:extLst>
      <p:ext uri="{BB962C8B-B14F-4D97-AF65-F5344CB8AC3E}">
        <p14:creationId xmlns:p14="http://schemas.microsoft.com/office/powerpoint/2010/main" val="2679917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33277" cy="4953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idx="1"/>
          </p:nvPr>
        </p:nvSpPr>
        <p:spPr>
          <a:xfrm>
            <a:off x="3834257" y="0"/>
            <a:ext cx="2933277" cy="4953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1827E83-3A1C-4A64-8C76-043E4D8C49E6}" type="datetimeFigureOut">
              <a:rPr lang="fr-FR"/>
              <a:pPr>
                <a:defRPr/>
              </a:pPr>
              <a:t>23/10/2019</a:t>
            </a:fld>
            <a:endParaRPr lang="fr-FR"/>
          </a:p>
        </p:txBody>
      </p:sp>
      <p:sp>
        <p:nvSpPr>
          <p:cNvPr id="4" name="Espace réservé de l'image des diapositives 3"/>
          <p:cNvSpPr>
            <a:spLocks noGrp="1" noRot="1" noChangeAspect="1"/>
          </p:cNvSpPr>
          <p:nvPr>
            <p:ph type="sldImg" idx="2"/>
          </p:nvPr>
        </p:nvSpPr>
        <p:spPr>
          <a:xfrm>
            <a:off x="908050" y="742950"/>
            <a:ext cx="4953000" cy="371475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76910" y="4705350"/>
            <a:ext cx="5415280" cy="44577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9408981"/>
            <a:ext cx="2933277" cy="4953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fr-FR"/>
          </a:p>
        </p:txBody>
      </p:sp>
      <p:sp>
        <p:nvSpPr>
          <p:cNvPr id="7" name="Espace réservé du numéro de diapositive 6"/>
          <p:cNvSpPr>
            <a:spLocks noGrp="1"/>
          </p:cNvSpPr>
          <p:nvPr>
            <p:ph type="sldNum" sz="quarter" idx="5"/>
          </p:nvPr>
        </p:nvSpPr>
        <p:spPr>
          <a:xfrm>
            <a:off x="3834257" y="9408981"/>
            <a:ext cx="2933277" cy="4953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D8552E0F-29FD-4348-B4C7-D11B9A02F2F3}" type="slidenum">
              <a:rPr lang="fr-FR"/>
              <a:pPr>
                <a:defRPr/>
              </a:pPr>
              <a:t>‹N°›</a:t>
            </a:fld>
            <a:endParaRPr lang="fr-FR"/>
          </a:p>
        </p:txBody>
      </p:sp>
    </p:spTree>
    <p:extLst>
      <p:ext uri="{BB962C8B-B14F-4D97-AF65-F5344CB8AC3E}">
        <p14:creationId xmlns:p14="http://schemas.microsoft.com/office/powerpoint/2010/main" val="34216517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6386"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dirty="0" smtClean="0"/>
          </a:p>
        </p:txBody>
      </p:sp>
      <p:sp>
        <p:nvSpPr>
          <p:cNvPr id="14340"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4A7AAF7-6D10-4944-86E0-5CC263D4B5C6}" type="slidenum">
              <a:rPr lang="fr-FR" smtClean="0"/>
              <a:pPr fontAlgn="base">
                <a:spcBef>
                  <a:spcPct val="0"/>
                </a:spcBef>
                <a:spcAft>
                  <a:spcPct val="0"/>
                </a:spcAft>
                <a:defRPr/>
              </a:pPr>
              <a:t>1</a:t>
            </a:fld>
            <a:endParaRPr lang="fr-F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8434"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15364"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EDC7F9-9BFE-442F-850A-51DE479DEED4}" type="slidenum">
              <a:rPr lang="fr-FR" smtClean="0"/>
              <a:pPr fontAlgn="base">
                <a:spcBef>
                  <a:spcPct val="0"/>
                </a:spcBef>
                <a:spcAft>
                  <a:spcPct val="0"/>
                </a:spcAft>
                <a:defRPr/>
              </a:pPr>
              <a:t>14</a:t>
            </a:fld>
            <a:endParaRPr lang="fr-F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71682"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21508"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6EBDDA-AAE9-443F-862F-5AF787E2AF7D}" type="slidenum">
              <a:rPr lang="fr-FR" smtClean="0"/>
              <a:pPr fontAlgn="base">
                <a:spcBef>
                  <a:spcPct val="0"/>
                </a:spcBef>
                <a:spcAft>
                  <a:spcPct val="0"/>
                </a:spcAft>
                <a:defRPr/>
              </a:pPr>
              <a:t>15</a:t>
            </a:fld>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8434"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15364"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EDC7F9-9BFE-442F-850A-51DE479DEED4}" type="slidenum">
              <a:rPr lang="fr-FR" smtClean="0"/>
              <a:pPr fontAlgn="base">
                <a:spcBef>
                  <a:spcPct val="0"/>
                </a:spcBef>
                <a:spcAft>
                  <a:spcPct val="0"/>
                </a:spcAft>
                <a:defRPr/>
              </a:pPr>
              <a:t>2</a:t>
            </a:fld>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8434"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15364"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EDC7F9-9BFE-442F-850A-51DE479DEED4}" type="slidenum">
              <a:rPr lang="fr-FR" smtClean="0"/>
              <a:pPr fontAlgn="base">
                <a:spcBef>
                  <a:spcPct val="0"/>
                </a:spcBef>
                <a:spcAft>
                  <a:spcPct val="0"/>
                </a:spcAft>
                <a:defRPr/>
              </a:pPr>
              <a:t>3</a:t>
            </a:fld>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8434"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15364"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EDC7F9-9BFE-442F-850A-51DE479DEED4}" type="slidenum">
              <a:rPr lang="fr-FR" smtClean="0"/>
              <a:pPr fontAlgn="base">
                <a:spcBef>
                  <a:spcPct val="0"/>
                </a:spcBef>
                <a:spcAft>
                  <a:spcPct val="0"/>
                </a:spcAft>
                <a:defRPr/>
              </a:pPr>
              <a:t>4</a:t>
            </a:fld>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8434"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15364"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EDC7F9-9BFE-442F-850A-51DE479DEED4}" type="slidenum">
              <a:rPr lang="fr-FR" smtClean="0"/>
              <a:pPr fontAlgn="base">
                <a:spcBef>
                  <a:spcPct val="0"/>
                </a:spcBef>
                <a:spcAft>
                  <a:spcPct val="0"/>
                </a:spcAft>
                <a:defRPr/>
              </a:pPr>
              <a:t>5</a:t>
            </a:fld>
            <a:endParaRPr 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8434"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15364"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EDC7F9-9BFE-442F-850A-51DE479DEED4}" type="slidenum">
              <a:rPr lang="fr-FR" smtClean="0"/>
              <a:pPr fontAlgn="base">
                <a:spcBef>
                  <a:spcPct val="0"/>
                </a:spcBef>
                <a:spcAft>
                  <a:spcPct val="0"/>
                </a:spcAft>
                <a:defRPr/>
              </a:pPr>
              <a:t>9</a:t>
            </a:fld>
            <a:endParaRPr 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8434"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15364"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EDC7F9-9BFE-442F-850A-51DE479DEED4}" type="slidenum">
              <a:rPr lang="fr-FR" smtClean="0"/>
              <a:pPr fontAlgn="base">
                <a:spcBef>
                  <a:spcPct val="0"/>
                </a:spcBef>
                <a:spcAft>
                  <a:spcPct val="0"/>
                </a:spcAft>
                <a:defRPr/>
              </a:pPr>
              <a:t>10</a:t>
            </a:fld>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8434"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15364"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EDC7F9-9BFE-442F-850A-51DE479DEED4}" type="slidenum">
              <a:rPr lang="fr-FR" smtClean="0"/>
              <a:pPr fontAlgn="base">
                <a:spcBef>
                  <a:spcPct val="0"/>
                </a:spcBef>
                <a:spcAft>
                  <a:spcPct val="0"/>
                </a:spcAft>
                <a:defRPr/>
              </a:pPr>
              <a:t>11</a:t>
            </a:fld>
            <a:endParaRPr 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8434"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15364"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EDC7F9-9BFE-442F-850A-51DE479DEED4}" type="slidenum">
              <a:rPr lang="fr-FR" smtClean="0"/>
              <a:pPr fontAlgn="base">
                <a:spcBef>
                  <a:spcPct val="0"/>
                </a:spcBef>
                <a:spcAft>
                  <a:spcPct val="0"/>
                </a:spcAft>
                <a:defRPr/>
              </a:pPr>
              <a:t>12</a:t>
            </a:fld>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11" name="Rectangle à coins arrondis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12" name="Rectangle à coins arrondis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r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fr-FR" smtClean="0"/>
              <a:t>Cliquez pour modifier le style du titre</a:t>
            </a:r>
            <a:endParaRPr lang="en-US"/>
          </a:p>
        </p:txBody>
      </p:sp>
      <p:sp>
        <p:nvSpPr>
          <p:cNvPr id="9" name="Sous-titr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17" name="Espace réservé de la date 27"/>
          <p:cNvSpPr>
            <a:spLocks noGrp="1"/>
          </p:cNvSpPr>
          <p:nvPr>
            <p:ph type="dt" sz="half" idx="10"/>
          </p:nvPr>
        </p:nvSpPr>
        <p:spPr>
          <a:xfrm>
            <a:off x="6705600" y="4206875"/>
            <a:ext cx="960438" cy="457200"/>
          </a:xfrm>
        </p:spPr>
        <p:txBody>
          <a:bodyPr/>
          <a:lstStyle>
            <a:lvl1pPr>
              <a:defRPr/>
            </a:lvl1pPr>
          </a:lstStyle>
          <a:p>
            <a:pPr>
              <a:defRPr/>
            </a:pPr>
            <a:fld id="{AFB07040-2FA9-49AA-898E-5164F30359C0}" type="datetime1">
              <a:rPr lang="fr-FR" smtClean="0"/>
              <a:pPr>
                <a:defRPr/>
              </a:pPr>
              <a:t>23/10/2019</a:t>
            </a:fld>
            <a:endParaRPr lang="fr-FR"/>
          </a:p>
        </p:txBody>
      </p:sp>
      <p:sp>
        <p:nvSpPr>
          <p:cNvPr id="18" name="Espace réservé du pied de page 16"/>
          <p:cNvSpPr>
            <a:spLocks noGrp="1"/>
          </p:cNvSpPr>
          <p:nvPr>
            <p:ph type="ftr" sz="quarter" idx="11"/>
          </p:nvPr>
        </p:nvSpPr>
        <p:spPr>
          <a:xfrm>
            <a:off x="5410200" y="4205288"/>
            <a:ext cx="1295400" cy="457200"/>
          </a:xfrm>
        </p:spPr>
        <p:txBody>
          <a:bodyPr/>
          <a:lstStyle>
            <a:lvl1pPr>
              <a:defRPr/>
            </a:lvl1pPr>
          </a:lstStyle>
          <a:p>
            <a:pPr>
              <a:defRPr/>
            </a:pPr>
            <a:endParaRPr lang="fr-FR"/>
          </a:p>
        </p:txBody>
      </p:sp>
      <p:sp>
        <p:nvSpPr>
          <p:cNvPr id="19" name="Espace réservé du numéro de diapositive 28"/>
          <p:cNvSpPr>
            <a:spLocks noGrp="1"/>
          </p:cNvSpPr>
          <p:nvPr>
            <p:ph type="sldNum" sz="quarter" idx="12"/>
          </p:nvPr>
        </p:nvSpPr>
        <p:spPr>
          <a:xfrm>
            <a:off x="8320088" y="1588"/>
            <a:ext cx="747712" cy="365125"/>
          </a:xfrm>
        </p:spPr>
        <p:txBody>
          <a:bodyPr/>
          <a:lstStyle>
            <a:lvl1pPr algn="r">
              <a:defRPr sz="1800">
                <a:solidFill>
                  <a:schemeClr val="bg1"/>
                </a:solidFill>
              </a:defRPr>
            </a:lvl1pPr>
          </a:lstStyle>
          <a:p>
            <a:pPr>
              <a:defRPr/>
            </a:pPr>
            <a:fld id="{0BCC9115-4C23-46BA-9C24-F24B0BD22A02}" type="slidenum">
              <a:rPr lang="fr-FR"/>
              <a:pPr>
                <a:defRPr/>
              </a:pPr>
              <a:t>‹N°›</a:t>
            </a:fld>
            <a:endParaRPr lang="fr-F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fld id="{92AA8B38-4D2B-4AC0-B2A6-CDD669609B9F}" type="datetime1">
              <a:rPr lang="fr-FR" smtClean="0"/>
              <a:pPr>
                <a:defRPr/>
              </a:pPr>
              <a:t>23/10/2019</a:t>
            </a:fld>
            <a:endParaRPr lang="fr-FR"/>
          </a:p>
        </p:txBody>
      </p:sp>
      <p:sp>
        <p:nvSpPr>
          <p:cNvPr id="5" name="Espace réservé du pied de page 2"/>
          <p:cNvSpPr>
            <a:spLocks noGrp="1"/>
          </p:cNvSpPr>
          <p:nvPr>
            <p:ph type="ftr" sz="quarter" idx="11"/>
          </p:nvPr>
        </p:nvSpPr>
        <p:spPr/>
        <p:txBody>
          <a:bodyPr/>
          <a:lstStyle>
            <a:lvl1pPr>
              <a:defRPr/>
            </a:lvl1pPr>
          </a:lstStyle>
          <a:p>
            <a:pPr>
              <a:defRPr/>
            </a:pPr>
            <a:endParaRPr lang="fr-FR"/>
          </a:p>
        </p:txBody>
      </p:sp>
      <p:sp>
        <p:nvSpPr>
          <p:cNvPr id="6" name="Espace réservé du numéro de diapositive 22"/>
          <p:cNvSpPr>
            <a:spLocks noGrp="1"/>
          </p:cNvSpPr>
          <p:nvPr>
            <p:ph type="sldNum" sz="quarter" idx="12"/>
          </p:nvPr>
        </p:nvSpPr>
        <p:spPr/>
        <p:txBody>
          <a:bodyPr/>
          <a:lstStyle>
            <a:lvl1pPr>
              <a:defRPr/>
            </a:lvl1pPr>
          </a:lstStyle>
          <a:p>
            <a:pPr>
              <a:defRPr/>
            </a:pPr>
            <a:fld id="{E2693D0D-2F6E-4F73-96CC-316DA0B1D37A}" type="slidenum">
              <a:rPr lang="fr-FR"/>
              <a:pPr>
                <a:defRPr/>
              </a:pPr>
              <a:t>‹N°›</a:t>
            </a:fld>
            <a:endParaRPr lang="fr-F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1143000"/>
            <a:ext cx="1905000" cy="5486400"/>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1143000"/>
            <a:ext cx="6248400" cy="54864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fld id="{811BF60D-60F0-468A-874C-83C05E6F3FCC}" type="datetime1">
              <a:rPr lang="fr-FR" smtClean="0"/>
              <a:pPr>
                <a:defRPr/>
              </a:pPr>
              <a:t>23/10/2019</a:t>
            </a:fld>
            <a:endParaRPr lang="fr-FR"/>
          </a:p>
        </p:txBody>
      </p:sp>
      <p:sp>
        <p:nvSpPr>
          <p:cNvPr id="5" name="Espace réservé du pied de page 2"/>
          <p:cNvSpPr>
            <a:spLocks noGrp="1"/>
          </p:cNvSpPr>
          <p:nvPr>
            <p:ph type="ftr" sz="quarter" idx="11"/>
          </p:nvPr>
        </p:nvSpPr>
        <p:spPr/>
        <p:txBody>
          <a:bodyPr/>
          <a:lstStyle>
            <a:lvl1pPr>
              <a:defRPr/>
            </a:lvl1pPr>
          </a:lstStyle>
          <a:p>
            <a:pPr>
              <a:defRPr/>
            </a:pPr>
            <a:endParaRPr lang="fr-FR"/>
          </a:p>
        </p:txBody>
      </p:sp>
      <p:sp>
        <p:nvSpPr>
          <p:cNvPr id="6" name="Espace réservé du numéro de diapositive 22"/>
          <p:cNvSpPr>
            <a:spLocks noGrp="1"/>
          </p:cNvSpPr>
          <p:nvPr>
            <p:ph type="sldNum" sz="quarter" idx="12"/>
          </p:nvPr>
        </p:nvSpPr>
        <p:spPr/>
        <p:txBody>
          <a:bodyPr/>
          <a:lstStyle>
            <a:lvl1pPr>
              <a:defRPr/>
            </a:lvl1pPr>
          </a:lstStyle>
          <a:p>
            <a:pPr>
              <a:defRPr/>
            </a:pPr>
            <a:fld id="{BA35AC0C-5060-48AF-8AA1-C9E1F9BD679E}" type="slidenum">
              <a:rPr lang="fr-FR"/>
              <a:pPr>
                <a:defRPr/>
              </a:pPr>
              <a:t>‹N°›</a:t>
            </a:fld>
            <a:endParaRPr lang="fr-F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fld id="{AD709B2C-1B22-43D0-AE9E-8AF485386177}" type="datetime1">
              <a:rPr lang="fr-FR" smtClean="0"/>
              <a:pPr>
                <a:defRPr/>
              </a:pPr>
              <a:t>23/10/2019</a:t>
            </a:fld>
            <a:endParaRPr lang="fr-FR"/>
          </a:p>
        </p:txBody>
      </p:sp>
      <p:sp>
        <p:nvSpPr>
          <p:cNvPr id="5" name="Espace réservé du pied de page 2"/>
          <p:cNvSpPr>
            <a:spLocks noGrp="1"/>
          </p:cNvSpPr>
          <p:nvPr>
            <p:ph type="ftr" sz="quarter" idx="11"/>
          </p:nvPr>
        </p:nvSpPr>
        <p:spPr/>
        <p:txBody>
          <a:bodyPr/>
          <a:lstStyle>
            <a:lvl1pPr>
              <a:defRPr/>
            </a:lvl1pPr>
          </a:lstStyle>
          <a:p>
            <a:pPr>
              <a:defRPr/>
            </a:pPr>
            <a:endParaRPr lang="fr-FR"/>
          </a:p>
        </p:txBody>
      </p:sp>
      <p:sp>
        <p:nvSpPr>
          <p:cNvPr id="6" name="Espace réservé du numéro de diapositive 22"/>
          <p:cNvSpPr>
            <a:spLocks noGrp="1"/>
          </p:cNvSpPr>
          <p:nvPr>
            <p:ph type="sldNum" sz="quarter" idx="12"/>
          </p:nvPr>
        </p:nvSpPr>
        <p:spPr/>
        <p:txBody>
          <a:bodyPr/>
          <a:lstStyle>
            <a:lvl1pPr>
              <a:defRPr/>
            </a:lvl1pPr>
          </a:lstStyle>
          <a:p>
            <a:pPr>
              <a:defRPr/>
            </a:pPr>
            <a:fld id="{5CBBE83B-40CC-464B-9C79-C410BC91AA62}" type="slidenum">
              <a:rPr lang="fr-FR"/>
              <a:pPr>
                <a:defRPr/>
              </a:pPr>
              <a:t>‹N°›</a:t>
            </a:fld>
            <a:endParaRPr lang="fr-F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4" name="Espace réservé de la date 13"/>
          <p:cNvSpPr>
            <a:spLocks noGrp="1"/>
          </p:cNvSpPr>
          <p:nvPr>
            <p:ph type="dt" sz="half" idx="10"/>
          </p:nvPr>
        </p:nvSpPr>
        <p:spPr/>
        <p:txBody>
          <a:bodyPr/>
          <a:lstStyle>
            <a:lvl1pPr>
              <a:defRPr/>
            </a:lvl1pPr>
          </a:lstStyle>
          <a:p>
            <a:pPr>
              <a:defRPr/>
            </a:pPr>
            <a:fld id="{38C89797-C98E-406E-A446-3398EEF8AACB}" type="datetime1">
              <a:rPr lang="fr-FR" smtClean="0"/>
              <a:pPr>
                <a:defRPr/>
              </a:pPr>
              <a:t>23/10/2019</a:t>
            </a:fld>
            <a:endParaRPr lang="fr-FR"/>
          </a:p>
        </p:txBody>
      </p:sp>
      <p:sp>
        <p:nvSpPr>
          <p:cNvPr id="5" name="Espace réservé du pied de page 2"/>
          <p:cNvSpPr>
            <a:spLocks noGrp="1"/>
          </p:cNvSpPr>
          <p:nvPr>
            <p:ph type="ftr" sz="quarter" idx="11"/>
          </p:nvPr>
        </p:nvSpPr>
        <p:spPr/>
        <p:txBody>
          <a:bodyPr/>
          <a:lstStyle>
            <a:lvl1pPr>
              <a:defRPr/>
            </a:lvl1pPr>
          </a:lstStyle>
          <a:p>
            <a:pPr>
              <a:defRPr/>
            </a:pPr>
            <a:endParaRPr lang="fr-FR"/>
          </a:p>
        </p:txBody>
      </p:sp>
      <p:sp>
        <p:nvSpPr>
          <p:cNvPr id="6" name="Espace réservé du numéro de diapositive 22"/>
          <p:cNvSpPr>
            <a:spLocks noGrp="1"/>
          </p:cNvSpPr>
          <p:nvPr>
            <p:ph type="sldNum" sz="quarter" idx="12"/>
          </p:nvPr>
        </p:nvSpPr>
        <p:spPr/>
        <p:txBody>
          <a:bodyPr/>
          <a:lstStyle>
            <a:lvl1pPr>
              <a:defRPr/>
            </a:lvl1pPr>
          </a:lstStyle>
          <a:p>
            <a:pPr>
              <a:defRPr/>
            </a:pPr>
            <a:fld id="{78EFA2F4-9280-4408-B2C3-3479A884D28E}" type="slidenum">
              <a:rPr lang="fr-FR"/>
              <a:pPr>
                <a:defRPr/>
              </a:pPr>
              <a:t>‹N°›</a:t>
            </a:fld>
            <a:endParaRPr lang="fr-F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13"/>
          <p:cNvSpPr>
            <a:spLocks noGrp="1"/>
          </p:cNvSpPr>
          <p:nvPr>
            <p:ph type="dt" sz="half" idx="10"/>
          </p:nvPr>
        </p:nvSpPr>
        <p:spPr/>
        <p:txBody>
          <a:bodyPr/>
          <a:lstStyle>
            <a:lvl1pPr>
              <a:defRPr/>
            </a:lvl1pPr>
          </a:lstStyle>
          <a:p>
            <a:pPr>
              <a:defRPr/>
            </a:pPr>
            <a:fld id="{19FE45C4-5EE4-4E8A-A613-B04535F92F38}" type="datetime1">
              <a:rPr lang="fr-FR" smtClean="0"/>
              <a:pPr>
                <a:defRPr/>
              </a:pPr>
              <a:t>23/10/2019</a:t>
            </a:fld>
            <a:endParaRPr lang="fr-FR"/>
          </a:p>
        </p:txBody>
      </p:sp>
      <p:sp>
        <p:nvSpPr>
          <p:cNvPr id="6" name="Espace réservé du pied de page 2"/>
          <p:cNvSpPr>
            <a:spLocks noGrp="1"/>
          </p:cNvSpPr>
          <p:nvPr>
            <p:ph type="ftr" sz="quarter" idx="11"/>
          </p:nvPr>
        </p:nvSpPr>
        <p:spPr/>
        <p:txBody>
          <a:bodyPr/>
          <a:lstStyle>
            <a:lvl1pPr>
              <a:defRPr/>
            </a:lvl1pPr>
          </a:lstStyle>
          <a:p>
            <a:pPr>
              <a:defRPr/>
            </a:pPr>
            <a:endParaRPr lang="fr-FR"/>
          </a:p>
        </p:txBody>
      </p:sp>
      <p:sp>
        <p:nvSpPr>
          <p:cNvPr id="7" name="Espace réservé du numéro de diapositive 22"/>
          <p:cNvSpPr>
            <a:spLocks noGrp="1"/>
          </p:cNvSpPr>
          <p:nvPr>
            <p:ph type="sldNum" sz="quarter" idx="12"/>
          </p:nvPr>
        </p:nvSpPr>
        <p:spPr/>
        <p:txBody>
          <a:bodyPr/>
          <a:lstStyle>
            <a:lvl1pPr>
              <a:defRPr/>
            </a:lvl1pPr>
          </a:lstStyle>
          <a:p>
            <a:pPr>
              <a:defRPr/>
            </a:pPr>
            <a:fld id="{C851EA9C-0719-43AF-9871-6C14447F8EC9}" type="slidenum">
              <a:rPr lang="fr-FR"/>
              <a:pPr>
                <a:defRPr/>
              </a:pPr>
              <a:t>‹N°›</a:t>
            </a:fld>
            <a:endParaRPr lang="fr-F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81000" y="1143000"/>
            <a:ext cx="8382000" cy="1069848"/>
          </a:xfrm>
        </p:spPr>
        <p:txBody>
          <a:bodyPr/>
          <a:lstStyle>
            <a:lvl1pPr>
              <a:defRPr sz="4000" b="0" i="0" cap="none" baseline="0"/>
            </a:lvl1pPr>
          </a:lstStyle>
          <a:p>
            <a:r>
              <a:rPr lang="fr-FR" smtClean="0"/>
              <a:t>Cliquez pour modifier le style du titre</a:t>
            </a:r>
            <a:endParaRPr lang="en-US"/>
          </a:p>
        </p:txBody>
      </p:sp>
      <p:sp>
        <p:nvSpPr>
          <p:cNvPr id="3" name="Espace réservé du texte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texte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5" name="Espace réservé du conten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25"/>
          <p:cNvSpPr>
            <a:spLocks noGrp="1"/>
          </p:cNvSpPr>
          <p:nvPr>
            <p:ph type="dt" sz="half" idx="10"/>
          </p:nvPr>
        </p:nvSpPr>
        <p:spPr/>
        <p:txBody>
          <a:bodyPr rtlCol="0"/>
          <a:lstStyle>
            <a:lvl1pPr>
              <a:defRPr/>
            </a:lvl1pPr>
          </a:lstStyle>
          <a:p>
            <a:pPr>
              <a:defRPr/>
            </a:pPr>
            <a:fld id="{DA18F757-6075-4E9E-B3B8-945B1E8F6868}" type="datetime1">
              <a:rPr lang="fr-FR" smtClean="0"/>
              <a:pPr>
                <a:defRPr/>
              </a:pPr>
              <a:t>23/10/2019</a:t>
            </a:fld>
            <a:endParaRPr lang="fr-FR"/>
          </a:p>
        </p:txBody>
      </p:sp>
      <p:sp>
        <p:nvSpPr>
          <p:cNvPr id="8" name="Espace réservé du numéro de diapositive 26"/>
          <p:cNvSpPr>
            <a:spLocks noGrp="1"/>
          </p:cNvSpPr>
          <p:nvPr>
            <p:ph type="sldNum" sz="quarter" idx="11"/>
          </p:nvPr>
        </p:nvSpPr>
        <p:spPr/>
        <p:txBody>
          <a:bodyPr rtlCol="0"/>
          <a:lstStyle>
            <a:lvl1pPr>
              <a:defRPr/>
            </a:lvl1pPr>
          </a:lstStyle>
          <a:p>
            <a:pPr>
              <a:defRPr/>
            </a:pPr>
            <a:fld id="{4ED8BAE2-8FDC-4727-A901-3C7D4209A123}" type="slidenum">
              <a:rPr lang="fr-FR"/>
              <a:pPr>
                <a:defRPr/>
              </a:pPr>
              <a:t>‹N°›</a:t>
            </a:fld>
            <a:endParaRPr lang="fr-FR"/>
          </a:p>
        </p:txBody>
      </p:sp>
      <p:sp>
        <p:nvSpPr>
          <p:cNvPr id="9" name="Espace réservé du pied de page 27"/>
          <p:cNvSpPr>
            <a:spLocks noGrp="1"/>
          </p:cNvSpPr>
          <p:nvPr>
            <p:ph type="ftr" sz="quarter" idx="12"/>
          </p:nvPr>
        </p:nvSpPr>
        <p:spPr/>
        <p:txBody>
          <a:bodyPr rtlCol="0"/>
          <a:lstStyle>
            <a:lvl1pPr>
              <a:defRPr/>
            </a:lvl1pPr>
          </a:lstStyle>
          <a:p>
            <a:pPr>
              <a:defRPr/>
            </a:pPr>
            <a:endParaRPr lang="fr-F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1143000"/>
            <a:ext cx="8229600" cy="1069848"/>
          </a:xfrm>
        </p:spPr>
        <p:txBody>
          <a:bodyPr/>
          <a:lstStyle>
            <a:lvl1pPr>
              <a:defRPr sz="4000">
                <a:solidFill>
                  <a:schemeClr val="tx2"/>
                </a:solidFill>
              </a:defRPr>
            </a:lvl1pPr>
          </a:lstStyle>
          <a:p>
            <a:r>
              <a:rPr lang="fr-FR" smtClean="0"/>
              <a:t>Cliquez pour modifier le style du titre</a:t>
            </a:r>
            <a:endParaRPr lang="en-US"/>
          </a:p>
        </p:txBody>
      </p:sp>
      <p:sp>
        <p:nvSpPr>
          <p:cNvPr id="3" name="Espace réservé de la date 2"/>
          <p:cNvSpPr>
            <a:spLocks noGrp="1"/>
          </p:cNvSpPr>
          <p:nvPr>
            <p:ph type="dt" sz="half" idx="10"/>
          </p:nvPr>
        </p:nvSpPr>
        <p:spPr>
          <a:xfrm>
            <a:off x="6583363" y="612775"/>
            <a:ext cx="957262" cy="457200"/>
          </a:xfrm>
        </p:spPr>
        <p:txBody>
          <a:bodyPr/>
          <a:lstStyle>
            <a:lvl1pPr>
              <a:defRPr/>
            </a:lvl1pPr>
          </a:lstStyle>
          <a:p>
            <a:pPr>
              <a:defRPr/>
            </a:pPr>
            <a:fld id="{8F775B3E-B85E-4AE5-A521-655FCBBCEF46}" type="datetime1">
              <a:rPr lang="fr-FR" smtClean="0"/>
              <a:pPr>
                <a:defRPr/>
              </a:pPr>
              <a:t>23/10/2019</a:t>
            </a:fld>
            <a:endParaRPr lang="fr-FR"/>
          </a:p>
        </p:txBody>
      </p:sp>
      <p:sp>
        <p:nvSpPr>
          <p:cNvPr id="4" name="Espace réservé du pied de page 3"/>
          <p:cNvSpPr>
            <a:spLocks noGrp="1"/>
          </p:cNvSpPr>
          <p:nvPr>
            <p:ph type="ftr" sz="quarter" idx="11"/>
          </p:nvPr>
        </p:nvSpPr>
        <p:spPr/>
        <p:txBody>
          <a:bodyPr/>
          <a:lstStyle>
            <a:lvl1pPr>
              <a:defRPr/>
            </a:lvl1pPr>
          </a:lstStyle>
          <a:p>
            <a:pPr>
              <a:defRPr/>
            </a:pPr>
            <a:endParaRPr lang="fr-FR"/>
          </a:p>
        </p:txBody>
      </p:sp>
      <p:sp>
        <p:nvSpPr>
          <p:cNvPr id="5" name="Espace réservé du numéro de diapositive 4"/>
          <p:cNvSpPr>
            <a:spLocks noGrp="1"/>
          </p:cNvSpPr>
          <p:nvPr>
            <p:ph type="sldNum" sz="quarter" idx="12"/>
          </p:nvPr>
        </p:nvSpPr>
        <p:spPr/>
        <p:txBody>
          <a:bodyPr/>
          <a:lstStyle>
            <a:lvl1pPr>
              <a:defRPr/>
            </a:lvl1pPr>
          </a:lstStyle>
          <a:p>
            <a:pPr>
              <a:defRPr/>
            </a:pPr>
            <a:fld id="{31F7F01F-3E69-4773-A5C3-A950C368D4EF}" type="slidenum">
              <a:rPr lang="fr-FR"/>
              <a:pPr>
                <a:defRPr/>
              </a:pPr>
              <a:t>‹N°›</a:t>
            </a:fld>
            <a:endParaRPr lang="fr-F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3"/>
          <p:cNvSpPr>
            <a:spLocks noGrp="1"/>
          </p:cNvSpPr>
          <p:nvPr>
            <p:ph type="dt" sz="half" idx="10"/>
          </p:nvPr>
        </p:nvSpPr>
        <p:spPr/>
        <p:txBody>
          <a:bodyPr/>
          <a:lstStyle>
            <a:lvl1pPr>
              <a:defRPr/>
            </a:lvl1pPr>
          </a:lstStyle>
          <a:p>
            <a:pPr>
              <a:defRPr/>
            </a:pPr>
            <a:fld id="{704FC58A-8603-4E1C-A11E-4F3D91C6E308}" type="datetime1">
              <a:rPr lang="fr-FR" smtClean="0"/>
              <a:pPr>
                <a:defRPr/>
              </a:pPr>
              <a:t>23/10/2019</a:t>
            </a:fld>
            <a:endParaRPr lang="fr-FR"/>
          </a:p>
        </p:txBody>
      </p:sp>
      <p:sp>
        <p:nvSpPr>
          <p:cNvPr id="3" name="Espace réservé du pied de page 2"/>
          <p:cNvSpPr>
            <a:spLocks noGrp="1"/>
          </p:cNvSpPr>
          <p:nvPr>
            <p:ph type="ftr" sz="quarter" idx="11"/>
          </p:nvPr>
        </p:nvSpPr>
        <p:spPr/>
        <p:txBody>
          <a:bodyPr/>
          <a:lstStyle>
            <a:lvl1pPr>
              <a:defRPr/>
            </a:lvl1pPr>
          </a:lstStyle>
          <a:p>
            <a:pPr>
              <a:defRPr/>
            </a:pPr>
            <a:endParaRPr lang="fr-FR"/>
          </a:p>
        </p:txBody>
      </p:sp>
      <p:sp>
        <p:nvSpPr>
          <p:cNvPr id="4" name="Espace réservé du numéro de diapositive 22"/>
          <p:cNvSpPr>
            <a:spLocks noGrp="1"/>
          </p:cNvSpPr>
          <p:nvPr>
            <p:ph type="sldNum" sz="quarter" idx="12"/>
          </p:nvPr>
        </p:nvSpPr>
        <p:spPr/>
        <p:txBody>
          <a:bodyPr/>
          <a:lstStyle>
            <a:lvl1pPr>
              <a:defRPr/>
            </a:lvl1pPr>
          </a:lstStyle>
          <a:p>
            <a:pPr>
              <a:defRPr/>
            </a:pPr>
            <a:fld id="{AFC1A1A8-4101-4102-B73E-E6868DCF2BE6}" type="slidenum">
              <a:rPr lang="fr-FR"/>
              <a:pPr>
                <a:defRPr/>
              </a:pPr>
              <a:t>‹N°›</a:t>
            </a:fld>
            <a:endParaRPr lang="fr-F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53496" y="1101970"/>
            <a:ext cx="3383280" cy="877824"/>
          </a:xfrm>
        </p:spPr>
        <p:txBody>
          <a:bodyPr anchor="b"/>
          <a:lstStyle>
            <a:lvl1pPr algn="l">
              <a:buNone/>
              <a:defRPr sz="1800" b="1"/>
            </a:lvl1pPr>
          </a:lstStyle>
          <a:p>
            <a:r>
              <a:rPr lang="fr-FR" smtClean="0"/>
              <a:t>Cliquez pour modifier le style du titre</a:t>
            </a:r>
            <a:endParaRPr lang="en-US"/>
          </a:p>
        </p:txBody>
      </p:sp>
      <p:sp>
        <p:nvSpPr>
          <p:cNvPr id="3" name="Espace réservé du texte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fr-FR" smtClean="0"/>
              <a:t>Cliquez pour modifier les styles du texte du masque</a:t>
            </a:r>
          </a:p>
        </p:txBody>
      </p:sp>
      <p:sp>
        <p:nvSpPr>
          <p:cNvPr id="4" name="Espace réservé du conten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13"/>
          <p:cNvSpPr>
            <a:spLocks noGrp="1"/>
          </p:cNvSpPr>
          <p:nvPr>
            <p:ph type="dt" sz="half" idx="10"/>
          </p:nvPr>
        </p:nvSpPr>
        <p:spPr/>
        <p:txBody>
          <a:bodyPr/>
          <a:lstStyle>
            <a:lvl1pPr>
              <a:defRPr/>
            </a:lvl1pPr>
          </a:lstStyle>
          <a:p>
            <a:pPr>
              <a:defRPr/>
            </a:pPr>
            <a:fld id="{E6567687-D06C-433A-B92F-6A8DA1C03D5F}" type="datetime1">
              <a:rPr lang="fr-FR" smtClean="0"/>
              <a:pPr>
                <a:defRPr/>
              </a:pPr>
              <a:t>23/10/2019</a:t>
            </a:fld>
            <a:endParaRPr lang="fr-FR"/>
          </a:p>
        </p:txBody>
      </p:sp>
      <p:sp>
        <p:nvSpPr>
          <p:cNvPr id="6" name="Espace réservé du pied de page 2"/>
          <p:cNvSpPr>
            <a:spLocks noGrp="1"/>
          </p:cNvSpPr>
          <p:nvPr>
            <p:ph type="ftr" sz="quarter" idx="11"/>
          </p:nvPr>
        </p:nvSpPr>
        <p:spPr/>
        <p:txBody>
          <a:bodyPr/>
          <a:lstStyle>
            <a:lvl1pPr>
              <a:defRPr/>
            </a:lvl1pPr>
          </a:lstStyle>
          <a:p>
            <a:pPr>
              <a:defRPr/>
            </a:pPr>
            <a:endParaRPr lang="fr-FR"/>
          </a:p>
        </p:txBody>
      </p:sp>
      <p:sp>
        <p:nvSpPr>
          <p:cNvPr id="7" name="Espace réservé du numéro de diapositive 22"/>
          <p:cNvSpPr>
            <a:spLocks noGrp="1"/>
          </p:cNvSpPr>
          <p:nvPr>
            <p:ph type="sldNum" sz="quarter" idx="12"/>
          </p:nvPr>
        </p:nvSpPr>
        <p:spPr/>
        <p:txBody>
          <a:bodyPr/>
          <a:lstStyle>
            <a:lvl1pPr>
              <a:defRPr/>
            </a:lvl1pPr>
          </a:lstStyle>
          <a:p>
            <a:pPr>
              <a:defRPr/>
            </a:pPr>
            <a:fld id="{216F621D-F0BB-4071-BDE7-F84F5AC79FCF}" type="slidenum">
              <a:rPr lang="fr-FR"/>
              <a:pPr>
                <a:defRPr/>
              </a:pPr>
              <a:t>‹N°›</a:t>
            </a:fld>
            <a:endParaRPr lang="fr-F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fr-FR" noProof="0" smtClean="0"/>
              <a:t>Cliquez sur l'icône pour ajouter une image</a:t>
            </a:r>
            <a:endParaRPr lang="en-US" noProof="0" dirty="0"/>
          </a:p>
        </p:txBody>
      </p:sp>
      <p:sp>
        <p:nvSpPr>
          <p:cNvPr id="4" name="Espace réservé du texte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fr-FR" smtClean="0"/>
              <a:t>Cliquez pour modifier les styles du texte du masque</a:t>
            </a:r>
          </a:p>
        </p:txBody>
      </p:sp>
      <p:sp>
        <p:nvSpPr>
          <p:cNvPr id="5" name="Espace réservé de la date 13"/>
          <p:cNvSpPr>
            <a:spLocks noGrp="1"/>
          </p:cNvSpPr>
          <p:nvPr>
            <p:ph type="dt" sz="half" idx="10"/>
          </p:nvPr>
        </p:nvSpPr>
        <p:spPr/>
        <p:txBody>
          <a:bodyPr/>
          <a:lstStyle>
            <a:lvl1pPr>
              <a:defRPr/>
            </a:lvl1pPr>
          </a:lstStyle>
          <a:p>
            <a:pPr>
              <a:defRPr/>
            </a:pPr>
            <a:fld id="{8967FE85-658E-40D4-8996-9F1D778FA518}" type="datetime1">
              <a:rPr lang="fr-FR" smtClean="0"/>
              <a:pPr>
                <a:defRPr/>
              </a:pPr>
              <a:t>23/10/2019</a:t>
            </a:fld>
            <a:endParaRPr lang="fr-FR"/>
          </a:p>
        </p:txBody>
      </p:sp>
      <p:sp>
        <p:nvSpPr>
          <p:cNvPr id="6" name="Espace réservé du pied de page 2"/>
          <p:cNvSpPr>
            <a:spLocks noGrp="1"/>
          </p:cNvSpPr>
          <p:nvPr>
            <p:ph type="ftr" sz="quarter" idx="11"/>
          </p:nvPr>
        </p:nvSpPr>
        <p:spPr/>
        <p:txBody>
          <a:bodyPr/>
          <a:lstStyle>
            <a:lvl1pPr>
              <a:defRPr/>
            </a:lvl1pPr>
          </a:lstStyle>
          <a:p>
            <a:pPr>
              <a:defRPr/>
            </a:pPr>
            <a:endParaRPr lang="fr-FR"/>
          </a:p>
        </p:txBody>
      </p:sp>
      <p:sp>
        <p:nvSpPr>
          <p:cNvPr id="7" name="Espace réservé du numéro de diapositive 22"/>
          <p:cNvSpPr>
            <a:spLocks noGrp="1"/>
          </p:cNvSpPr>
          <p:nvPr>
            <p:ph type="sldNum" sz="quarter" idx="12"/>
          </p:nvPr>
        </p:nvSpPr>
        <p:spPr/>
        <p:txBody>
          <a:bodyPr/>
          <a:lstStyle>
            <a:lvl1pPr>
              <a:defRPr/>
            </a:lvl1pPr>
          </a:lstStyle>
          <a:p>
            <a:pPr>
              <a:defRPr/>
            </a:pPr>
            <a:fld id="{09100519-992F-4D49-BDB8-F6AD911D9E99}" type="slidenum">
              <a:rPr lang="fr-FR"/>
              <a:pPr>
                <a:defRPr/>
              </a:pPr>
              <a:t>‹N°›</a:t>
            </a:fld>
            <a:endParaRPr lang="fr-F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3" name="Rectangle à coins arrondis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4" name="Rectangle à coins arrondis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39" name="Espace réservé du titre 21"/>
          <p:cNvSpPr>
            <a:spLocks noGrp="1"/>
          </p:cNvSpPr>
          <p:nvPr>
            <p:ph type="title"/>
          </p:nvPr>
        </p:nvSpPr>
        <p:spPr bwMode="auto">
          <a:xfrm>
            <a:off x="457200" y="1143000"/>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en-US" smtClean="0"/>
          </a:p>
        </p:txBody>
      </p:sp>
      <p:sp>
        <p:nvSpPr>
          <p:cNvPr id="1040" name="Espace réservé du texte 12"/>
          <p:cNvSpPr>
            <a:spLocks noGrp="1"/>
          </p:cNvSpPr>
          <p:nvPr>
            <p:ph type="body" idx="1"/>
          </p:nvPr>
        </p:nvSpPr>
        <p:spPr bwMode="auto">
          <a:xfrm>
            <a:off x="457200" y="2249488"/>
            <a:ext cx="8229600"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4" name="Espace réservé de la date 13"/>
          <p:cNvSpPr>
            <a:spLocks noGrp="1"/>
          </p:cNvSpPr>
          <p:nvPr>
            <p:ph type="dt" sz="half" idx="2"/>
          </p:nvPr>
        </p:nvSpPr>
        <p:spPr>
          <a:xfrm>
            <a:off x="6586538" y="612775"/>
            <a:ext cx="957262" cy="457200"/>
          </a:xfrm>
          <a:prstGeom prst="rect">
            <a:avLst/>
          </a:prstGeom>
        </p:spPr>
        <p:txBody>
          <a:bodyPr vert="horz"/>
          <a:lstStyle>
            <a:lvl1pPr algn="l" eaLnBrk="1" fontAlgn="auto" latinLnBrk="0" hangingPunct="1">
              <a:spcBef>
                <a:spcPts val="0"/>
              </a:spcBef>
              <a:spcAft>
                <a:spcPts val="0"/>
              </a:spcAft>
              <a:defRPr kumimoji="0" sz="800">
                <a:solidFill>
                  <a:schemeClr val="accent2"/>
                </a:solidFill>
                <a:latin typeface="+mn-lt"/>
              </a:defRPr>
            </a:lvl1pPr>
          </a:lstStyle>
          <a:p>
            <a:pPr>
              <a:defRPr/>
            </a:pPr>
            <a:fld id="{223CF373-8A30-4962-9A0A-C310503078AC}" type="datetime1">
              <a:rPr lang="fr-FR" smtClean="0"/>
              <a:pPr>
                <a:defRPr/>
              </a:pPr>
              <a:t>23/10/2019</a:t>
            </a:fld>
            <a:endParaRPr lang="fr-FR"/>
          </a:p>
        </p:txBody>
      </p:sp>
      <p:sp>
        <p:nvSpPr>
          <p:cNvPr id="3" name="Espace réservé du pied de page 2"/>
          <p:cNvSpPr>
            <a:spLocks noGrp="1"/>
          </p:cNvSpPr>
          <p:nvPr>
            <p:ph type="ftr" sz="quarter" idx="3"/>
          </p:nvPr>
        </p:nvSpPr>
        <p:spPr>
          <a:xfrm>
            <a:off x="5257800" y="612775"/>
            <a:ext cx="1325563" cy="457200"/>
          </a:xfrm>
          <a:prstGeom prst="rect">
            <a:avLst/>
          </a:prstGeom>
        </p:spPr>
        <p:txBody>
          <a:bodyPr vert="horz"/>
          <a:lstStyle>
            <a:lvl1pPr algn="r" eaLnBrk="1" fontAlgn="auto" latinLnBrk="0" hangingPunct="1">
              <a:spcBef>
                <a:spcPts val="0"/>
              </a:spcBef>
              <a:spcAft>
                <a:spcPts val="0"/>
              </a:spcAft>
              <a:defRPr kumimoji="0" sz="800">
                <a:solidFill>
                  <a:schemeClr val="accent2"/>
                </a:solidFill>
                <a:latin typeface="+mn-lt"/>
              </a:defRPr>
            </a:lvl1pPr>
          </a:lstStyle>
          <a:p>
            <a:pPr>
              <a:defRPr/>
            </a:pPr>
            <a:endParaRPr lang="fr-FR"/>
          </a:p>
        </p:txBody>
      </p:sp>
      <p:sp>
        <p:nvSpPr>
          <p:cNvPr id="23" name="Espace réservé du numéro de diapositive 22"/>
          <p:cNvSpPr>
            <a:spLocks noGrp="1"/>
          </p:cNvSpPr>
          <p:nvPr>
            <p:ph type="sldNum" sz="quarter" idx="4"/>
          </p:nvPr>
        </p:nvSpPr>
        <p:spPr>
          <a:xfrm>
            <a:off x="8174038" y="1588"/>
            <a:ext cx="762000" cy="366712"/>
          </a:xfrm>
          <a:prstGeom prst="rect">
            <a:avLst/>
          </a:prstGeom>
        </p:spPr>
        <p:txBody>
          <a:bodyPr vert="horz" anchor="b"/>
          <a:lstStyle>
            <a:lvl1pPr algn="r" eaLnBrk="1" fontAlgn="auto" latinLnBrk="0" hangingPunct="1">
              <a:spcBef>
                <a:spcPts val="0"/>
              </a:spcBef>
              <a:spcAft>
                <a:spcPts val="0"/>
              </a:spcAft>
              <a:defRPr kumimoji="0" sz="1800">
                <a:solidFill>
                  <a:srgbClr val="FFFFFF"/>
                </a:solidFill>
                <a:latin typeface="+mn-lt"/>
              </a:defRPr>
            </a:lvl1pPr>
          </a:lstStyle>
          <a:p>
            <a:pPr>
              <a:defRPr/>
            </a:pPr>
            <a:fld id="{F9C86C9C-1EFA-4E76-80F1-CBC6B00ADD40}"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864" r:id="rId1"/>
    <p:sldLayoutId id="2147483863" r:id="rId2"/>
    <p:sldLayoutId id="2147483862" r:id="rId3"/>
    <p:sldLayoutId id="2147483861" r:id="rId4"/>
    <p:sldLayoutId id="2147483865" r:id="rId5"/>
    <p:sldLayoutId id="2147483866" r:id="rId6"/>
    <p:sldLayoutId id="2147483860" r:id="rId7"/>
    <p:sldLayoutId id="2147483859" r:id="rId8"/>
    <p:sldLayoutId id="2147483858" r:id="rId9"/>
    <p:sldLayoutId id="2147483857" r:id="rId10"/>
    <p:sldLayoutId id="2147483856" r:id="rId11"/>
  </p:sldLayoutIdLst>
  <p:transition/>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EB641B"/>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EB641B"/>
        </a:buClr>
        <a:buFont typeface="Georgia" pitchFamily="18" charset="0"/>
        <a:buChar char="▫"/>
        <a:defRPr sz="2000" kern="1200">
          <a:solidFill>
            <a:srgbClr val="EB641B"/>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re 1"/>
          <p:cNvSpPr>
            <a:spLocks noGrp="1"/>
          </p:cNvSpPr>
          <p:nvPr>
            <p:ph type="ctrTitle"/>
          </p:nvPr>
        </p:nvSpPr>
        <p:spPr>
          <a:xfrm>
            <a:off x="457200" y="476250"/>
            <a:ext cx="8258175" cy="2952750"/>
          </a:xfrm>
        </p:spPr>
        <p:txBody>
          <a:bodyPr/>
          <a:lstStyle/>
          <a:p>
            <a:r>
              <a:rPr lang="en-GB" sz="3600" b="1" dirty="0" smtClean="0"/>
              <a:t/>
            </a:r>
            <a:br>
              <a:rPr lang="en-GB" sz="3600" b="1" dirty="0" smtClean="0"/>
            </a:br>
            <a:r>
              <a:rPr lang="en-GB" sz="3600" b="1" dirty="0"/>
              <a:t/>
            </a:r>
            <a:br>
              <a:rPr lang="en-GB" sz="3600" b="1" dirty="0"/>
            </a:br>
            <a:r>
              <a:rPr lang="en-GB" sz="3600" b="1" dirty="0" smtClean="0"/>
              <a:t/>
            </a:r>
            <a:br>
              <a:rPr lang="en-GB" sz="3600" b="1" dirty="0" smtClean="0"/>
            </a:br>
            <a:r>
              <a:rPr lang="en-GB" sz="3600" b="1" dirty="0" smtClean="0"/>
              <a:t>The </a:t>
            </a:r>
            <a:r>
              <a:rPr lang="en-GB" sz="3600" b="1" dirty="0"/>
              <a:t>contribution of self-regulation to achieving a balance between the quality of services and respect for ethical principles: an empirical analysis</a:t>
            </a:r>
            <a:r>
              <a:rPr lang="en-GB" sz="3600" dirty="0"/>
              <a:t> </a:t>
            </a:r>
            <a:endParaRPr lang="fr-FR" sz="2400" dirty="0" smtClean="0"/>
          </a:p>
        </p:txBody>
      </p:sp>
      <p:sp>
        <p:nvSpPr>
          <p:cNvPr id="15362" name="Sous-titre 2"/>
          <p:cNvSpPr>
            <a:spLocks noGrp="1"/>
          </p:cNvSpPr>
          <p:nvPr>
            <p:ph type="subTitle" idx="1"/>
          </p:nvPr>
        </p:nvSpPr>
        <p:spPr>
          <a:xfrm>
            <a:off x="395288" y="3789363"/>
            <a:ext cx="8425184" cy="2807989"/>
          </a:xfrm>
        </p:spPr>
        <p:txBody>
          <a:bodyPr/>
          <a:lstStyle/>
          <a:p>
            <a:pPr marL="63500" eaLnBrk="1" hangingPunct="1">
              <a:lnSpc>
                <a:spcPct val="80000"/>
              </a:lnSpc>
            </a:pPr>
            <a:endParaRPr lang="fr-FR" sz="2000" dirty="0" smtClean="0"/>
          </a:p>
          <a:p>
            <a:pPr marL="63500" eaLnBrk="1" hangingPunct="1">
              <a:lnSpc>
                <a:spcPct val="80000"/>
              </a:lnSpc>
            </a:pPr>
            <a:endParaRPr lang="fr-FR" sz="2000" dirty="0" smtClean="0"/>
          </a:p>
          <a:p>
            <a:pPr marL="63500" eaLnBrk="1" hangingPunct="1">
              <a:lnSpc>
                <a:spcPct val="80000"/>
              </a:lnSpc>
            </a:pPr>
            <a:r>
              <a:rPr lang="fr-FR" sz="2000" dirty="0" smtClean="0"/>
              <a:t>Sophie Harnay</a:t>
            </a:r>
          </a:p>
          <a:p>
            <a:pPr marL="63500" eaLnBrk="1" hangingPunct="1">
              <a:lnSpc>
                <a:spcPct val="80000"/>
              </a:lnSpc>
            </a:pPr>
            <a:endParaRPr lang="fr-FR" sz="2000" dirty="0" smtClean="0"/>
          </a:p>
          <a:p>
            <a:pPr marL="63500" eaLnBrk="1" hangingPunct="1">
              <a:lnSpc>
                <a:spcPct val="80000"/>
              </a:lnSpc>
            </a:pPr>
            <a:r>
              <a:rPr lang="fr-FR" sz="2000" dirty="0" smtClean="0"/>
              <a:t>Université Paris Nanterre</a:t>
            </a:r>
          </a:p>
          <a:p>
            <a:pPr marL="63500" eaLnBrk="1" hangingPunct="1">
              <a:lnSpc>
                <a:spcPct val="80000"/>
              </a:lnSpc>
            </a:pPr>
            <a:r>
              <a:rPr lang="fr-FR" sz="2000" dirty="0" err="1" smtClean="0"/>
              <a:t>EconomiX</a:t>
            </a:r>
            <a:r>
              <a:rPr lang="fr-FR" sz="2000" dirty="0" smtClean="0"/>
              <a:t> CNRS UMR 7235</a:t>
            </a:r>
          </a:p>
          <a:p>
            <a:pPr marL="63500" eaLnBrk="1" hangingPunct="1">
              <a:lnSpc>
                <a:spcPct val="80000"/>
              </a:lnSpc>
            </a:pPr>
            <a:endParaRPr lang="fr-FR" sz="2000" dirty="0"/>
          </a:p>
          <a:p>
            <a:pPr algn="r"/>
            <a:r>
              <a:rPr lang="en-GB" sz="2000" b="1" dirty="0"/>
              <a:t>Joint CCBE-FBE Conference</a:t>
            </a:r>
            <a:endParaRPr lang="fr-FR" sz="2000" dirty="0"/>
          </a:p>
          <a:p>
            <a:pPr algn="r"/>
            <a:r>
              <a:rPr lang="en-GB" sz="2000" b="1" dirty="0"/>
              <a:t>Self-regulation and Quality in the Legal </a:t>
            </a:r>
            <a:r>
              <a:rPr lang="en-GB" sz="2000" b="1" dirty="0" smtClean="0"/>
              <a:t>Profession, </a:t>
            </a:r>
            <a:r>
              <a:rPr lang="fr-FR" sz="2000" b="1" dirty="0" smtClean="0"/>
              <a:t>25 </a:t>
            </a:r>
            <a:r>
              <a:rPr lang="fr-FR" sz="2000" b="1" dirty="0" err="1" smtClean="0"/>
              <a:t>October</a:t>
            </a:r>
            <a:r>
              <a:rPr lang="fr-FR" sz="2000" b="1" dirty="0" smtClean="0"/>
              <a:t> 2019</a:t>
            </a:r>
            <a:endParaRPr lang="fr-FR" sz="2000" dirty="0"/>
          </a:p>
          <a:p>
            <a:pPr marL="63500" eaLnBrk="1" hangingPunct="1">
              <a:lnSpc>
                <a:spcPct val="80000"/>
              </a:lnSpc>
            </a:pPr>
            <a:endParaRPr lang="fr-FR" sz="2000" dirty="0" smtClean="0"/>
          </a:p>
        </p:txBody>
      </p:sp>
    </p:spTree>
    <p:extLst>
      <p:ext uri="{BB962C8B-B14F-4D97-AF65-F5344CB8AC3E}">
        <p14:creationId xmlns:p14="http://schemas.microsoft.com/office/powerpoint/2010/main" val="202165071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re 1"/>
          <p:cNvSpPr>
            <a:spLocks noGrp="1"/>
          </p:cNvSpPr>
          <p:nvPr>
            <p:ph type="title"/>
          </p:nvPr>
        </p:nvSpPr>
        <p:spPr>
          <a:xfrm>
            <a:off x="457200" y="548681"/>
            <a:ext cx="8229600" cy="576063"/>
          </a:xfrm>
        </p:spPr>
        <p:txBody>
          <a:bodyPr/>
          <a:lstStyle/>
          <a:p>
            <a:pPr algn="r" eaLnBrk="1" hangingPunct="1"/>
            <a:r>
              <a:rPr lang="en-US" sz="2400" dirty="0">
                <a:solidFill>
                  <a:srgbClr val="C00000"/>
                </a:solidFill>
              </a:rPr>
              <a:t>Effectiveness of disciplinary sanctions</a:t>
            </a:r>
            <a:endParaRPr lang="fr-FR" sz="2400" dirty="0" smtClean="0">
              <a:solidFill>
                <a:srgbClr val="C00000"/>
              </a:solidFill>
            </a:endParaRPr>
          </a:p>
        </p:txBody>
      </p:sp>
      <p:sp>
        <p:nvSpPr>
          <p:cNvPr id="3" name="Espace réservé du contenu 2"/>
          <p:cNvSpPr>
            <a:spLocks noGrp="1"/>
          </p:cNvSpPr>
          <p:nvPr>
            <p:ph idx="1"/>
          </p:nvPr>
        </p:nvSpPr>
        <p:spPr>
          <a:xfrm>
            <a:off x="107504" y="1052736"/>
            <a:ext cx="8579296" cy="5521102"/>
          </a:xfrm>
        </p:spPr>
        <p:txBody>
          <a:bodyPr/>
          <a:lstStyle/>
          <a:p>
            <a:pPr algn="just" eaLnBrk="1" hangingPunct="1">
              <a:lnSpc>
                <a:spcPct val="90000"/>
              </a:lnSpc>
            </a:pPr>
            <a:endParaRPr lang="en-US" sz="1800" dirty="0" smtClean="0">
              <a:solidFill>
                <a:schemeClr val="tx1"/>
              </a:solidFill>
            </a:endParaRPr>
          </a:p>
          <a:p>
            <a:pPr algn="just" eaLnBrk="1" hangingPunct="1">
              <a:lnSpc>
                <a:spcPct val="90000"/>
              </a:lnSpc>
            </a:pPr>
            <a:r>
              <a:rPr lang="en-US" sz="2000" dirty="0" smtClean="0">
                <a:solidFill>
                  <a:srgbClr val="C00000"/>
                </a:solidFill>
              </a:rPr>
              <a:t>3)</a:t>
            </a:r>
            <a:r>
              <a:rPr lang="en-US" sz="2000" dirty="0" smtClean="0"/>
              <a:t> </a:t>
            </a:r>
            <a:r>
              <a:rPr lang="en-US" sz="2000" dirty="0" smtClean="0"/>
              <a:t>Self-regulation has a positive impact on quality only if self-regulating profession </a:t>
            </a:r>
            <a:r>
              <a:rPr lang="en-US" sz="2000" dirty="0" smtClean="0"/>
              <a:t>actually </a:t>
            </a:r>
            <a:r>
              <a:rPr lang="en-US" sz="2000" dirty="0" smtClean="0"/>
              <a:t>sanctions lawyers’ misconduct</a:t>
            </a:r>
            <a:endParaRPr lang="en-US" sz="2000" dirty="0" smtClean="0"/>
          </a:p>
          <a:p>
            <a:pPr algn="just" eaLnBrk="1" hangingPunct="1">
              <a:lnSpc>
                <a:spcPct val="90000"/>
              </a:lnSpc>
            </a:pPr>
            <a:endParaRPr lang="en-US" sz="2000" dirty="0"/>
          </a:p>
          <a:p>
            <a:pPr algn="just">
              <a:lnSpc>
                <a:spcPct val="90000"/>
              </a:lnSpc>
            </a:pPr>
            <a:r>
              <a:rPr lang="fr-FR" sz="2000" dirty="0" smtClean="0"/>
              <a:t>First </a:t>
            </a:r>
            <a:r>
              <a:rPr lang="fr-FR" sz="2000" dirty="0" err="1" smtClean="0"/>
              <a:t>statistical</a:t>
            </a:r>
            <a:r>
              <a:rPr lang="fr-FR" sz="2000" dirty="0" smtClean="0"/>
              <a:t> </a:t>
            </a:r>
            <a:r>
              <a:rPr lang="fr-FR" sz="2000" dirty="0" err="1" smtClean="0"/>
              <a:t>study</a:t>
            </a:r>
            <a:r>
              <a:rPr lang="fr-FR" sz="2000" dirty="0" smtClean="0"/>
              <a:t> of attorney </a:t>
            </a:r>
            <a:r>
              <a:rPr lang="fr-FR" sz="2000" dirty="0" err="1" smtClean="0"/>
              <a:t>disciplinary</a:t>
            </a:r>
            <a:r>
              <a:rPr lang="fr-FR" sz="2000" dirty="0" smtClean="0"/>
              <a:t> </a:t>
            </a:r>
            <a:r>
              <a:rPr lang="fr-FR" sz="2000" dirty="0" err="1" smtClean="0"/>
              <a:t>proceedings</a:t>
            </a:r>
            <a:r>
              <a:rPr lang="fr-FR" sz="2000" dirty="0" smtClean="0"/>
              <a:t> on French data</a:t>
            </a:r>
          </a:p>
          <a:p>
            <a:pPr algn="just">
              <a:lnSpc>
                <a:spcPct val="90000"/>
              </a:lnSpc>
            </a:pPr>
            <a:endParaRPr lang="fr-FR" sz="2000" dirty="0" smtClean="0"/>
          </a:p>
          <a:p>
            <a:pPr algn="just">
              <a:lnSpc>
                <a:spcPct val="90000"/>
              </a:lnSpc>
            </a:pPr>
            <a:r>
              <a:rPr lang="fr-FR" sz="2000" dirty="0" smtClean="0"/>
              <a:t>Data : </a:t>
            </a:r>
            <a:endParaRPr lang="fr-FR" sz="2000" dirty="0"/>
          </a:p>
          <a:p>
            <a:pPr lvl="1" algn="just">
              <a:lnSpc>
                <a:spcPct val="90000"/>
              </a:lnSpc>
            </a:pPr>
            <a:r>
              <a:rPr lang="fr-FR" sz="1800" dirty="0" smtClean="0">
                <a:solidFill>
                  <a:schemeClr val="tx1"/>
                </a:solidFill>
              </a:rPr>
              <a:t>Complaints for </a:t>
            </a:r>
            <a:r>
              <a:rPr lang="fr-FR" sz="1800" dirty="0" err="1" smtClean="0">
                <a:solidFill>
                  <a:schemeClr val="tx1"/>
                </a:solidFill>
              </a:rPr>
              <a:t>legal</a:t>
            </a:r>
            <a:r>
              <a:rPr lang="fr-FR" sz="1800" dirty="0" smtClean="0">
                <a:solidFill>
                  <a:schemeClr val="tx1"/>
                </a:solidFill>
              </a:rPr>
              <a:t> </a:t>
            </a:r>
            <a:r>
              <a:rPr lang="fr-FR" sz="1800" dirty="0" err="1" smtClean="0">
                <a:solidFill>
                  <a:schemeClr val="tx1"/>
                </a:solidFill>
              </a:rPr>
              <a:t>malpractice</a:t>
            </a:r>
            <a:r>
              <a:rPr lang="fr-FR" sz="1800" dirty="0" smtClean="0">
                <a:solidFill>
                  <a:schemeClr val="tx1"/>
                </a:solidFill>
              </a:rPr>
              <a:t> </a:t>
            </a:r>
            <a:r>
              <a:rPr lang="fr-FR" sz="1800" dirty="0" err="1" smtClean="0">
                <a:solidFill>
                  <a:schemeClr val="tx1"/>
                </a:solidFill>
              </a:rPr>
              <a:t>filed</a:t>
            </a:r>
            <a:r>
              <a:rPr lang="fr-FR" sz="1800" dirty="0" smtClean="0">
                <a:solidFill>
                  <a:schemeClr val="tx1"/>
                </a:solidFill>
              </a:rPr>
              <a:t> </a:t>
            </a:r>
            <a:r>
              <a:rPr lang="fr-FR" sz="1800" dirty="0" err="1" smtClean="0">
                <a:solidFill>
                  <a:schemeClr val="tx1"/>
                </a:solidFill>
              </a:rPr>
              <a:t>against</a:t>
            </a:r>
            <a:r>
              <a:rPr lang="fr-FR" sz="1800" dirty="0" smtClean="0">
                <a:solidFill>
                  <a:schemeClr val="tx1"/>
                </a:solidFill>
              </a:rPr>
              <a:t> </a:t>
            </a:r>
            <a:r>
              <a:rPr lang="fr-FR" sz="1800" dirty="0" err="1" smtClean="0">
                <a:solidFill>
                  <a:schemeClr val="tx1"/>
                </a:solidFill>
              </a:rPr>
              <a:t>lawyers</a:t>
            </a:r>
            <a:r>
              <a:rPr lang="fr-FR" sz="1800" dirty="0" smtClean="0">
                <a:solidFill>
                  <a:schemeClr val="tx1"/>
                </a:solidFill>
              </a:rPr>
              <a:t> </a:t>
            </a:r>
            <a:r>
              <a:rPr lang="fr-FR" sz="1800" dirty="0" err="1" smtClean="0">
                <a:solidFill>
                  <a:schemeClr val="tx1"/>
                </a:solidFill>
              </a:rPr>
              <a:t>before</a:t>
            </a:r>
            <a:r>
              <a:rPr lang="fr-FR" sz="1800" dirty="0" smtClean="0">
                <a:solidFill>
                  <a:schemeClr val="tx1"/>
                </a:solidFill>
              </a:rPr>
              <a:t> a French CRD (‘Conseil </a:t>
            </a:r>
            <a:r>
              <a:rPr lang="fr-FR" sz="1800" dirty="0">
                <a:solidFill>
                  <a:schemeClr val="tx1"/>
                </a:solidFill>
              </a:rPr>
              <a:t>Régional de </a:t>
            </a:r>
            <a:r>
              <a:rPr lang="fr-FR" sz="1800" dirty="0" smtClean="0">
                <a:solidFill>
                  <a:schemeClr val="tx1"/>
                </a:solidFill>
              </a:rPr>
              <a:t>Discipline’), </a:t>
            </a:r>
            <a:r>
              <a:rPr lang="fr-FR" sz="1800" dirty="0">
                <a:solidFill>
                  <a:schemeClr val="tx1"/>
                </a:solidFill>
              </a:rPr>
              <a:t>2005-2012 </a:t>
            </a:r>
            <a:r>
              <a:rPr lang="fr-FR" sz="1800" dirty="0" smtClean="0">
                <a:solidFill>
                  <a:schemeClr val="tx1"/>
                </a:solidFill>
              </a:rPr>
              <a:t>(</a:t>
            </a:r>
            <a:r>
              <a:rPr lang="fr-FR" sz="1800" dirty="0" err="1" smtClean="0">
                <a:solidFill>
                  <a:schemeClr val="tx1"/>
                </a:solidFill>
              </a:rPr>
              <a:t>Regional</a:t>
            </a:r>
            <a:r>
              <a:rPr lang="fr-FR" sz="1800" dirty="0" smtClean="0">
                <a:solidFill>
                  <a:schemeClr val="tx1"/>
                </a:solidFill>
              </a:rPr>
              <a:t> bar </a:t>
            </a:r>
            <a:r>
              <a:rPr lang="fr-FR" sz="1800" dirty="0" err="1" smtClean="0">
                <a:solidFill>
                  <a:schemeClr val="tx1"/>
                </a:solidFill>
              </a:rPr>
              <a:t>consisting</a:t>
            </a:r>
            <a:r>
              <a:rPr lang="fr-FR" sz="1800" dirty="0" smtClean="0">
                <a:solidFill>
                  <a:schemeClr val="tx1"/>
                </a:solidFill>
              </a:rPr>
              <a:t> of 1000 </a:t>
            </a:r>
            <a:r>
              <a:rPr lang="fr-FR" sz="1800" dirty="0" err="1" smtClean="0">
                <a:solidFill>
                  <a:schemeClr val="tx1"/>
                </a:solidFill>
              </a:rPr>
              <a:t>legal</a:t>
            </a:r>
            <a:r>
              <a:rPr lang="fr-FR" sz="1800" dirty="0" smtClean="0">
                <a:solidFill>
                  <a:schemeClr val="tx1"/>
                </a:solidFill>
              </a:rPr>
              <a:t> </a:t>
            </a:r>
            <a:r>
              <a:rPr lang="fr-FR" sz="1800" dirty="0" err="1" smtClean="0">
                <a:solidFill>
                  <a:schemeClr val="tx1"/>
                </a:solidFill>
              </a:rPr>
              <a:t>practitioners</a:t>
            </a:r>
            <a:r>
              <a:rPr lang="fr-FR" sz="1800" dirty="0" smtClean="0">
                <a:solidFill>
                  <a:schemeClr val="tx1"/>
                </a:solidFill>
              </a:rPr>
              <a:t>, </a:t>
            </a:r>
            <a:r>
              <a:rPr lang="fr-FR" sz="1800" dirty="0" err="1" smtClean="0">
                <a:solidFill>
                  <a:schemeClr val="tx1"/>
                </a:solidFill>
              </a:rPr>
              <a:t>around</a:t>
            </a:r>
            <a:r>
              <a:rPr lang="fr-FR" sz="1800" dirty="0" smtClean="0">
                <a:solidFill>
                  <a:schemeClr val="tx1"/>
                </a:solidFill>
              </a:rPr>
              <a:t> 30 cases)</a:t>
            </a:r>
            <a:endParaRPr lang="fr-FR" sz="1800" dirty="0">
              <a:solidFill>
                <a:schemeClr val="tx1"/>
              </a:solidFill>
            </a:endParaRPr>
          </a:p>
          <a:p>
            <a:pPr lvl="1" algn="just">
              <a:lnSpc>
                <a:spcPct val="90000"/>
              </a:lnSpc>
            </a:pPr>
            <a:r>
              <a:rPr lang="fr-FR" sz="1800" dirty="0" err="1" smtClean="0">
                <a:solidFill>
                  <a:schemeClr val="tx1"/>
                </a:solidFill>
              </a:rPr>
              <a:t>Disciplinary</a:t>
            </a:r>
            <a:r>
              <a:rPr lang="fr-FR" sz="1800" dirty="0" smtClean="0">
                <a:solidFill>
                  <a:schemeClr val="tx1"/>
                </a:solidFill>
              </a:rPr>
              <a:t> </a:t>
            </a:r>
            <a:r>
              <a:rPr lang="fr-FR" sz="1800" dirty="0" err="1" smtClean="0">
                <a:solidFill>
                  <a:schemeClr val="tx1"/>
                </a:solidFill>
              </a:rPr>
              <a:t>statistics</a:t>
            </a:r>
            <a:r>
              <a:rPr lang="fr-FR" sz="1800" dirty="0" smtClean="0">
                <a:solidFill>
                  <a:schemeClr val="tx1"/>
                </a:solidFill>
              </a:rPr>
              <a:t> of the Paris Bar (</a:t>
            </a:r>
            <a:r>
              <a:rPr lang="fr-FR" sz="1800" dirty="0">
                <a:solidFill>
                  <a:schemeClr val="tx1"/>
                </a:solidFill>
              </a:rPr>
              <a:t>23000 </a:t>
            </a:r>
            <a:r>
              <a:rPr lang="fr-FR" sz="1800" dirty="0" err="1" smtClean="0">
                <a:solidFill>
                  <a:schemeClr val="tx1"/>
                </a:solidFill>
              </a:rPr>
              <a:t>practitioners</a:t>
            </a:r>
            <a:r>
              <a:rPr lang="fr-FR" sz="1800" dirty="0" smtClean="0">
                <a:solidFill>
                  <a:schemeClr val="tx1"/>
                </a:solidFill>
              </a:rPr>
              <a:t>, </a:t>
            </a:r>
            <a:r>
              <a:rPr lang="fr-FR" sz="1800" dirty="0">
                <a:solidFill>
                  <a:schemeClr val="tx1"/>
                </a:solidFill>
              </a:rPr>
              <a:t>40% </a:t>
            </a:r>
            <a:r>
              <a:rPr lang="fr-FR" sz="1800" dirty="0" smtClean="0">
                <a:solidFill>
                  <a:schemeClr val="tx1"/>
                </a:solidFill>
              </a:rPr>
              <a:t>of French </a:t>
            </a:r>
            <a:r>
              <a:rPr lang="fr-FR" sz="1800" dirty="0" err="1" smtClean="0">
                <a:solidFill>
                  <a:schemeClr val="tx1"/>
                </a:solidFill>
              </a:rPr>
              <a:t>lawyers</a:t>
            </a:r>
            <a:r>
              <a:rPr lang="fr-FR" sz="1800" dirty="0" smtClean="0">
                <a:solidFill>
                  <a:schemeClr val="tx1"/>
                </a:solidFill>
              </a:rPr>
              <a:t>; Conseil </a:t>
            </a:r>
            <a:r>
              <a:rPr lang="fr-FR" sz="1800" dirty="0">
                <a:solidFill>
                  <a:schemeClr val="tx1"/>
                </a:solidFill>
              </a:rPr>
              <a:t>de discipline, 2009-2011; 390 </a:t>
            </a:r>
            <a:r>
              <a:rPr lang="fr-FR" sz="1800" dirty="0" smtClean="0">
                <a:solidFill>
                  <a:schemeClr val="tx1"/>
                </a:solidFill>
              </a:rPr>
              <a:t>cases)</a:t>
            </a:r>
            <a:endParaRPr lang="fr-FR" sz="1800" dirty="0">
              <a:solidFill>
                <a:schemeClr val="tx1"/>
              </a:solidFill>
            </a:endParaRPr>
          </a:p>
          <a:p>
            <a:pPr lvl="1" algn="just">
              <a:lnSpc>
                <a:spcPct val="90000"/>
              </a:lnSpc>
            </a:pPr>
            <a:r>
              <a:rPr lang="fr-FR" sz="1800" dirty="0">
                <a:solidFill>
                  <a:schemeClr val="tx1"/>
                </a:solidFill>
              </a:rPr>
              <a:t>+ </a:t>
            </a:r>
            <a:r>
              <a:rPr lang="fr-FR" sz="1800" dirty="0" smtClean="0">
                <a:solidFill>
                  <a:schemeClr val="tx1"/>
                </a:solidFill>
              </a:rPr>
              <a:t>Interviews </a:t>
            </a:r>
            <a:endParaRPr lang="fr-FR" sz="1800" dirty="0">
              <a:solidFill>
                <a:schemeClr val="tx1"/>
              </a:solidFill>
            </a:endParaRPr>
          </a:p>
          <a:p>
            <a:pPr algn="just">
              <a:lnSpc>
                <a:spcPct val="90000"/>
              </a:lnSpc>
            </a:pPr>
            <a:endParaRPr lang="fr-FR" sz="2000" dirty="0" smtClean="0"/>
          </a:p>
          <a:p>
            <a:pPr algn="just">
              <a:lnSpc>
                <a:spcPct val="90000"/>
              </a:lnSpc>
            </a:pPr>
            <a:r>
              <a:rPr lang="fr-FR" sz="2000" dirty="0" smtClean="0"/>
              <a:t>Activity </a:t>
            </a:r>
            <a:r>
              <a:rPr lang="fr-FR" sz="2000" dirty="0" err="1" smtClean="0"/>
              <a:t>level</a:t>
            </a:r>
            <a:r>
              <a:rPr lang="fr-FR" sz="2000" dirty="0" smtClean="0"/>
              <a:t> of </a:t>
            </a:r>
            <a:r>
              <a:rPr lang="fr-FR" sz="2000" dirty="0" err="1" smtClean="0"/>
              <a:t>disciplinary</a:t>
            </a:r>
            <a:r>
              <a:rPr lang="fr-FR" sz="2000" dirty="0" smtClean="0"/>
              <a:t> </a:t>
            </a:r>
            <a:r>
              <a:rPr lang="fr-FR" sz="2000" dirty="0" err="1" smtClean="0"/>
              <a:t>authorities</a:t>
            </a:r>
            <a:r>
              <a:rPr lang="fr-FR" sz="2000" dirty="0" smtClean="0"/>
              <a:t>? </a:t>
            </a:r>
            <a:r>
              <a:rPr lang="fr-FR" sz="2000" dirty="0" err="1" smtClean="0"/>
              <a:t>Number</a:t>
            </a:r>
            <a:r>
              <a:rPr lang="fr-FR" sz="2000" dirty="0" smtClean="0"/>
              <a:t> of complaints? </a:t>
            </a:r>
            <a:r>
              <a:rPr lang="fr-FR" sz="2000" dirty="0" err="1" smtClean="0"/>
              <a:t>Who</a:t>
            </a:r>
            <a:r>
              <a:rPr lang="fr-FR" sz="2000" dirty="0" smtClean="0"/>
              <a:t> are the </a:t>
            </a:r>
            <a:r>
              <a:rPr lang="fr-FR" sz="2000" dirty="0" err="1" smtClean="0"/>
              <a:t>plaintiffs</a:t>
            </a:r>
            <a:r>
              <a:rPr lang="fr-FR" sz="2000" dirty="0" smtClean="0"/>
              <a:t>? </a:t>
            </a:r>
            <a:r>
              <a:rPr lang="fr-FR" sz="2000" dirty="0" smtClean="0"/>
              <a:t>Types </a:t>
            </a:r>
            <a:r>
              <a:rPr lang="fr-FR" sz="2000" dirty="0" smtClean="0"/>
              <a:t>of </a:t>
            </a:r>
            <a:r>
              <a:rPr lang="fr-FR" sz="2000" dirty="0" err="1" smtClean="0"/>
              <a:t>misconducts</a:t>
            </a:r>
            <a:r>
              <a:rPr lang="fr-FR" sz="2000" dirty="0" smtClean="0"/>
              <a:t>? </a:t>
            </a:r>
            <a:r>
              <a:rPr lang="fr-FR" sz="2000" dirty="0" err="1" smtClean="0"/>
              <a:t>Level</a:t>
            </a:r>
            <a:r>
              <a:rPr lang="fr-FR" sz="2000" dirty="0" smtClean="0"/>
              <a:t> and nature of sanctions? Time </a:t>
            </a:r>
            <a:r>
              <a:rPr lang="fr-FR" sz="2000" dirty="0" err="1" smtClean="0"/>
              <a:t>taken</a:t>
            </a:r>
            <a:r>
              <a:rPr lang="fr-FR" sz="2000" dirty="0" smtClean="0"/>
              <a:t> to </a:t>
            </a:r>
            <a:r>
              <a:rPr lang="fr-FR" sz="2000" dirty="0" err="1" smtClean="0"/>
              <a:t>decide</a:t>
            </a:r>
            <a:r>
              <a:rPr lang="fr-FR" sz="2000" dirty="0" smtClean="0"/>
              <a:t> </a:t>
            </a:r>
            <a:r>
              <a:rPr lang="fr-FR" sz="2000" dirty="0" smtClean="0"/>
              <a:t>cases?</a:t>
            </a:r>
          </a:p>
          <a:p>
            <a:pPr algn="just" eaLnBrk="1" hangingPunct="1">
              <a:lnSpc>
                <a:spcPct val="90000"/>
              </a:lnSpc>
            </a:pPr>
            <a:endParaRPr lang="en-US" sz="1800" dirty="0" smtClean="0"/>
          </a:p>
        </p:txBody>
      </p:sp>
      <p:sp>
        <p:nvSpPr>
          <p:cNvPr id="6148" name="Espace réservé du numéro de diapositive 6"/>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895609B2-1E94-4017-B3BD-97CF0927B1E6}" type="slidenum">
              <a:rPr lang="fr-FR" smtClean="0"/>
              <a:pPr fontAlgn="base">
                <a:spcBef>
                  <a:spcPct val="0"/>
                </a:spcBef>
                <a:spcAft>
                  <a:spcPct val="0"/>
                </a:spcAft>
                <a:defRPr/>
              </a:pPr>
              <a:t>10</a:t>
            </a:fld>
            <a:endParaRPr lang="fr-FR" smtClean="0"/>
          </a:p>
        </p:txBody>
      </p:sp>
    </p:spTree>
    <p:extLst>
      <p:ext uri="{BB962C8B-B14F-4D97-AF65-F5344CB8AC3E}">
        <p14:creationId xmlns:p14="http://schemas.microsoft.com/office/powerpoint/2010/main" val="336113553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re 1"/>
          <p:cNvSpPr>
            <a:spLocks noGrp="1"/>
          </p:cNvSpPr>
          <p:nvPr>
            <p:ph type="title"/>
          </p:nvPr>
        </p:nvSpPr>
        <p:spPr>
          <a:xfrm>
            <a:off x="457200" y="548681"/>
            <a:ext cx="8229600" cy="576063"/>
          </a:xfrm>
        </p:spPr>
        <p:txBody>
          <a:bodyPr/>
          <a:lstStyle/>
          <a:p>
            <a:pPr algn="r" eaLnBrk="1" hangingPunct="1"/>
            <a:r>
              <a:rPr lang="en-US" sz="2400" dirty="0">
                <a:solidFill>
                  <a:srgbClr val="C00000"/>
                </a:solidFill>
              </a:rPr>
              <a:t>Effectiveness of disciplinary sanctions</a:t>
            </a:r>
            <a:endParaRPr lang="fr-FR" sz="2400" dirty="0" smtClean="0">
              <a:solidFill>
                <a:srgbClr val="C00000"/>
              </a:solidFill>
            </a:endParaRPr>
          </a:p>
        </p:txBody>
      </p:sp>
      <p:sp>
        <p:nvSpPr>
          <p:cNvPr id="3" name="Espace réservé du contenu 2"/>
          <p:cNvSpPr>
            <a:spLocks noGrp="1"/>
          </p:cNvSpPr>
          <p:nvPr>
            <p:ph idx="1"/>
          </p:nvPr>
        </p:nvSpPr>
        <p:spPr>
          <a:xfrm>
            <a:off x="107504" y="1052736"/>
            <a:ext cx="8579296" cy="5521102"/>
          </a:xfrm>
        </p:spPr>
        <p:txBody>
          <a:bodyPr/>
          <a:lstStyle/>
          <a:p>
            <a:pPr algn="just" eaLnBrk="1" hangingPunct="1">
              <a:lnSpc>
                <a:spcPct val="90000"/>
              </a:lnSpc>
            </a:pPr>
            <a:endParaRPr lang="en-US" sz="1800" dirty="0" smtClean="0">
              <a:solidFill>
                <a:schemeClr val="tx1"/>
              </a:solidFill>
            </a:endParaRPr>
          </a:p>
          <a:p>
            <a:pPr algn="just" eaLnBrk="1" hangingPunct="1">
              <a:lnSpc>
                <a:spcPct val="90000"/>
              </a:lnSpc>
            </a:pPr>
            <a:r>
              <a:rPr lang="fr-FR" sz="2000" dirty="0" smtClean="0">
                <a:solidFill>
                  <a:srgbClr val="C00000"/>
                </a:solidFill>
              </a:rPr>
              <a:t>i) </a:t>
            </a:r>
            <a:r>
              <a:rPr lang="fr-FR" sz="2000" dirty="0" err="1" smtClean="0"/>
              <a:t>Ambiguous</a:t>
            </a:r>
            <a:r>
              <a:rPr lang="fr-FR" sz="2000" dirty="0" smtClean="0"/>
              <a:t> </a:t>
            </a:r>
            <a:r>
              <a:rPr lang="fr-FR" sz="2000" dirty="0" err="1" smtClean="0"/>
              <a:t>results</a:t>
            </a:r>
            <a:r>
              <a:rPr lang="fr-FR" sz="2000" dirty="0" smtClean="0"/>
              <a:t> : active or not </a:t>
            </a:r>
            <a:r>
              <a:rPr lang="fr-FR" sz="2000" dirty="0" err="1" smtClean="0"/>
              <a:t>so</a:t>
            </a:r>
            <a:r>
              <a:rPr lang="fr-FR" sz="2000" dirty="0" smtClean="0"/>
              <a:t> active </a:t>
            </a:r>
            <a:r>
              <a:rPr lang="fr-FR" sz="2000" dirty="0" err="1" smtClean="0"/>
              <a:t>disciplinary</a:t>
            </a:r>
            <a:r>
              <a:rPr lang="fr-FR" sz="2000" dirty="0" smtClean="0"/>
              <a:t> </a:t>
            </a:r>
            <a:r>
              <a:rPr lang="fr-FR" sz="2000" dirty="0" err="1" smtClean="0"/>
              <a:t>role</a:t>
            </a:r>
            <a:r>
              <a:rPr lang="fr-FR" sz="2000" dirty="0" smtClean="0"/>
              <a:t> of the profession?</a:t>
            </a:r>
          </a:p>
          <a:p>
            <a:pPr algn="just" eaLnBrk="1" hangingPunct="1">
              <a:lnSpc>
                <a:spcPct val="90000"/>
              </a:lnSpc>
            </a:pPr>
            <a:endParaRPr lang="fr-FR" sz="800" dirty="0"/>
          </a:p>
          <a:p>
            <a:pPr lvl="1" algn="just" eaLnBrk="1" hangingPunct="1">
              <a:lnSpc>
                <a:spcPct val="90000"/>
              </a:lnSpc>
            </a:pPr>
            <a:r>
              <a:rPr lang="fr-FR" sz="2000" dirty="0" err="1" smtClean="0">
                <a:solidFill>
                  <a:schemeClr val="tx1"/>
                </a:solidFill>
              </a:rPr>
              <a:t>Very</a:t>
            </a:r>
            <a:r>
              <a:rPr lang="fr-FR" sz="2000" dirty="0" smtClean="0">
                <a:solidFill>
                  <a:schemeClr val="tx1"/>
                </a:solidFill>
              </a:rPr>
              <a:t> </a:t>
            </a:r>
            <a:r>
              <a:rPr lang="fr-FR" sz="2000" dirty="0" err="1" smtClean="0">
                <a:solidFill>
                  <a:schemeClr val="tx1"/>
                </a:solidFill>
              </a:rPr>
              <a:t>small</a:t>
            </a:r>
            <a:r>
              <a:rPr lang="fr-FR" sz="2000" dirty="0" smtClean="0">
                <a:solidFill>
                  <a:schemeClr val="tx1"/>
                </a:solidFill>
              </a:rPr>
              <a:t> </a:t>
            </a:r>
            <a:r>
              <a:rPr lang="fr-FR" sz="2000" dirty="0" err="1" smtClean="0">
                <a:solidFill>
                  <a:schemeClr val="tx1"/>
                </a:solidFill>
              </a:rPr>
              <a:t>number</a:t>
            </a:r>
            <a:r>
              <a:rPr lang="fr-FR" sz="2000" dirty="0" smtClean="0">
                <a:solidFill>
                  <a:schemeClr val="tx1"/>
                </a:solidFill>
              </a:rPr>
              <a:t> of cases </a:t>
            </a:r>
            <a:r>
              <a:rPr lang="fr-FR" sz="2000" dirty="0" err="1" smtClean="0">
                <a:solidFill>
                  <a:schemeClr val="tx1"/>
                </a:solidFill>
              </a:rPr>
              <a:t>referred</a:t>
            </a:r>
            <a:r>
              <a:rPr lang="fr-FR" sz="2000" dirty="0" smtClean="0">
                <a:solidFill>
                  <a:schemeClr val="tx1"/>
                </a:solidFill>
              </a:rPr>
              <a:t> to </a:t>
            </a:r>
            <a:r>
              <a:rPr lang="fr-FR" sz="2000" dirty="0" err="1" smtClean="0">
                <a:solidFill>
                  <a:schemeClr val="tx1"/>
                </a:solidFill>
              </a:rPr>
              <a:t>disciplinary</a:t>
            </a:r>
            <a:r>
              <a:rPr lang="fr-FR" sz="2000" dirty="0" smtClean="0">
                <a:solidFill>
                  <a:schemeClr val="tx1"/>
                </a:solidFill>
              </a:rPr>
              <a:t> </a:t>
            </a:r>
            <a:r>
              <a:rPr lang="fr-FR" sz="2000" dirty="0" err="1" smtClean="0">
                <a:solidFill>
                  <a:schemeClr val="tx1"/>
                </a:solidFill>
              </a:rPr>
              <a:t>authorities</a:t>
            </a:r>
            <a:r>
              <a:rPr lang="fr-FR" sz="2000" dirty="0" smtClean="0">
                <a:solidFill>
                  <a:schemeClr val="tx1"/>
                </a:solidFill>
              </a:rPr>
              <a:t> (2009-2011) = 0,25 (</a:t>
            </a:r>
            <a:r>
              <a:rPr lang="fr-FR" sz="2000" dirty="0" err="1" smtClean="0">
                <a:solidFill>
                  <a:schemeClr val="tx1"/>
                </a:solidFill>
              </a:rPr>
              <a:t>regional</a:t>
            </a:r>
            <a:r>
              <a:rPr lang="fr-FR" sz="2000" dirty="0" smtClean="0">
                <a:solidFill>
                  <a:schemeClr val="tx1"/>
                </a:solidFill>
              </a:rPr>
              <a:t> </a:t>
            </a:r>
            <a:r>
              <a:rPr lang="fr-FR" sz="2000" dirty="0" err="1" smtClean="0">
                <a:solidFill>
                  <a:schemeClr val="tx1"/>
                </a:solidFill>
              </a:rPr>
              <a:t>authority</a:t>
            </a:r>
            <a:r>
              <a:rPr lang="fr-FR" sz="2000" dirty="0" smtClean="0">
                <a:solidFill>
                  <a:schemeClr val="tx1"/>
                </a:solidFill>
              </a:rPr>
              <a:t>); 0,37 (Paris Bar) / 100 </a:t>
            </a:r>
            <a:r>
              <a:rPr lang="fr-FR" sz="2000" dirty="0" err="1" smtClean="0">
                <a:solidFill>
                  <a:schemeClr val="tx1"/>
                </a:solidFill>
              </a:rPr>
              <a:t>lawyers</a:t>
            </a:r>
            <a:endParaRPr lang="fr-FR" sz="2000" dirty="0" smtClean="0">
              <a:solidFill>
                <a:schemeClr val="tx1"/>
              </a:solidFill>
            </a:endParaRPr>
          </a:p>
          <a:p>
            <a:pPr lvl="1" algn="just" eaLnBrk="1" hangingPunct="1">
              <a:lnSpc>
                <a:spcPct val="90000"/>
              </a:lnSpc>
            </a:pPr>
            <a:r>
              <a:rPr lang="fr-FR" sz="2000" dirty="0" smtClean="0">
                <a:solidFill>
                  <a:schemeClr val="tx1"/>
                </a:solidFill>
              </a:rPr>
              <a:t>Conviction rates = </a:t>
            </a:r>
            <a:r>
              <a:rPr lang="fr-FR" sz="2000" dirty="0" smtClean="0">
                <a:solidFill>
                  <a:schemeClr val="tx1"/>
                </a:solidFill>
              </a:rPr>
              <a:t>0,11% </a:t>
            </a:r>
            <a:r>
              <a:rPr lang="fr-FR" sz="2000" dirty="0">
                <a:solidFill>
                  <a:schemeClr val="tx1"/>
                </a:solidFill>
              </a:rPr>
              <a:t>(</a:t>
            </a:r>
            <a:r>
              <a:rPr lang="fr-FR" sz="2000" dirty="0" err="1">
                <a:solidFill>
                  <a:schemeClr val="tx1"/>
                </a:solidFill>
              </a:rPr>
              <a:t>regional</a:t>
            </a:r>
            <a:r>
              <a:rPr lang="fr-FR" sz="2000" dirty="0">
                <a:solidFill>
                  <a:schemeClr val="tx1"/>
                </a:solidFill>
              </a:rPr>
              <a:t> </a:t>
            </a:r>
            <a:r>
              <a:rPr lang="fr-FR" sz="2000" dirty="0" err="1">
                <a:solidFill>
                  <a:schemeClr val="tx1"/>
                </a:solidFill>
              </a:rPr>
              <a:t>authority</a:t>
            </a:r>
            <a:r>
              <a:rPr lang="fr-FR" sz="2000" dirty="0">
                <a:solidFill>
                  <a:schemeClr val="tx1"/>
                </a:solidFill>
              </a:rPr>
              <a:t>); </a:t>
            </a:r>
            <a:r>
              <a:rPr lang="fr-FR" sz="2000" dirty="0" smtClean="0">
                <a:solidFill>
                  <a:schemeClr val="tx1"/>
                </a:solidFill>
              </a:rPr>
              <a:t>0,36% </a:t>
            </a:r>
            <a:r>
              <a:rPr lang="fr-FR" sz="2000" dirty="0">
                <a:solidFill>
                  <a:schemeClr val="tx1"/>
                </a:solidFill>
              </a:rPr>
              <a:t>(Paris bar</a:t>
            </a:r>
            <a:r>
              <a:rPr lang="fr-FR" sz="2000" dirty="0" smtClean="0">
                <a:solidFill>
                  <a:schemeClr val="tx1"/>
                </a:solidFill>
              </a:rPr>
              <a:t>)</a:t>
            </a:r>
          </a:p>
          <a:p>
            <a:pPr lvl="1" algn="just" eaLnBrk="1" hangingPunct="1">
              <a:lnSpc>
                <a:spcPct val="90000"/>
              </a:lnSpc>
            </a:pPr>
            <a:r>
              <a:rPr lang="fr-FR" sz="2000" i="1" dirty="0" smtClean="0">
                <a:solidFill>
                  <a:schemeClr val="tx1"/>
                </a:solidFill>
              </a:rPr>
              <a:t>But …</a:t>
            </a:r>
          </a:p>
          <a:p>
            <a:pPr lvl="1" algn="just" eaLnBrk="1" hangingPunct="1">
              <a:lnSpc>
                <a:spcPct val="90000"/>
              </a:lnSpc>
            </a:pPr>
            <a:r>
              <a:rPr lang="fr-FR" sz="2000" dirty="0" smtClean="0">
                <a:solidFill>
                  <a:schemeClr val="tx1"/>
                </a:solidFill>
              </a:rPr>
              <a:t>Relative </a:t>
            </a:r>
            <a:r>
              <a:rPr lang="fr-FR" sz="2000" dirty="0" err="1" smtClean="0">
                <a:solidFill>
                  <a:schemeClr val="tx1"/>
                </a:solidFill>
              </a:rPr>
              <a:t>severity</a:t>
            </a:r>
            <a:r>
              <a:rPr lang="fr-FR" sz="2000" dirty="0" smtClean="0">
                <a:solidFill>
                  <a:schemeClr val="tx1"/>
                </a:solidFill>
              </a:rPr>
              <a:t> of </a:t>
            </a:r>
            <a:r>
              <a:rPr lang="fr-FR" sz="2000" dirty="0" err="1" smtClean="0">
                <a:solidFill>
                  <a:schemeClr val="tx1"/>
                </a:solidFill>
              </a:rPr>
              <a:t>punishment</a:t>
            </a:r>
            <a:endParaRPr lang="fr-FR" sz="2000" dirty="0" smtClean="0">
              <a:solidFill>
                <a:schemeClr val="tx1"/>
              </a:solidFill>
            </a:endParaRPr>
          </a:p>
          <a:p>
            <a:pPr lvl="1" algn="just" eaLnBrk="1" hangingPunct="1">
              <a:lnSpc>
                <a:spcPct val="90000"/>
              </a:lnSpc>
            </a:pPr>
            <a:r>
              <a:rPr lang="fr-FR" sz="2000" dirty="0" smtClean="0">
                <a:solidFill>
                  <a:schemeClr val="tx1"/>
                </a:solidFill>
              </a:rPr>
              <a:t>Speed of the </a:t>
            </a:r>
            <a:r>
              <a:rPr lang="fr-FR" sz="2000" dirty="0" err="1" smtClean="0">
                <a:solidFill>
                  <a:schemeClr val="tx1"/>
                </a:solidFill>
              </a:rPr>
              <a:t>procedure</a:t>
            </a:r>
            <a:endParaRPr lang="fr-FR" sz="2000" dirty="0">
              <a:solidFill>
                <a:schemeClr val="tx1"/>
              </a:solidFill>
            </a:endParaRPr>
          </a:p>
          <a:p>
            <a:pPr lvl="1" algn="just" eaLnBrk="1" hangingPunct="1">
              <a:lnSpc>
                <a:spcPct val="90000"/>
              </a:lnSpc>
            </a:pPr>
            <a:endParaRPr lang="fr-FR" sz="800" dirty="0">
              <a:solidFill>
                <a:schemeClr val="tx1"/>
              </a:solidFill>
            </a:endParaRPr>
          </a:p>
          <a:p>
            <a:pPr lvl="1" algn="just" eaLnBrk="1" hangingPunct="1">
              <a:lnSpc>
                <a:spcPct val="90000"/>
              </a:lnSpc>
            </a:pPr>
            <a:r>
              <a:rPr lang="fr-FR" sz="2000" b="1" u="sng" dirty="0" err="1" smtClean="0">
                <a:solidFill>
                  <a:schemeClr val="tx1"/>
                </a:solidFill>
              </a:rPr>
              <a:t>Interpretation</a:t>
            </a:r>
            <a:r>
              <a:rPr lang="fr-FR" sz="2000" b="1" u="sng" dirty="0" smtClean="0">
                <a:solidFill>
                  <a:schemeClr val="tx1"/>
                </a:solidFill>
              </a:rPr>
              <a:t> ? </a:t>
            </a:r>
          </a:p>
          <a:p>
            <a:pPr lvl="1" algn="just" eaLnBrk="1" hangingPunct="1">
              <a:lnSpc>
                <a:spcPct val="90000"/>
              </a:lnSpc>
            </a:pPr>
            <a:endParaRPr lang="fr-FR" sz="800" dirty="0">
              <a:solidFill>
                <a:schemeClr val="tx1"/>
              </a:solidFill>
            </a:endParaRPr>
          </a:p>
          <a:p>
            <a:pPr lvl="1" algn="just" eaLnBrk="1" hangingPunct="1">
              <a:lnSpc>
                <a:spcPct val="90000"/>
              </a:lnSpc>
            </a:pPr>
            <a:r>
              <a:rPr lang="fr-FR" sz="2000" dirty="0" smtClean="0">
                <a:solidFill>
                  <a:schemeClr val="tx1"/>
                </a:solidFill>
              </a:rPr>
              <a:t>Few points for </a:t>
            </a:r>
            <a:r>
              <a:rPr lang="fr-FR" sz="2000" dirty="0" err="1" smtClean="0">
                <a:solidFill>
                  <a:schemeClr val="tx1"/>
                </a:solidFill>
              </a:rPr>
              <a:t>comparison</a:t>
            </a:r>
            <a:endParaRPr lang="fr-FR" sz="2000" dirty="0" smtClean="0">
              <a:solidFill>
                <a:schemeClr val="tx1"/>
              </a:solidFill>
            </a:endParaRPr>
          </a:p>
          <a:p>
            <a:pPr lvl="1" algn="just" eaLnBrk="1" hangingPunct="1">
              <a:lnSpc>
                <a:spcPct val="90000"/>
              </a:lnSpc>
            </a:pPr>
            <a:r>
              <a:rPr lang="fr-FR" sz="2000" dirty="0" err="1" smtClean="0">
                <a:solidFill>
                  <a:schemeClr val="tx1"/>
                </a:solidFill>
              </a:rPr>
              <a:t>Low</a:t>
            </a:r>
            <a:r>
              <a:rPr lang="fr-FR" sz="2000" dirty="0" smtClean="0">
                <a:solidFill>
                  <a:schemeClr val="tx1"/>
                </a:solidFill>
              </a:rPr>
              <a:t> </a:t>
            </a:r>
            <a:r>
              <a:rPr lang="fr-FR" sz="2000" dirty="0" err="1" smtClean="0">
                <a:solidFill>
                  <a:schemeClr val="tx1"/>
                </a:solidFill>
              </a:rPr>
              <a:t>disciplinary</a:t>
            </a:r>
            <a:r>
              <a:rPr lang="fr-FR" sz="2000" dirty="0" smtClean="0">
                <a:solidFill>
                  <a:schemeClr val="tx1"/>
                </a:solidFill>
              </a:rPr>
              <a:t> </a:t>
            </a:r>
            <a:r>
              <a:rPr lang="fr-FR" sz="2000" dirty="0" err="1" smtClean="0">
                <a:solidFill>
                  <a:schemeClr val="tx1"/>
                </a:solidFill>
              </a:rPr>
              <a:t>activity</a:t>
            </a:r>
            <a:r>
              <a:rPr lang="fr-FR" sz="2000" dirty="0" smtClean="0">
                <a:solidFill>
                  <a:schemeClr val="tx1"/>
                </a:solidFill>
              </a:rPr>
              <a:t> …</a:t>
            </a:r>
          </a:p>
          <a:p>
            <a:pPr lvl="1" algn="just" eaLnBrk="1" hangingPunct="1">
              <a:lnSpc>
                <a:spcPct val="90000"/>
              </a:lnSpc>
            </a:pPr>
            <a:r>
              <a:rPr lang="fr-FR" sz="2000" dirty="0" smtClean="0">
                <a:solidFill>
                  <a:schemeClr val="tx1"/>
                </a:solidFill>
              </a:rPr>
              <a:t>… or few </a:t>
            </a:r>
            <a:r>
              <a:rPr lang="fr-FR" sz="2000" dirty="0" err="1" smtClean="0">
                <a:solidFill>
                  <a:schemeClr val="tx1"/>
                </a:solidFill>
              </a:rPr>
              <a:t>misconduct</a:t>
            </a:r>
            <a:r>
              <a:rPr lang="fr-FR" sz="2000" dirty="0" smtClean="0">
                <a:solidFill>
                  <a:schemeClr val="tx1"/>
                </a:solidFill>
              </a:rPr>
              <a:t> cases </a:t>
            </a:r>
            <a:r>
              <a:rPr lang="fr-FR" sz="2000" dirty="0" err="1" smtClean="0">
                <a:solidFill>
                  <a:schemeClr val="tx1"/>
                </a:solidFill>
              </a:rPr>
              <a:t>because</a:t>
            </a:r>
            <a:r>
              <a:rPr lang="fr-FR" sz="2000" dirty="0" smtClean="0">
                <a:solidFill>
                  <a:schemeClr val="tx1"/>
                </a:solidFill>
              </a:rPr>
              <a:t> </a:t>
            </a:r>
            <a:r>
              <a:rPr lang="fr-FR" sz="2000" i="1" dirty="0" smtClean="0">
                <a:solidFill>
                  <a:schemeClr val="tx1"/>
                </a:solidFill>
              </a:rPr>
              <a:t>ex ante</a:t>
            </a:r>
            <a:r>
              <a:rPr lang="fr-FR" sz="2000" dirty="0" smtClean="0">
                <a:solidFill>
                  <a:schemeClr val="tx1"/>
                </a:solidFill>
              </a:rPr>
              <a:t> </a:t>
            </a:r>
            <a:r>
              <a:rPr lang="fr-FR" sz="2000" dirty="0" err="1" smtClean="0">
                <a:solidFill>
                  <a:schemeClr val="tx1"/>
                </a:solidFill>
              </a:rPr>
              <a:t>scrutiny</a:t>
            </a:r>
            <a:r>
              <a:rPr lang="fr-FR" sz="2000" dirty="0" smtClean="0">
                <a:solidFill>
                  <a:schemeClr val="tx1"/>
                </a:solidFill>
              </a:rPr>
              <a:t> (esp.  </a:t>
            </a:r>
            <a:r>
              <a:rPr lang="fr-FR" sz="2000" dirty="0" err="1" smtClean="0">
                <a:solidFill>
                  <a:schemeClr val="tx1"/>
                </a:solidFill>
              </a:rPr>
              <a:t>informal</a:t>
            </a:r>
            <a:r>
              <a:rPr lang="fr-FR" sz="2000" dirty="0" smtClean="0">
                <a:solidFill>
                  <a:schemeClr val="tx1"/>
                </a:solidFill>
              </a:rPr>
              <a:t> </a:t>
            </a:r>
            <a:r>
              <a:rPr lang="fr-FR" sz="2000" dirty="0" err="1" smtClean="0">
                <a:solidFill>
                  <a:schemeClr val="tx1"/>
                </a:solidFill>
              </a:rPr>
              <a:t>role</a:t>
            </a:r>
            <a:r>
              <a:rPr lang="fr-FR" sz="2000" dirty="0" smtClean="0">
                <a:solidFill>
                  <a:schemeClr val="tx1"/>
                </a:solidFill>
              </a:rPr>
              <a:t> of </a:t>
            </a:r>
            <a:r>
              <a:rPr lang="fr-FR" sz="2000" dirty="0" err="1" smtClean="0">
                <a:solidFill>
                  <a:schemeClr val="tx1"/>
                </a:solidFill>
              </a:rPr>
              <a:t>Presidents</a:t>
            </a:r>
            <a:r>
              <a:rPr lang="fr-FR" sz="2000" dirty="0" smtClean="0">
                <a:solidFill>
                  <a:schemeClr val="tx1"/>
                </a:solidFill>
              </a:rPr>
              <a:t> of the local Bar Associations)?</a:t>
            </a:r>
          </a:p>
          <a:p>
            <a:pPr lvl="1" algn="just" eaLnBrk="1" hangingPunct="1">
              <a:lnSpc>
                <a:spcPct val="90000"/>
              </a:lnSpc>
            </a:pPr>
            <a:endParaRPr lang="fr-FR" sz="2000" dirty="0">
              <a:solidFill>
                <a:schemeClr val="tx1"/>
              </a:solidFill>
            </a:endParaRPr>
          </a:p>
          <a:p>
            <a:pPr lvl="2" algn="just" eaLnBrk="1" hangingPunct="1">
              <a:lnSpc>
                <a:spcPct val="90000"/>
              </a:lnSpc>
            </a:pPr>
            <a:endParaRPr lang="fr-FR" sz="2000" dirty="0" smtClean="0">
              <a:solidFill>
                <a:schemeClr val="tx1"/>
              </a:solidFill>
            </a:endParaRPr>
          </a:p>
          <a:p>
            <a:pPr lvl="1" algn="just" eaLnBrk="1" hangingPunct="1">
              <a:lnSpc>
                <a:spcPct val="90000"/>
              </a:lnSpc>
            </a:pPr>
            <a:endParaRPr lang="fr-FR" sz="2000" dirty="0">
              <a:solidFill>
                <a:schemeClr val="tx1"/>
              </a:solidFill>
            </a:endParaRPr>
          </a:p>
          <a:p>
            <a:pPr algn="just" eaLnBrk="1" hangingPunct="1">
              <a:lnSpc>
                <a:spcPct val="90000"/>
              </a:lnSpc>
            </a:pPr>
            <a:endParaRPr lang="en-US" sz="2000" dirty="0" smtClean="0">
              <a:solidFill>
                <a:schemeClr val="tx1"/>
              </a:solidFill>
            </a:endParaRPr>
          </a:p>
        </p:txBody>
      </p:sp>
      <p:sp>
        <p:nvSpPr>
          <p:cNvPr id="6148" name="Espace réservé du numéro de diapositive 6"/>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895609B2-1E94-4017-B3BD-97CF0927B1E6}" type="slidenum">
              <a:rPr lang="fr-FR" smtClean="0"/>
              <a:pPr fontAlgn="base">
                <a:spcBef>
                  <a:spcPct val="0"/>
                </a:spcBef>
                <a:spcAft>
                  <a:spcPct val="0"/>
                </a:spcAft>
                <a:defRPr/>
              </a:pPr>
              <a:t>11</a:t>
            </a:fld>
            <a:endParaRPr lang="fr-FR" smtClean="0"/>
          </a:p>
        </p:txBody>
      </p:sp>
    </p:spTree>
    <p:extLst>
      <p:ext uri="{BB962C8B-B14F-4D97-AF65-F5344CB8AC3E}">
        <p14:creationId xmlns:p14="http://schemas.microsoft.com/office/powerpoint/2010/main" val="165774607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re 1"/>
          <p:cNvSpPr>
            <a:spLocks noGrp="1"/>
          </p:cNvSpPr>
          <p:nvPr>
            <p:ph type="title"/>
          </p:nvPr>
        </p:nvSpPr>
        <p:spPr>
          <a:xfrm>
            <a:off x="457200" y="548681"/>
            <a:ext cx="8229600" cy="576063"/>
          </a:xfrm>
        </p:spPr>
        <p:txBody>
          <a:bodyPr/>
          <a:lstStyle/>
          <a:p>
            <a:pPr algn="r" eaLnBrk="1" hangingPunct="1"/>
            <a:r>
              <a:rPr lang="en-US" sz="2400" dirty="0">
                <a:solidFill>
                  <a:srgbClr val="C00000"/>
                </a:solidFill>
              </a:rPr>
              <a:t>Effectiveness of disciplinary sanctions</a:t>
            </a:r>
            <a:endParaRPr lang="fr-FR" sz="2400" dirty="0" smtClean="0">
              <a:solidFill>
                <a:srgbClr val="C00000"/>
              </a:solidFill>
            </a:endParaRPr>
          </a:p>
        </p:txBody>
      </p:sp>
      <p:sp>
        <p:nvSpPr>
          <p:cNvPr id="3" name="Espace réservé du contenu 2"/>
          <p:cNvSpPr>
            <a:spLocks noGrp="1"/>
          </p:cNvSpPr>
          <p:nvPr>
            <p:ph idx="1"/>
          </p:nvPr>
        </p:nvSpPr>
        <p:spPr>
          <a:xfrm>
            <a:off x="107504" y="1052736"/>
            <a:ext cx="8579296" cy="5521102"/>
          </a:xfrm>
        </p:spPr>
        <p:txBody>
          <a:bodyPr/>
          <a:lstStyle/>
          <a:p>
            <a:pPr algn="just" eaLnBrk="1" hangingPunct="1">
              <a:lnSpc>
                <a:spcPct val="90000"/>
              </a:lnSpc>
            </a:pPr>
            <a:endParaRPr lang="en-US" sz="1800" dirty="0" smtClean="0">
              <a:solidFill>
                <a:schemeClr val="tx1"/>
              </a:solidFill>
            </a:endParaRPr>
          </a:p>
          <a:p>
            <a:pPr algn="just" eaLnBrk="1" hangingPunct="1">
              <a:lnSpc>
                <a:spcPct val="90000"/>
              </a:lnSpc>
            </a:pPr>
            <a:endParaRPr lang="en-US" sz="1800" dirty="0" smtClean="0">
              <a:solidFill>
                <a:schemeClr val="tx1"/>
              </a:solidFill>
            </a:endParaRPr>
          </a:p>
          <a:p>
            <a:pPr algn="just" eaLnBrk="1" hangingPunct="1">
              <a:lnSpc>
                <a:spcPct val="90000"/>
              </a:lnSpc>
            </a:pPr>
            <a:r>
              <a:rPr lang="fr-FR" sz="2000" dirty="0" smtClean="0">
                <a:solidFill>
                  <a:srgbClr val="C00000"/>
                </a:solidFill>
              </a:rPr>
              <a:t>ii) </a:t>
            </a:r>
            <a:r>
              <a:rPr lang="fr-FR" sz="2000" dirty="0" smtClean="0"/>
              <a:t>The </a:t>
            </a:r>
            <a:r>
              <a:rPr lang="fr-FR" sz="2000" dirty="0" err="1" smtClean="0"/>
              <a:t>outcome</a:t>
            </a:r>
            <a:r>
              <a:rPr lang="fr-FR" sz="2000" dirty="0" smtClean="0"/>
              <a:t> of an </a:t>
            </a:r>
            <a:r>
              <a:rPr lang="fr-FR" sz="2000" dirty="0" err="1" smtClean="0"/>
              <a:t>ambiguous</a:t>
            </a:r>
            <a:r>
              <a:rPr lang="fr-FR" sz="2000" dirty="0" smtClean="0"/>
              <a:t> </a:t>
            </a:r>
            <a:r>
              <a:rPr lang="fr-FR" sz="2000" dirty="0" err="1" smtClean="0"/>
              <a:t>s</a:t>
            </a:r>
            <a:r>
              <a:rPr lang="fr-FR" sz="2000" dirty="0" err="1" smtClean="0"/>
              <a:t>trategy</a:t>
            </a:r>
            <a:r>
              <a:rPr lang="fr-FR" sz="2000" dirty="0" smtClean="0"/>
              <a:t> ? </a:t>
            </a:r>
          </a:p>
          <a:p>
            <a:pPr algn="just" eaLnBrk="1" hangingPunct="1">
              <a:lnSpc>
                <a:spcPct val="90000"/>
              </a:lnSpc>
            </a:pPr>
            <a:endParaRPr lang="fr-FR" sz="2000" dirty="0"/>
          </a:p>
          <a:p>
            <a:pPr lvl="1" algn="just" eaLnBrk="1" hangingPunct="1">
              <a:lnSpc>
                <a:spcPct val="90000"/>
              </a:lnSpc>
            </a:pPr>
            <a:r>
              <a:rPr lang="fr-FR" sz="2000" dirty="0" err="1" smtClean="0">
                <a:solidFill>
                  <a:schemeClr val="tx1"/>
                </a:solidFill>
              </a:rPr>
              <a:t>Tradeoff</a:t>
            </a:r>
            <a:r>
              <a:rPr lang="fr-FR" sz="2000" dirty="0" smtClean="0">
                <a:solidFill>
                  <a:schemeClr val="tx1"/>
                </a:solidFill>
              </a:rPr>
              <a:t> </a:t>
            </a:r>
            <a:r>
              <a:rPr lang="fr-FR" sz="2000" dirty="0" err="1" smtClean="0">
                <a:solidFill>
                  <a:schemeClr val="tx1"/>
                </a:solidFill>
              </a:rPr>
              <a:t>between</a:t>
            </a:r>
            <a:r>
              <a:rPr lang="fr-FR" sz="2000" dirty="0" smtClean="0">
                <a:solidFill>
                  <a:schemeClr val="tx1"/>
                </a:solidFill>
              </a:rPr>
              <a:t>:</a:t>
            </a:r>
          </a:p>
          <a:p>
            <a:pPr lvl="1" algn="just" eaLnBrk="1" hangingPunct="1">
              <a:lnSpc>
                <a:spcPct val="90000"/>
              </a:lnSpc>
            </a:pPr>
            <a:endParaRPr lang="fr-FR" sz="2000" dirty="0" smtClean="0">
              <a:solidFill>
                <a:schemeClr val="tx1"/>
              </a:solidFill>
            </a:endParaRPr>
          </a:p>
          <a:p>
            <a:pPr lvl="2" algn="just" eaLnBrk="1" hangingPunct="1">
              <a:lnSpc>
                <a:spcPct val="90000"/>
              </a:lnSpc>
            </a:pPr>
            <a:r>
              <a:rPr lang="fr-FR" sz="2000" dirty="0" err="1" smtClean="0">
                <a:solidFill>
                  <a:schemeClr val="tx1"/>
                </a:solidFill>
              </a:rPr>
              <a:t>Covering</a:t>
            </a:r>
            <a:r>
              <a:rPr lang="fr-FR" sz="2000" dirty="0" smtClean="0">
                <a:solidFill>
                  <a:schemeClr val="tx1"/>
                </a:solidFill>
              </a:rPr>
              <a:t>-up and </a:t>
            </a:r>
            <a:r>
              <a:rPr lang="fr-FR" sz="2000" dirty="0" err="1" smtClean="0">
                <a:solidFill>
                  <a:schemeClr val="tx1"/>
                </a:solidFill>
              </a:rPr>
              <a:t>informality</a:t>
            </a:r>
            <a:r>
              <a:rPr lang="fr-FR" sz="2000" dirty="0" smtClean="0">
                <a:solidFill>
                  <a:schemeClr val="tx1"/>
                </a:solidFill>
              </a:rPr>
              <a:t> = a short-</a:t>
            </a:r>
            <a:r>
              <a:rPr lang="fr-FR" sz="2000" dirty="0" err="1" smtClean="0">
                <a:solidFill>
                  <a:schemeClr val="tx1"/>
                </a:solidFill>
              </a:rPr>
              <a:t>term</a:t>
            </a:r>
            <a:r>
              <a:rPr lang="fr-FR" sz="2000" dirty="0" smtClean="0">
                <a:solidFill>
                  <a:schemeClr val="tx1"/>
                </a:solidFill>
              </a:rPr>
              <a:t> </a:t>
            </a:r>
            <a:r>
              <a:rPr lang="fr-FR" sz="2000" dirty="0" err="1" smtClean="0">
                <a:solidFill>
                  <a:schemeClr val="tx1"/>
                </a:solidFill>
              </a:rPr>
              <a:t>strategy</a:t>
            </a:r>
            <a:r>
              <a:rPr lang="fr-FR" sz="2000" dirty="0" smtClean="0">
                <a:solidFill>
                  <a:schemeClr val="tx1"/>
                </a:solidFill>
              </a:rPr>
              <a:t> to </a:t>
            </a:r>
            <a:r>
              <a:rPr lang="fr-FR" sz="2000" dirty="0" err="1" smtClean="0">
                <a:solidFill>
                  <a:schemeClr val="tx1"/>
                </a:solidFill>
              </a:rPr>
              <a:t>protect</a:t>
            </a:r>
            <a:r>
              <a:rPr lang="fr-FR" sz="2000" dirty="0" smtClean="0">
                <a:solidFill>
                  <a:schemeClr val="tx1"/>
                </a:solidFill>
              </a:rPr>
              <a:t> collective </a:t>
            </a:r>
            <a:r>
              <a:rPr lang="fr-FR" sz="2000" dirty="0" err="1" smtClean="0">
                <a:solidFill>
                  <a:schemeClr val="tx1"/>
                </a:solidFill>
              </a:rPr>
              <a:t>reputation</a:t>
            </a:r>
            <a:r>
              <a:rPr lang="fr-FR" sz="2000" dirty="0" smtClean="0">
                <a:solidFill>
                  <a:schemeClr val="tx1"/>
                </a:solidFill>
              </a:rPr>
              <a:t> …</a:t>
            </a:r>
          </a:p>
          <a:p>
            <a:pPr lvl="2" algn="just" eaLnBrk="1" hangingPunct="1">
              <a:lnSpc>
                <a:spcPct val="90000"/>
              </a:lnSpc>
            </a:pPr>
            <a:endParaRPr lang="fr-FR" sz="2000" i="1" dirty="0" smtClean="0">
              <a:solidFill>
                <a:schemeClr val="tx1"/>
              </a:solidFill>
            </a:endParaRPr>
          </a:p>
          <a:p>
            <a:pPr lvl="2" algn="just" eaLnBrk="1" hangingPunct="1">
              <a:lnSpc>
                <a:spcPct val="90000"/>
              </a:lnSpc>
            </a:pPr>
            <a:r>
              <a:rPr lang="fr-FR" sz="2000" i="1" dirty="0" smtClean="0">
                <a:solidFill>
                  <a:schemeClr val="tx1"/>
                </a:solidFill>
              </a:rPr>
              <a:t>vs.</a:t>
            </a:r>
            <a:r>
              <a:rPr lang="fr-FR" sz="2000" dirty="0" smtClean="0">
                <a:solidFill>
                  <a:schemeClr val="tx1"/>
                </a:solidFill>
              </a:rPr>
              <a:t> information </a:t>
            </a:r>
            <a:r>
              <a:rPr lang="fr-FR" sz="2000" dirty="0" err="1" smtClean="0">
                <a:solidFill>
                  <a:schemeClr val="tx1"/>
                </a:solidFill>
              </a:rPr>
              <a:t>disclosure</a:t>
            </a:r>
            <a:r>
              <a:rPr lang="fr-FR" sz="2000" dirty="0" smtClean="0">
                <a:solidFill>
                  <a:schemeClr val="tx1"/>
                </a:solidFill>
              </a:rPr>
              <a:t> = a </a:t>
            </a:r>
            <a:r>
              <a:rPr lang="fr-FR" sz="2000" dirty="0" err="1" smtClean="0">
                <a:solidFill>
                  <a:schemeClr val="tx1"/>
                </a:solidFill>
              </a:rPr>
              <a:t>strategy</a:t>
            </a:r>
            <a:r>
              <a:rPr lang="fr-FR" sz="2000" dirty="0" smtClean="0">
                <a:solidFill>
                  <a:schemeClr val="tx1"/>
                </a:solidFill>
              </a:rPr>
              <a:t> to </a:t>
            </a:r>
            <a:r>
              <a:rPr lang="fr-FR" sz="2000" dirty="0" err="1" smtClean="0">
                <a:solidFill>
                  <a:schemeClr val="tx1"/>
                </a:solidFill>
              </a:rPr>
              <a:t>maintain</a:t>
            </a:r>
            <a:r>
              <a:rPr lang="fr-FR" sz="2000" dirty="0" smtClean="0">
                <a:solidFill>
                  <a:schemeClr val="tx1"/>
                </a:solidFill>
              </a:rPr>
              <a:t> and </a:t>
            </a:r>
            <a:r>
              <a:rPr lang="fr-FR" sz="2000" dirty="0" err="1" smtClean="0">
                <a:solidFill>
                  <a:schemeClr val="tx1"/>
                </a:solidFill>
              </a:rPr>
              <a:t>increase</a:t>
            </a:r>
            <a:r>
              <a:rPr lang="fr-FR" sz="2000" dirty="0" smtClean="0">
                <a:solidFill>
                  <a:schemeClr val="tx1"/>
                </a:solidFill>
              </a:rPr>
              <a:t> client trust in the long </a:t>
            </a:r>
            <a:r>
              <a:rPr lang="fr-FR" sz="2000" dirty="0" err="1" smtClean="0">
                <a:solidFill>
                  <a:schemeClr val="tx1"/>
                </a:solidFill>
              </a:rPr>
              <a:t>run</a:t>
            </a:r>
            <a:endParaRPr lang="fr-FR" sz="2000" dirty="0" smtClean="0">
              <a:solidFill>
                <a:schemeClr val="tx1"/>
              </a:solidFill>
            </a:endParaRPr>
          </a:p>
          <a:p>
            <a:pPr lvl="1" algn="just" eaLnBrk="1" hangingPunct="1">
              <a:lnSpc>
                <a:spcPct val="90000"/>
              </a:lnSpc>
            </a:pPr>
            <a:endParaRPr lang="fr-FR" sz="2000" dirty="0" smtClean="0">
              <a:solidFill>
                <a:schemeClr val="tx1"/>
              </a:solidFill>
            </a:endParaRPr>
          </a:p>
          <a:p>
            <a:pPr lvl="1" algn="just" eaLnBrk="1" hangingPunct="1">
              <a:lnSpc>
                <a:spcPct val="90000"/>
              </a:lnSpc>
            </a:pPr>
            <a:r>
              <a:rPr lang="fr-FR" sz="2000" dirty="0" err="1" smtClean="0">
                <a:solidFill>
                  <a:schemeClr val="tx1"/>
                </a:solidFill>
              </a:rPr>
              <a:t>Increasing</a:t>
            </a:r>
            <a:r>
              <a:rPr lang="fr-FR" sz="2000" dirty="0" smtClean="0">
                <a:solidFill>
                  <a:schemeClr val="tx1"/>
                </a:solidFill>
              </a:rPr>
              <a:t> </a:t>
            </a:r>
            <a:r>
              <a:rPr lang="fr-FR" sz="2000" dirty="0" err="1" smtClean="0">
                <a:solidFill>
                  <a:schemeClr val="tx1"/>
                </a:solidFill>
              </a:rPr>
              <a:t>awareness</a:t>
            </a:r>
            <a:r>
              <a:rPr lang="fr-FR" sz="2000" dirty="0" smtClean="0">
                <a:solidFill>
                  <a:schemeClr val="tx1"/>
                </a:solidFill>
              </a:rPr>
              <a:t> of the gains </a:t>
            </a:r>
            <a:r>
              <a:rPr lang="fr-FR" sz="2000" dirty="0" err="1" smtClean="0">
                <a:solidFill>
                  <a:schemeClr val="tx1"/>
                </a:solidFill>
              </a:rPr>
              <a:t>from</a:t>
            </a:r>
            <a:r>
              <a:rPr lang="fr-FR" sz="2000" dirty="0" smtClean="0">
                <a:solidFill>
                  <a:schemeClr val="tx1"/>
                </a:solidFill>
              </a:rPr>
              <a:t> </a:t>
            </a:r>
            <a:r>
              <a:rPr lang="fr-FR" sz="2000" dirty="0" err="1" smtClean="0">
                <a:solidFill>
                  <a:schemeClr val="tx1"/>
                </a:solidFill>
              </a:rPr>
              <a:t>actual</a:t>
            </a:r>
            <a:r>
              <a:rPr lang="fr-FR" sz="2000" dirty="0" smtClean="0">
                <a:solidFill>
                  <a:schemeClr val="tx1"/>
                </a:solidFill>
              </a:rPr>
              <a:t> </a:t>
            </a:r>
            <a:r>
              <a:rPr lang="fr-FR" sz="2000" dirty="0" err="1" smtClean="0">
                <a:solidFill>
                  <a:schemeClr val="tx1"/>
                </a:solidFill>
              </a:rPr>
              <a:t>disciplinary</a:t>
            </a:r>
            <a:r>
              <a:rPr lang="fr-FR" sz="2000" dirty="0" smtClean="0">
                <a:solidFill>
                  <a:schemeClr val="tx1"/>
                </a:solidFill>
              </a:rPr>
              <a:t> </a:t>
            </a:r>
            <a:r>
              <a:rPr lang="fr-FR" sz="2000" dirty="0" err="1" smtClean="0">
                <a:solidFill>
                  <a:schemeClr val="tx1"/>
                </a:solidFill>
              </a:rPr>
              <a:t>activity</a:t>
            </a:r>
            <a:r>
              <a:rPr lang="fr-FR" sz="2000" dirty="0" smtClean="0">
                <a:solidFill>
                  <a:schemeClr val="tx1"/>
                </a:solidFill>
              </a:rPr>
              <a:t> ? </a:t>
            </a:r>
            <a:endParaRPr lang="fr-FR" sz="2000" dirty="0">
              <a:solidFill>
                <a:schemeClr val="tx1"/>
              </a:solidFill>
            </a:endParaRPr>
          </a:p>
          <a:p>
            <a:pPr lvl="2" algn="just" eaLnBrk="1" hangingPunct="1">
              <a:lnSpc>
                <a:spcPct val="90000"/>
              </a:lnSpc>
            </a:pPr>
            <a:endParaRPr lang="fr-FR" sz="2000" dirty="0" smtClean="0">
              <a:solidFill>
                <a:schemeClr val="tx1"/>
              </a:solidFill>
            </a:endParaRPr>
          </a:p>
          <a:p>
            <a:pPr lvl="2" algn="just" eaLnBrk="1" hangingPunct="1">
              <a:lnSpc>
                <a:spcPct val="90000"/>
              </a:lnSpc>
            </a:pPr>
            <a:r>
              <a:rPr lang="fr-FR" sz="2000" dirty="0" err="1" smtClean="0">
                <a:solidFill>
                  <a:schemeClr val="tx1"/>
                </a:solidFill>
              </a:rPr>
              <a:t>Competitive</a:t>
            </a:r>
            <a:r>
              <a:rPr lang="fr-FR" sz="2000" dirty="0" smtClean="0">
                <a:solidFill>
                  <a:schemeClr val="tx1"/>
                </a:solidFill>
              </a:rPr>
              <a:t> </a:t>
            </a:r>
            <a:r>
              <a:rPr lang="fr-FR" sz="2000" dirty="0" err="1" smtClean="0">
                <a:solidFill>
                  <a:schemeClr val="tx1"/>
                </a:solidFill>
              </a:rPr>
              <a:t>advantage</a:t>
            </a:r>
            <a:r>
              <a:rPr lang="fr-FR" sz="2000" dirty="0" smtClean="0">
                <a:solidFill>
                  <a:schemeClr val="tx1"/>
                </a:solidFill>
              </a:rPr>
              <a:t> of the </a:t>
            </a:r>
            <a:r>
              <a:rPr lang="fr-FR" sz="2000" dirty="0" err="1" smtClean="0">
                <a:solidFill>
                  <a:schemeClr val="tx1"/>
                </a:solidFill>
              </a:rPr>
              <a:t>legal</a:t>
            </a:r>
            <a:r>
              <a:rPr lang="fr-FR" sz="2000" dirty="0" smtClean="0">
                <a:solidFill>
                  <a:schemeClr val="tx1"/>
                </a:solidFill>
              </a:rPr>
              <a:t> profession in the </a:t>
            </a:r>
            <a:r>
              <a:rPr lang="fr-FR" sz="2000" dirty="0" err="1" smtClean="0">
                <a:solidFill>
                  <a:schemeClr val="tx1"/>
                </a:solidFill>
              </a:rPr>
              <a:t>deregulation</a:t>
            </a:r>
            <a:r>
              <a:rPr lang="fr-FR" sz="2000" dirty="0" smtClean="0">
                <a:solidFill>
                  <a:schemeClr val="tx1"/>
                </a:solidFill>
              </a:rPr>
              <a:t> </a:t>
            </a:r>
            <a:r>
              <a:rPr lang="fr-FR" sz="2000" dirty="0" err="1" smtClean="0">
                <a:solidFill>
                  <a:schemeClr val="tx1"/>
                </a:solidFill>
              </a:rPr>
              <a:t>movement</a:t>
            </a:r>
            <a:endParaRPr lang="en-US" sz="2000" dirty="0" smtClean="0">
              <a:solidFill>
                <a:schemeClr val="tx1"/>
              </a:solidFill>
            </a:endParaRPr>
          </a:p>
          <a:p>
            <a:pPr lvl="1" algn="just" eaLnBrk="1" hangingPunct="1">
              <a:lnSpc>
                <a:spcPct val="90000"/>
              </a:lnSpc>
            </a:pPr>
            <a:endParaRPr lang="fr-FR" sz="2000" dirty="0">
              <a:solidFill>
                <a:schemeClr val="tx1"/>
              </a:solidFill>
            </a:endParaRPr>
          </a:p>
          <a:p>
            <a:pPr lvl="1" algn="just" eaLnBrk="1" hangingPunct="1">
              <a:lnSpc>
                <a:spcPct val="90000"/>
              </a:lnSpc>
            </a:pPr>
            <a:endParaRPr lang="fr-FR" sz="2000" dirty="0">
              <a:solidFill>
                <a:schemeClr val="tx1"/>
              </a:solidFill>
            </a:endParaRPr>
          </a:p>
        </p:txBody>
      </p:sp>
      <p:sp>
        <p:nvSpPr>
          <p:cNvPr id="6148" name="Espace réservé du numéro de diapositive 6"/>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895609B2-1E94-4017-B3BD-97CF0927B1E6}" type="slidenum">
              <a:rPr lang="fr-FR" smtClean="0"/>
              <a:pPr fontAlgn="base">
                <a:spcBef>
                  <a:spcPct val="0"/>
                </a:spcBef>
                <a:spcAft>
                  <a:spcPct val="0"/>
                </a:spcAft>
                <a:defRPr/>
              </a:pPr>
              <a:t>12</a:t>
            </a:fld>
            <a:endParaRPr lang="fr-FR" smtClean="0"/>
          </a:p>
        </p:txBody>
      </p:sp>
    </p:spTree>
    <p:extLst>
      <p:ext uri="{BB962C8B-B14F-4D97-AF65-F5344CB8AC3E}">
        <p14:creationId xmlns:p14="http://schemas.microsoft.com/office/powerpoint/2010/main" val="407984881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792088"/>
          </a:xfrm>
        </p:spPr>
        <p:txBody>
          <a:bodyPr/>
          <a:lstStyle/>
          <a:p>
            <a:pPr algn="r"/>
            <a:r>
              <a:rPr lang="en-US" sz="2400" dirty="0">
                <a:solidFill>
                  <a:srgbClr val="C00000"/>
                </a:solidFill>
              </a:rPr>
              <a:t>Effectiveness of disciplinary sanctions</a:t>
            </a:r>
            <a:endParaRPr lang="fr-FR" sz="2400" dirty="0"/>
          </a:p>
        </p:txBody>
      </p:sp>
      <p:sp>
        <p:nvSpPr>
          <p:cNvPr id="3" name="Espace réservé du contenu 2"/>
          <p:cNvSpPr>
            <a:spLocks noGrp="1"/>
          </p:cNvSpPr>
          <p:nvPr>
            <p:ph sz="half" idx="1"/>
          </p:nvPr>
        </p:nvSpPr>
        <p:spPr>
          <a:xfrm>
            <a:off x="457200" y="1916832"/>
            <a:ext cx="4038600" cy="4525963"/>
          </a:xfrm>
        </p:spPr>
        <p:txBody>
          <a:bodyPr/>
          <a:lstStyle/>
          <a:p>
            <a:pPr algn="just" eaLnBrk="1" hangingPunct="1">
              <a:lnSpc>
                <a:spcPct val="90000"/>
              </a:lnSpc>
            </a:pPr>
            <a:r>
              <a:rPr lang="fr-FR" dirty="0">
                <a:solidFill>
                  <a:srgbClr val="C00000"/>
                </a:solidFill>
              </a:rPr>
              <a:t>iii) </a:t>
            </a:r>
            <a:r>
              <a:rPr lang="fr-FR" dirty="0"/>
              <a:t>An </a:t>
            </a:r>
            <a:r>
              <a:rPr lang="fr-FR" dirty="0" err="1"/>
              <a:t>unanswered</a:t>
            </a:r>
            <a:r>
              <a:rPr lang="fr-FR" dirty="0"/>
              <a:t> question : </a:t>
            </a:r>
            <a:r>
              <a:rPr lang="fr-FR" dirty="0" err="1"/>
              <a:t>who</a:t>
            </a:r>
            <a:r>
              <a:rPr lang="fr-FR" dirty="0"/>
              <a:t> </a:t>
            </a:r>
            <a:r>
              <a:rPr lang="fr-FR" dirty="0" err="1"/>
              <a:t>benefits</a:t>
            </a:r>
            <a:r>
              <a:rPr lang="fr-FR" dirty="0"/>
              <a:t> </a:t>
            </a:r>
            <a:r>
              <a:rPr lang="fr-FR" dirty="0" err="1"/>
              <a:t>from</a:t>
            </a:r>
            <a:r>
              <a:rPr lang="fr-FR" dirty="0"/>
              <a:t> </a:t>
            </a:r>
            <a:r>
              <a:rPr lang="fr-FR" dirty="0" err="1"/>
              <a:t>professional</a:t>
            </a:r>
            <a:r>
              <a:rPr lang="fr-FR" dirty="0"/>
              <a:t> discipline? Clients … or the profession ?</a:t>
            </a:r>
          </a:p>
          <a:p>
            <a:pPr algn="just" eaLnBrk="1" hangingPunct="1">
              <a:lnSpc>
                <a:spcPct val="90000"/>
              </a:lnSpc>
            </a:pPr>
            <a:endParaRPr lang="fr-FR" dirty="0"/>
          </a:p>
          <a:p>
            <a:pPr lvl="1" algn="just" eaLnBrk="1" hangingPunct="1">
              <a:lnSpc>
                <a:spcPct val="90000"/>
              </a:lnSpc>
            </a:pPr>
            <a:r>
              <a:rPr lang="fr-FR" sz="2000" dirty="0" err="1">
                <a:solidFill>
                  <a:schemeClr val="tx1"/>
                </a:solidFill>
              </a:rPr>
              <a:t>Disciplinary</a:t>
            </a:r>
            <a:r>
              <a:rPr lang="fr-FR" sz="2000" dirty="0">
                <a:solidFill>
                  <a:schemeClr val="tx1"/>
                </a:solidFill>
              </a:rPr>
              <a:t> </a:t>
            </a:r>
            <a:r>
              <a:rPr lang="fr-FR" sz="2000" dirty="0" err="1">
                <a:solidFill>
                  <a:schemeClr val="tx1"/>
                </a:solidFill>
              </a:rPr>
              <a:t>decisions</a:t>
            </a:r>
            <a:r>
              <a:rPr lang="fr-FR" sz="2000" dirty="0">
                <a:solidFill>
                  <a:schemeClr val="tx1"/>
                </a:solidFill>
              </a:rPr>
              <a:t> more </a:t>
            </a:r>
            <a:r>
              <a:rPr lang="fr-FR" sz="2000" dirty="0" err="1">
                <a:solidFill>
                  <a:schemeClr val="tx1"/>
                </a:solidFill>
              </a:rPr>
              <a:t>often</a:t>
            </a:r>
            <a:r>
              <a:rPr lang="fr-FR" sz="2000" dirty="0">
                <a:solidFill>
                  <a:schemeClr val="tx1"/>
                </a:solidFill>
              </a:rPr>
              <a:t> </a:t>
            </a:r>
            <a:r>
              <a:rPr lang="fr-FR" sz="2000" dirty="0" err="1">
                <a:solidFill>
                  <a:schemeClr val="tx1"/>
                </a:solidFill>
              </a:rPr>
              <a:t>sanctioning</a:t>
            </a:r>
            <a:r>
              <a:rPr lang="fr-FR" sz="2000" dirty="0">
                <a:solidFill>
                  <a:schemeClr val="tx1"/>
                </a:solidFill>
              </a:rPr>
              <a:t> </a:t>
            </a:r>
            <a:r>
              <a:rPr lang="fr-FR" sz="2000" dirty="0" err="1">
                <a:solidFill>
                  <a:schemeClr val="tx1"/>
                </a:solidFill>
              </a:rPr>
              <a:t>breach</a:t>
            </a:r>
            <a:r>
              <a:rPr lang="fr-FR" sz="2000" dirty="0">
                <a:solidFill>
                  <a:schemeClr val="tx1"/>
                </a:solidFill>
              </a:rPr>
              <a:t> of </a:t>
            </a:r>
            <a:r>
              <a:rPr lang="fr-FR" sz="2000" dirty="0" err="1">
                <a:solidFill>
                  <a:schemeClr val="tx1"/>
                </a:solidFill>
              </a:rPr>
              <a:t>collegial</a:t>
            </a:r>
            <a:r>
              <a:rPr lang="fr-FR" sz="2000" dirty="0">
                <a:solidFill>
                  <a:schemeClr val="tx1"/>
                </a:solidFill>
              </a:rPr>
              <a:t> </a:t>
            </a:r>
            <a:r>
              <a:rPr lang="fr-FR" sz="2000" dirty="0" err="1">
                <a:solidFill>
                  <a:schemeClr val="tx1"/>
                </a:solidFill>
              </a:rPr>
              <a:t>duties</a:t>
            </a:r>
            <a:r>
              <a:rPr lang="fr-FR" sz="2000" dirty="0">
                <a:solidFill>
                  <a:schemeClr val="tx1"/>
                </a:solidFill>
              </a:rPr>
              <a:t> </a:t>
            </a:r>
            <a:r>
              <a:rPr lang="fr-FR" sz="2000" dirty="0" err="1">
                <a:solidFill>
                  <a:schemeClr val="tx1"/>
                </a:solidFill>
              </a:rPr>
              <a:t>rather</a:t>
            </a:r>
            <a:r>
              <a:rPr lang="fr-FR" sz="2000" dirty="0">
                <a:solidFill>
                  <a:schemeClr val="tx1"/>
                </a:solidFill>
              </a:rPr>
              <a:t> </a:t>
            </a:r>
            <a:r>
              <a:rPr lang="fr-FR" sz="2000" dirty="0" err="1">
                <a:solidFill>
                  <a:schemeClr val="tx1"/>
                </a:solidFill>
              </a:rPr>
              <a:t>than</a:t>
            </a:r>
            <a:r>
              <a:rPr lang="fr-FR" sz="2000" dirty="0">
                <a:solidFill>
                  <a:schemeClr val="tx1"/>
                </a:solidFill>
              </a:rPr>
              <a:t> </a:t>
            </a:r>
            <a:r>
              <a:rPr lang="fr-FR" sz="2000" dirty="0" err="1">
                <a:solidFill>
                  <a:schemeClr val="tx1"/>
                </a:solidFill>
              </a:rPr>
              <a:t>misconduct</a:t>
            </a:r>
            <a:r>
              <a:rPr lang="fr-FR" sz="2000" dirty="0">
                <a:solidFill>
                  <a:schemeClr val="tx1"/>
                </a:solidFill>
              </a:rPr>
              <a:t> </a:t>
            </a:r>
            <a:r>
              <a:rPr lang="fr-FR" sz="2000" dirty="0" err="1">
                <a:solidFill>
                  <a:schemeClr val="tx1"/>
                </a:solidFill>
              </a:rPr>
              <a:t>toward</a:t>
            </a:r>
            <a:r>
              <a:rPr lang="fr-FR" sz="2000" dirty="0">
                <a:solidFill>
                  <a:schemeClr val="tx1"/>
                </a:solidFill>
              </a:rPr>
              <a:t> </a:t>
            </a:r>
            <a:r>
              <a:rPr lang="fr-FR" sz="2000" dirty="0" smtClean="0">
                <a:solidFill>
                  <a:schemeClr val="tx1"/>
                </a:solidFill>
              </a:rPr>
              <a:t>clients</a:t>
            </a:r>
          </a:p>
          <a:p>
            <a:pPr lvl="1" algn="just" eaLnBrk="1" hangingPunct="1">
              <a:lnSpc>
                <a:spcPct val="90000"/>
              </a:lnSpc>
            </a:pPr>
            <a:endParaRPr lang="fr-FR" sz="2000" dirty="0">
              <a:solidFill>
                <a:schemeClr val="tx1"/>
              </a:solidFill>
            </a:endParaRPr>
          </a:p>
          <a:p>
            <a:pPr lvl="1" algn="just" eaLnBrk="1" hangingPunct="1">
              <a:lnSpc>
                <a:spcPct val="90000"/>
              </a:lnSpc>
            </a:pPr>
            <a:r>
              <a:rPr lang="fr-FR" sz="2000" dirty="0" smtClean="0">
                <a:solidFill>
                  <a:schemeClr val="tx1"/>
                </a:solidFill>
              </a:rPr>
              <a:t>… </a:t>
            </a:r>
            <a:r>
              <a:rPr lang="fr-FR" sz="2000" i="1" dirty="0" smtClean="0">
                <a:solidFill>
                  <a:schemeClr val="tx1"/>
                </a:solidFill>
              </a:rPr>
              <a:t>vs.</a:t>
            </a:r>
            <a:r>
              <a:rPr lang="fr-FR" sz="2000" dirty="0" smtClean="0">
                <a:solidFill>
                  <a:schemeClr val="tx1"/>
                </a:solidFill>
              </a:rPr>
              <a:t> client-</a:t>
            </a:r>
            <a:r>
              <a:rPr lang="fr-FR" sz="2000" dirty="0" err="1" smtClean="0">
                <a:solidFill>
                  <a:schemeClr val="tx1"/>
                </a:solidFill>
              </a:rPr>
              <a:t>oriented</a:t>
            </a:r>
            <a:r>
              <a:rPr lang="fr-FR" sz="2000" dirty="0" smtClean="0">
                <a:solidFill>
                  <a:schemeClr val="tx1"/>
                </a:solidFill>
              </a:rPr>
              <a:t> </a:t>
            </a:r>
            <a:r>
              <a:rPr lang="fr-FR" sz="2000" dirty="0" err="1" smtClean="0">
                <a:solidFill>
                  <a:schemeClr val="tx1"/>
                </a:solidFill>
              </a:rPr>
              <a:t>quality</a:t>
            </a:r>
            <a:r>
              <a:rPr lang="fr-FR" sz="2000" dirty="0" smtClean="0">
                <a:solidFill>
                  <a:schemeClr val="tx1"/>
                </a:solidFill>
              </a:rPr>
              <a:t>?</a:t>
            </a:r>
            <a:endParaRPr lang="fr-FR" sz="2000" dirty="0">
              <a:solidFill>
                <a:schemeClr val="tx1"/>
              </a:solidFill>
            </a:endParaRPr>
          </a:p>
          <a:p>
            <a:endParaRPr lang="fr-FR" dirty="0"/>
          </a:p>
        </p:txBody>
      </p:sp>
      <p:sp>
        <p:nvSpPr>
          <p:cNvPr id="5" name="Espace réservé du numéro de diapositive 4"/>
          <p:cNvSpPr>
            <a:spLocks noGrp="1"/>
          </p:cNvSpPr>
          <p:nvPr>
            <p:ph type="sldNum" sz="quarter" idx="12"/>
          </p:nvPr>
        </p:nvSpPr>
        <p:spPr/>
        <p:txBody>
          <a:bodyPr/>
          <a:lstStyle/>
          <a:p>
            <a:pPr>
              <a:defRPr/>
            </a:pPr>
            <a:fld id="{C851EA9C-0719-43AF-9871-6C14447F8EC9}" type="slidenum">
              <a:rPr lang="fr-FR" smtClean="0"/>
              <a:pPr>
                <a:defRPr/>
              </a:pPr>
              <a:t>13</a:t>
            </a:fld>
            <a:endParaRPr lang="fr-FR"/>
          </a:p>
        </p:txBody>
      </p:sp>
      <p:pic>
        <p:nvPicPr>
          <p:cNvPr id="3075" name="Picture 3"/>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409945" y="1700808"/>
            <a:ext cx="3050487"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260838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re 1"/>
          <p:cNvSpPr>
            <a:spLocks noGrp="1"/>
          </p:cNvSpPr>
          <p:nvPr>
            <p:ph type="title"/>
          </p:nvPr>
        </p:nvSpPr>
        <p:spPr>
          <a:xfrm>
            <a:off x="457200" y="548681"/>
            <a:ext cx="8229600" cy="576063"/>
          </a:xfrm>
        </p:spPr>
        <p:txBody>
          <a:bodyPr/>
          <a:lstStyle/>
          <a:p>
            <a:pPr algn="r" eaLnBrk="1" hangingPunct="1"/>
            <a:r>
              <a:rPr lang="fr-FR" sz="2800" dirty="0" err="1" smtClean="0">
                <a:solidFill>
                  <a:schemeClr val="accent2"/>
                </a:solidFill>
              </a:rPr>
              <a:t>Summary</a:t>
            </a:r>
            <a:r>
              <a:rPr lang="fr-FR" sz="2800" dirty="0" smtClean="0">
                <a:solidFill>
                  <a:schemeClr val="accent2"/>
                </a:solidFill>
              </a:rPr>
              <a:t> &amp; </a:t>
            </a:r>
            <a:r>
              <a:rPr lang="fr-FR" sz="2800" dirty="0" err="1" smtClean="0">
                <a:solidFill>
                  <a:schemeClr val="accent2"/>
                </a:solidFill>
              </a:rPr>
              <a:t>concluding</a:t>
            </a:r>
            <a:r>
              <a:rPr lang="fr-FR" sz="2800" dirty="0" smtClean="0">
                <a:solidFill>
                  <a:schemeClr val="accent2"/>
                </a:solidFill>
              </a:rPr>
              <a:t> </a:t>
            </a:r>
            <a:r>
              <a:rPr lang="fr-FR" sz="2800" dirty="0" err="1" smtClean="0">
                <a:solidFill>
                  <a:schemeClr val="accent2"/>
                </a:solidFill>
              </a:rPr>
              <a:t>remarks</a:t>
            </a:r>
            <a:endParaRPr lang="fr-FR" sz="2800" dirty="0" smtClean="0">
              <a:solidFill>
                <a:schemeClr val="accent2"/>
              </a:solidFill>
            </a:endParaRPr>
          </a:p>
        </p:txBody>
      </p:sp>
      <p:sp>
        <p:nvSpPr>
          <p:cNvPr id="3" name="Espace réservé du contenu 2"/>
          <p:cNvSpPr>
            <a:spLocks noGrp="1"/>
          </p:cNvSpPr>
          <p:nvPr>
            <p:ph idx="1"/>
          </p:nvPr>
        </p:nvSpPr>
        <p:spPr>
          <a:xfrm>
            <a:off x="107504" y="1052736"/>
            <a:ext cx="8579296" cy="5521102"/>
          </a:xfrm>
        </p:spPr>
        <p:txBody>
          <a:bodyPr/>
          <a:lstStyle/>
          <a:p>
            <a:pPr algn="just"/>
            <a:endParaRPr lang="fr-FR" sz="2000" dirty="0" smtClean="0">
              <a:sym typeface="Symbol"/>
            </a:endParaRPr>
          </a:p>
          <a:p>
            <a:pPr algn="just"/>
            <a:r>
              <a:rPr lang="fr-FR" sz="2000" dirty="0" smtClean="0">
                <a:sym typeface="Symbol"/>
              </a:rPr>
              <a:t>Pros and cons of self-</a:t>
            </a:r>
            <a:r>
              <a:rPr lang="fr-FR" sz="2000" dirty="0" err="1" smtClean="0">
                <a:sym typeface="Symbol"/>
              </a:rPr>
              <a:t>regulation</a:t>
            </a:r>
            <a:endParaRPr lang="fr-FR" sz="2000" dirty="0" smtClean="0">
              <a:sym typeface="Symbol"/>
            </a:endParaRPr>
          </a:p>
          <a:p>
            <a:pPr algn="just"/>
            <a:endParaRPr lang="fr-FR" sz="2000" dirty="0">
              <a:sym typeface="Symbol"/>
            </a:endParaRPr>
          </a:p>
          <a:p>
            <a:pPr algn="just"/>
            <a:r>
              <a:rPr lang="fr-FR" sz="2000" dirty="0" smtClean="0"/>
              <a:t>A </a:t>
            </a:r>
            <a:r>
              <a:rPr lang="fr-FR" sz="2000" dirty="0" err="1"/>
              <a:t>balanced</a:t>
            </a:r>
            <a:r>
              <a:rPr lang="fr-FR" sz="2000" dirty="0"/>
              <a:t> </a:t>
            </a:r>
            <a:r>
              <a:rPr lang="fr-FR" sz="2000" dirty="0" err="1" smtClean="0"/>
              <a:t>view</a:t>
            </a:r>
            <a:r>
              <a:rPr lang="fr-FR" sz="2000" dirty="0" smtClean="0"/>
              <a:t> </a:t>
            </a:r>
            <a:r>
              <a:rPr lang="fr-FR" sz="2000" dirty="0" err="1" smtClean="0"/>
              <a:t>is</a:t>
            </a:r>
            <a:r>
              <a:rPr lang="fr-FR" sz="2000" dirty="0" smtClean="0"/>
              <a:t> </a:t>
            </a:r>
            <a:r>
              <a:rPr lang="fr-FR" sz="2000" dirty="0" err="1" smtClean="0"/>
              <a:t>required</a:t>
            </a:r>
            <a:r>
              <a:rPr lang="fr-FR" sz="2000" dirty="0" smtClean="0"/>
              <a:t> to </a:t>
            </a:r>
            <a:r>
              <a:rPr lang="fr-FR" sz="2000" dirty="0" err="1" smtClean="0"/>
              <a:t>fully</a:t>
            </a:r>
            <a:r>
              <a:rPr lang="fr-FR" sz="2000" dirty="0" smtClean="0"/>
              <a:t> </a:t>
            </a:r>
            <a:r>
              <a:rPr lang="fr-FR" sz="2000" dirty="0" err="1" smtClean="0"/>
              <a:t>grasp</a:t>
            </a:r>
            <a:r>
              <a:rPr lang="fr-FR" sz="2000" dirty="0" smtClean="0"/>
              <a:t> </a:t>
            </a:r>
            <a:r>
              <a:rPr lang="fr-FR" sz="2000" dirty="0" err="1" smtClean="0"/>
              <a:t>its</a:t>
            </a:r>
            <a:r>
              <a:rPr lang="fr-FR" sz="2000" dirty="0" smtClean="0"/>
              <a:t> impact on </a:t>
            </a:r>
            <a:r>
              <a:rPr lang="fr-FR" sz="2000" dirty="0" err="1" smtClean="0"/>
              <a:t>quality</a:t>
            </a:r>
            <a:endParaRPr lang="fr-FR" sz="2000" dirty="0" smtClean="0"/>
          </a:p>
          <a:p>
            <a:pPr algn="just"/>
            <a:endParaRPr lang="fr-FR" sz="2000" dirty="0"/>
          </a:p>
          <a:p>
            <a:pPr algn="just"/>
            <a:r>
              <a:rPr lang="fr-FR" sz="2000" dirty="0" smtClean="0"/>
              <a:t>Self-</a:t>
            </a:r>
            <a:r>
              <a:rPr lang="fr-FR" sz="2000" dirty="0" err="1" smtClean="0"/>
              <a:t>regulatin</a:t>
            </a:r>
            <a:r>
              <a:rPr lang="fr-FR" sz="2000" dirty="0" err="1" smtClean="0"/>
              <a:t>g</a:t>
            </a:r>
            <a:r>
              <a:rPr lang="fr-FR" sz="2000" dirty="0" smtClean="0"/>
              <a:t> profession </a:t>
            </a:r>
            <a:r>
              <a:rPr lang="fr-FR" sz="2000" dirty="0" err="1" smtClean="0"/>
              <a:t>well-equipped</a:t>
            </a:r>
            <a:r>
              <a:rPr lang="fr-FR" sz="2000" dirty="0" smtClean="0"/>
              <a:t> to </a:t>
            </a:r>
            <a:r>
              <a:rPr lang="fr-FR" sz="2000" dirty="0" err="1" smtClean="0"/>
              <a:t>ensure</a:t>
            </a:r>
            <a:r>
              <a:rPr lang="fr-FR" sz="2000" dirty="0" smtClean="0"/>
              <a:t> high </a:t>
            </a:r>
            <a:r>
              <a:rPr lang="fr-FR" sz="2000" dirty="0" err="1" smtClean="0"/>
              <a:t>quality</a:t>
            </a:r>
            <a:r>
              <a:rPr lang="fr-FR" sz="2000" dirty="0" smtClean="0"/>
              <a:t> of </a:t>
            </a:r>
            <a:r>
              <a:rPr lang="fr-FR" sz="2000" dirty="0" err="1" smtClean="0"/>
              <a:t>legal</a:t>
            </a:r>
            <a:r>
              <a:rPr lang="fr-FR" sz="2000" dirty="0" smtClean="0"/>
              <a:t> services</a:t>
            </a:r>
          </a:p>
          <a:p>
            <a:pPr algn="just"/>
            <a:endParaRPr lang="fr-FR" sz="2000" dirty="0" smtClean="0"/>
          </a:p>
          <a:p>
            <a:pPr algn="just"/>
            <a:r>
              <a:rPr lang="fr-FR" sz="2000" dirty="0" smtClean="0"/>
              <a:t>But room and </a:t>
            </a:r>
            <a:r>
              <a:rPr lang="fr-FR" sz="2000" dirty="0" err="1" smtClean="0"/>
              <a:t>need</a:t>
            </a:r>
            <a:r>
              <a:rPr lang="fr-FR" sz="2000" dirty="0" smtClean="0"/>
              <a:t> for (</a:t>
            </a:r>
            <a:r>
              <a:rPr lang="fr-FR" sz="2000" dirty="0" err="1" smtClean="0"/>
              <a:t>some</a:t>
            </a:r>
            <a:r>
              <a:rPr lang="fr-FR" sz="2000" dirty="0" smtClean="0"/>
              <a:t>) changes</a:t>
            </a:r>
            <a:endParaRPr lang="fr-FR" sz="2000" dirty="0"/>
          </a:p>
          <a:p>
            <a:pPr lvl="1" algn="just"/>
            <a:endParaRPr lang="fr-FR" sz="2000" dirty="0" smtClean="0">
              <a:solidFill>
                <a:schemeClr val="tx1"/>
              </a:solidFill>
            </a:endParaRPr>
          </a:p>
          <a:p>
            <a:pPr lvl="1" algn="just"/>
            <a:r>
              <a:rPr lang="fr-FR" sz="2000" dirty="0" smtClean="0">
                <a:solidFill>
                  <a:schemeClr val="tx1"/>
                </a:solidFill>
              </a:rPr>
              <a:t>In </a:t>
            </a:r>
            <a:r>
              <a:rPr lang="fr-FR" sz="2000" dirty="0" err="1" smtClean="0">
                <a:solidFill>
                  <a:schemeClr val="tx1"/>
                </a:solidFill>
              </a:rPr>
              <a:t>some</a:t>
            </a:r>
            <a:r>
              <a:rPr lang="fr-FR" sz="2000" dirty="0" smtClean="0">
                <a:solidFill>
                  <a:schemeClr val="tx1"/>
                </a:solidFill>
              </a:rPr>
              <a:t> </a:t>
            </a:r>
            <a:r>
              <a:rPr lang="fr-FR" sz="2000" dirty="0" err="1" smtClean="0">
                <a:solidFill>
                  <a:schemeClr val="tx1"/>
                </a:solidFill>
              </a:rPr>
              <a:t>market</a:t>
            </a:r>
            <a:r>
              <a:rPr lang="fr-FR" sz="2000" dirty="0" smtClean="0">
                <a:solidFill>
                  <a:schemeClr val="tx1"/>
                </a:solidFill>
              </a:rPr>
              <a:t> segments </a:t>
            </a:r>
            <a:r>
              <a:rPr lang="fr-FR" sz="2000" dirty="0" err="1" smtClean="0">
                <a:solidFill>
                  <a:schemeClr val="tx1"/>
                </a:solidFill>
              </a:rPr>
              <a:t>where</a:t>
            </a:r>
            <a:r>
              <a:rPr lang="fr-FR" sz="2000" dirty="0" smtClean="0">
                <a:solidFill>
                  <a:schemeClr val="tx1"/>
                </a:solidFill>
              </a:rPr>
              <a:t> </a:t>
            </a:r>
            <a:r>
              <a:rPr lang="fr-FR" sz="2000" dirty="0" err="1" smtClean="0">
                <a:solidFill>
                  <a:schemeClr val="tx1"/>
                </a:solidFill>
              </a:rPr>
              <a:t>market</a:t>
            </a:r>
            <a:r>
              <a:rPr lang="fr-FR" sz="2000" dirty="0" smtClean="0">
                <a:solidFill>
                  <a:schemeClr val="tx1"/>
                </a:solidFill>
              </a:rPr>
              <a:t> </a:t>
            </a:r>
            <a:r>
              <a:rPr lang="fr-FR" sz="2000" dirty="0" err="1" smtClean="0">
                <a:solidFill>
                  <a:schemeClr val="tx1"/>
                </a:solidFill>
              </a:rPr>
              <a:t>mechanisms</a:t>
            </a:r>
            <a:r>
              <a:rPr lang="fr-FR" sz="2000" dirty="0" smtClean="0">
                <a:solidFill>
                  <a:schemeClr val="tx1"/>
                </a:solidFill>
              </a:rPr>
              <a:t> are </a:t>
            </a:r>
            <a:r>
              <a:rPr lang="fr-FR" sz="2000" dirty="0" err="1" smtClean="0">
                <a:solidFill>
                  <a:schemeClr val="tx1"/>
                </a:solidFill>
              </a:rPr>
              <a:t>sufficient</a:t>
            </a:r>
            <a:r>
              <a:rPr lang="fr-FR" sz="2000" dirty="0" smtClean="0">
                <a:solidFill>
                  <a:schemeClr val="tx1"/>
                </a:solidFill>
              </a:rPr>
              <a:t> to </a:t>
            </a:r>
            <a:r>
              <a:rPr lang="fr-FR" sz="2000" dirty="0" err="1" smtClean="0">
                <a:solidFill>
                  <a:schemeClr val="tx1"/>
                </a:solidFill>
              </a:rPr>
              <a:t>ensure</a:t>
            </a:r>
            <a:r>
              <a:rPr lang="fr-FR" sz="2000" dirty="0" smtClean="0">
                <a:solidFill>
                  <a:schemeClr val="tx1"/>
                </a:solidFill>
              </a:rPr>
              <a:t> </a:t>
            </a:r>
            <a:r>
              <a:rPr lang="fr-FR" sz="2000" dirty="0" err="1" smtClean="0">
                <a:solidFill>
                  <a:schemeClr val="tx1"/>
                </a:solidFill>
              </a:rPr>
              <a:t>quality</a:t>
            </a:r>
            <a:endParaRPr lang="fr-FR" sz="2000" dirty="0" smtClean="0">
              <a:solidFill>
                <a:schemeClr val="tx1"/>
              </a:solidFill>
            </a:endParaRPr>
          </a:p>
          <a:p>
            <a:pPr lvl="1" algn="just"/>
            <a:endParaRPr lang="fr-FR" sz="2000" dirty="0" smtClean="0">
              <a:solidFill>
                <a:schemeClr val="tx1"/>
              </a:solidFill>
            </a:endParaRPr>
          </a:p>
          <a:p>
            <a:pPr lvl="1" algn="just"/>
            <a:r>
              <a:rPr lang="fr-FR" sz="2000" dirty="0" smtClean="0">
                <a:solidFill>
                  <a:schemeClr val="tx1"/>
                </a:solidFill>
              </a:rPr>
              <a:t>Time for a </a:t>
            </a:r>
            <a:r>
              <a:rPr lang="fr-FR" sz="2000" dirty="0" err="1" smtClean="0">
                <a:solidFill>
                  <a:schemeClr val="tx1"/>
                </a:solidFill>
              </a:rPr>
              <a:t>clear-cut</a:t>
            </a:r>
            <a:r>
              <a:rPr lang="fr-FR" sz="2000" dirty="0" smtClean="0">
                <a:solidFill>
                  <a:schemeClr val="tx1"/>
                </a:solidFill>
              </a:rPr>
              <a:t> collective </a:t>
            </a:r>
            <a:r>
              <a:rPr lang="fr-FR" sz="2000" dirty="0" err="1" smtClean="0">
                <a:solidFill>
                  <a:schemeClr val="tx1"/>
                </a:solidFill>
              </a:rPr>
              <a:t>strategy</a:t>
            </a:r>
            <a:r>
              <a:rPr lang="fr-FR" sz="2000" dirty="0" smtClean="0">
                <a:solidFill>
                  <a:schemeClr val="tx1"/>
                </a:solidFill>
              </a:rPr>
              <a:t> in </a:t>
            </a:r>
            <a:r>
              <a:rPr lang="fr-FR" sz="2000" dirty="0" err="1" smtClean="0">
                <a:solidFill>
                  <a:schemeClr val="tx1"/>
                </a:solidFill>
              </a:rPr>
              <a:t>disciplinary</a:t>
            </a:r>
            <a:r>
              <a:rPr lang="fr-FR" sz="2000" dirty="0" smtClean="0">
                <a:solidFill>
                  <a:schemeClr val="tx1"/>
                </a:solidFill>
              </a:rPr>
              <a:t> </a:t>
            </a:r>
            <a:r>
              <a:rPr lang="fr-FR" sz="2000" dirty="0" err="1" smtClean="0">
                <a:solidFill>
                  <a:schemeClr val="tx1"/>
                </a:solidFill>
              </a:rPr>
              <a:t>matters</a:t>
            </a:r>
            <a:r>
              <a:rPr lang="fr-FR" sz="2000" dirty="0" smtClean="0">
                <a:solidFill>
                  <a:schemeClr val="tx1"/>
                </a:solidFill>
              </a:rPr>
              <a:t> if positive impact on </a:t>
            </a:r>
            <a:r>
              <a:rPr lang="fr-FR" sz="2000" dirty="0" err="1" smtClean="0">
                <a:solidFill>
                  <a:schemeClr val="tx1"/>
                </a:solidFill>
              </a:rPr>
              <a:t>quality</a:t>
            </a:r>
            <a:r>
              <a:rPr lang="fr-FR" sz="2000" dirty="0">
                <a:solidFill>
                  <a:schemeClr val="tx1"/>
                </a:solidFill>
              </a:rPr>
              <a:t> </a:t>
            </a:r>
            <a:r>
              <a:rPr lang="fr-FR" sz="2000" dirty="0" err="1" smtClean="0">
                <a:solidFill>
                  <a:schemeClr val="tx1"/>
                </a:solidFill>
              </a:rPr>
              <a:t>is</a:t>
            </a:r>
            <a:r>
              <a:rPr lang="fr-FR" sz="2000" dirty="0" smtClean="0">
                <a:solidFill>
                  <a:schemeClr val="tx1"/>
                </a:solidFill>
              </a:rPr>
              <a:t> </a:t>
            </a:r>
            <a:r>
              <a:rPr lang="fr-FR" sz="2000" dirty="0" err="1" smtClean="0">
                <a:solidFill>
                  <a:schemeClr val="tx1"/>
                </a:solidFill>
              </a:rPr>
              <a:t>expected</a:t>
            </a:r>
            <a:r>
              <a:rPr lang="fr-FR" sz="2000" dirty="0">
                <a:solidFill>
                  <a:schemeClr val="tx1"/>
                </a:solidFill>
              </a:rPr>
              <a:t>.</a:t>
            </a:r>
            <a:endParaRPr lang="fr-FR" sz="2000" dirty="0" smtClean="0">
              <a:solidFill>
                <a:schemeClr val="tx1"/>
              </a:solidFill>
            </a:endParaRPr>
          </a:p>
          <a:p>
            <a:pPr algn="just"/>
            <a:endParaRPr lang="fr-FR" sz="1800" dirty="0"/>
          </a:p>
          <a:p>
            <a:pPr algn="just" eaLnBrk="1" hangingPunct="1">
              <a:lnSpc>
                <a:spcPct val="90000"/>
              </a:lnSpc>
            </a:pPr>
            <a:endParaRPr lang="en-US" sz="1800" dirty="0" smtClean="0">
              <a:solidFill>
                <a:schemeClr val="tx1"/>
              </a:solidFill>
            </a:endParaRPr>
          </a:p>
        </p:txBody>
      </p:sp>
      <p:sp>
        <p:nvSpPr>
          <p:cNvPr id="6148" name="Espace réservé du numéro de diapositive 6"/>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895609B2-1E94-4017-B3BD-97CF0927B1E6}" type="slidenum">
              <a:rPr lang="fr-FR" smtClean="0"/>
              <a:pPr fontAlgn="base">
                <a:spcBef>
                  <a:spcPct val="0"/>
                </a:spcBef>
                <a:spcAft>
                  <a:spcPct val="0"/>
                </a:spcAft>
                <a:defRPr/>
              </a:pPr>
              <a:t>14</a:t>
            </a:fld>
            <a:endParaRPr lang="fr-FR" smtClean="0"/>
          </a:p>
        </p:txBody>
      </p:sp>
    </p:spTree>
    <p:extLst>
      <p:ext uri="{BB962C8B-B14F-4D97-AF65-F5344CB8AC3E}">
        <p14:creationId xmlns:p14="http://schemas.microsoft.com/office/powerpoint/2010/main" val="3070115420"/>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Titre 1"/>
          <p:cNvSpPr>
            <a:spLocks noGrp="1"/>
          </p:cNvSpPr>
          <p:nvPr>
            <p:ph type="title"/>
          </p:nvPr>
        </p:nvSpPr>
        <p:spPr>
          <a:xfrm>
            <a:off x="428625" y="714375"/>
            <a:ext cx="8229600" cy="928688"/>
          </a:xfrm>
        </p:spPr>
        <p:txBody>
          <a:bodyPr/>
          <a:lstStyle/>
          <a:p>
            <a:pPr algn="r" eaLnBrk="1" hangingPunct="1"/>
            <a:endParaRPr lang="fr-FR" sz="2800" dirty="0" smtClean="0">
              <a:solidFill>
                <a:schemeClr val="accent2"/>
              </a:solidFill>
            </a:endParaRPr>
          </a:p>
        </p:txBody>
      </p:sp>
      <p:sp>
        <p:nvSpPr>
          <p:cNvPr id="12292" name="Espace réservé du numéro de diapositive 6"/>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2B383D30-0ACE-431D-9B95-B230AC6E5E6B}" type="slidenum">
              <a:rPr lang="fr-FR" smtClean="0"/>
              <a:pPr fontAlgn="base">
                <a:spcBef>
                  <a:spcPct val="0"/>
                </a:spcBef>
                <a:spcAft>
                  <a:spcPct val="0"/>
                </a:spcAft>
                <a:defRPr/>
              </a:pPr>
              <a:t>15</a:t>
            </a:fld>
            <a:endParaRPr lang="fr-FR" smtClean="0"/>
          </a:p>
        </p:txBody>
      </p:sp>
      <p:sp>
        <p:nvSpPr>
          <p:cNvPr id="63493"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p>
        </p:txBody>
      </p:sp>
      <p:sp>
        <p:nvSpPr>
          <p:cNvPr id="63494"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fr-FR"/>
          </a:p>
        </p:txBody>
      </p:sp>
      <p:graphicFrame>
        <p:nvGraphicFramePr>
          <p:cNvPr id="63490" name="Object 7"/>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2551" name="Équation" r:id="rId4" imgW="114151" imgH="215619" progId="Equation.3">
                  <p:embed/>
                </p:oleObj>
              </mc:Choice>
              <mc:Fallback>
                <p:oleObj name="Équation" r:id="rId4" imgW="114151" imgH="215619" progId="Equation.3">
                  <p:embed/>
                  <p:pic>
                    <p:nvPicPr>
                      <p:cNvPr id="0" name="Picture 28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495" name="Espace réservé du contenu 10"/>
          <p:cNvSpPr>
            <a:spLocks noGrp="1"/>
          </p:cNvSpPr>
          <p:nvPr>
            <p:ph idx="1"/>
          </p:nvPr>
        </p:nvSpPr>
        <p:spPr>
          <a:xfrm>
            <a:off x="457200" y="1628775"/>
            <a:ext cx="8229600" cy="4945063"/>
          </a:xfrm>
        </p:spPr>
        <p:txBody>
          <a:bodyPr/>
          <a:lstStyle/>
          <a:p>
            <a:pPr algn="just">
              <a:buFont typeface="Georgia" pitchFamily="18" charset="0"/>
              <a:buNone/>
            </a:pPr>
            <a:endParaRPr lang="fr-FR" sz="1800" dirty="0" smtClean="0"/>
          </a:p>
          <a:p>
            <a:pPr algn="just">
              <a:buFont typeface="Georgia" pitchFamily="18" charset="0"/>
              <a:buNone/>
            </a:pPr>
            <a:endParaRPr lang="fr-FR" sz="1800" dirty="0" smtClean="0"/>
          </a:p>
          <a:p>
            <a:pPr algn="just">
              <a:buFont typeface="Georgia" pitchFamily="18" charset="0"/>
              <a:buNone/>
            </a:pPr>
            <a:endParaRPr lang="fr-FR" sz="1800" dirty="0" smtClean="0"/>
          </a:p>
          <a:p>
            <a:pPr algn="ctr">
              <a:buFont typeface="Georgia" pitchFamily="18" charset="0"/>
              <a:buNone/>
            </a:pPr>
            <a:r>
              <a:rPr lang="fr-FR" dirty="0" err="1" smtClean="0"/>
              <a:t>Thank</a:t>
            </a:r>
            <a:r>
              <a:rPr lang="fr-FR" dirty="0" smtClean="0"/>
              <a:t> </a:t>
            </a:r>
            <a:r>
              <a:rPr lang="fr-FR" dirty="0" err="1" smtClean="0"/>
              <a:t>you</a:t>
            </a:r>
            <a:r>
              <a:rPr lang="fr-FR" dirty="0" smtClean="0"/>
              <a:t> for </a:t>
            </a:r>
            <a:r>
              <a:rPr lang="fr-FR" dirty="0" err="1" smtClean="0"/>
              <a:t>your</a:t>
            </a:r>
            <a:r>
              <a:rPr lang="fr-FR" dirty="0" smtClean="0"/>
              <a:t> attention !</a:t>
            </a:r>
          </a:p>
        </p:txBody>
      </p:sp>
    </p:spTree>
    <p:extLst>
      <p:ext uri="{BB962C8B-B14F-4D97-AF65-F5344CB8AC3E}">
        <p14:creationId xmlns:p14="http://schemas.microsoft.com/office/powerpoint/2010/main" val="143429417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re 1"/>
          <p:cNvSpPr>
            <a:spLocks noGrp="1"/>
          </p:cNvSpPr>
          <p:nvPr>
            <p:ph type="title"/>
          </p:nvPr>
        </p:nvSpPr>
        <p:spPr>
          <a:xfrm>
            <a:off x="457200" y="548681"/>
            <a:ext cx="8229600" cy="576063"/>
          </a:xfrm>
        </p:spPr>
        <p:txBody>
          <a:bodyPr/>
          <a:lstStyle/>
          <a:p>
            <a:pPr algn="r" eaLnBrk="1" hangingPunct="1"/>
            <a:r>
              <a:rPr lang="fr-FR" sz="2400" dirty="0" err="1" smtClean="0">
                <a:solidFill>
                  <a:schemeClr val="accent2"/>
                </a:solidFill>
              </a:rPr>
              <a:t>Towards</a:t>
            </a:r>
            <a:r>
              <a:rPr lang="fr-FR" sz="2400" dirty="0" smtClean="0">
                <a:solidFill>
                  <a:schemeClr val="accent2"/>
                </a:solidFill>
              </a:rPr>
              <a:t> the end of self-</a:t>
            </a:r>
            <a:r>
              <a:rPr lang="fr-FR" sz="2400" dirty="0" err="1" smtClean="0">
                <a:solidFill>
                  <a:schemeClr val="accent2"/>
                </a:solidFill>
              </a:rPr>
              <a:t>regulated</a:t>
            </a:r>
            <a:r>
              <a:rPr lang="fr-FR" sz="2400" dirty="0" smtClean="0">
                <a:solidFill>
                  <a:schemeClr val="accent2"/>
                </a:solidFill>
              </a:rPr>
              <a:t> professions?</a:t>
            </a:r>
          </a:p>
        </p:txBody>
      </p:sp>
      <p:sp>
        <p:nvSpPr>
          <p:cNvPr id="3" name="Espace réservé du contenu 2"/>
          <p:cNvSpPr>
            <a:spLocks noGrp="1"/>
          </p:cNvSpPr>
          <p:nvPr>
            <p:ph idx="1"/>
          </p:nvPr>
        </p:nvSpPr>
        <p:spPr>
          <a:xfrm>
            <a:off x="457200" y="1052736"/>
            <a:ext cx="8229600" cy="5521102"/>
          </a:xfrm>
        </p:spPr>
        <p:txBody>
          <a:bodyPr/>
          <a:lstStyle/>
          <a:p>
            <a:pPr algn="just" eaLnBrk="1" hangingPunct="1">
              <a:lnSpc>
                <a:spcPct val="90000"/>
              </a:lnSpc>
            </a:pPr>
            <a:endParaRPr lang="en-US" sz="2400" dirty="0" smtClean="0"/>
          </a:p>
          <a:p>
            <a:pPr algn="just" eaLnBrk="1" hangingPunct="1">
              <a:lnSpc>
                <a:spcPct val="90000"/>
              </a:lnSpc>
            </a:pPr>
            <a:r>
              <a:rPr lang="en-US" sz="2000" dirty="0" smtClean="0"/>
              <a:t>Current movement of deregulation</a:t>
            </a:r>
            <a:endParaRPr lang="en-US" sz="2000" dirty="0"/>
          </a:p>
          <a:p>
            <a:pPr algn="just" eaLnBrk="1" hangingPunct="1">
              <a:lnSpc>
                <a:spcPct val="90000"/>
              </a:lnSpc>
            </a:pPr>
            <a:endParaRPr lang="en-US" sz="2000" dirty="0" smtClean="0"/>
          </a:p>
          <a:p>
            <a:pPr algn="just" eaLnBrk="1" hangingPunct="1">
              <a:lnSpc>
                <a:spcPct val="90000"/>
              </a:lnSpc>
            </a:pPr>
            <a:r>
              <a:rPr lang="en-US" sz="2000" dirty="0" smtClean="0"/>
              <a:t>More </a:t>
            </a:r>
            <a:r>
              <a:rPr lang="en-US" sz="2000" dirty="0"/>
              <a:t>competition </a:t>
            </a:r>
            <a:r>
              <a:rPr lang="en-US" sz="2000" dirty="0" smtClean="0"/>
              <a:t>in the market for legal services intended to lower </a:t>
            </a:r>
            <a:r>
              <a:rPr lang="en-US" sz="2000" dirty="0"/>
              <a:t>prices, increase quantity and quality, and have positive impact in growth and </a:t>
            </a:r>
            <a:r>
              <a:rPr lang="en-US" sz="2000" dirty="0" smtClean="0"/>
              <a:t>employment</a:t>
            </a:r>
          </a:p>
          <a:p>
            <a:pPr algn="just" eaLnBrk="1" hangingPunct="1">
              <a:lnSpc>
                <a:spcPct val="90000"/>
              </a:lnSpc>
            </a:pPr>
            <a:endParaRPr lang="en-US" sz="2000" dirty="0" smtClean="0"/>
          </a:p>
          <a:p>
            <a:pPr algn="just" eaLnBrk="1" hangingPunct="1">
              <a:lnSpc>
                <a:spcPct val="90000"/>
              </a:lnSpc>
            </a:pPr>
            <a:r>
              <a:rPr lang="en-US" sz="2000" dirty="0" smtClean="0"/>
              <a:t>Regulations expected to be detrimental to clients and social welfare</a:t>
            </a:r>
          </a:p>
          <a:p>
            <a:pPr lvl="1" algn="just" eaLnBrk="1" hangingPunct="1">
              <a:lnSpc>
                <a:spcPct val="90000"/>
              </a:lnSpc>
            </a:pPr>
            <a:r>
              <a:rPr lang="en-US" sz="2000" dirty="0">
                <a:solidFill>
                  <a:schemeClr val="tx1"/>
                </a:solidFill>
              </a:rPr>
              <a:t>Entry restrictions = BE, supply shortage, higher prices</a:t>
            </a:r>
            <a:endParaRPr lang="en-US" sz="2000" baseline="-25000" dirty="0">
              <a:solidFill>
                <a:schemeClr val="tx1"/>
              </a:solidFill>
            </a:endParaRPr>
          </a:p>
          <a:p>
            <a:pPr lvl="1" algn="just" eaLnBrk="1" hangingPunct="1">
              <a:lnSpc>
                <a:spcPct val="90000"/>
              </a:lnSpc>
            </a:pPr>
            <a:r>
              <a:rPr lang="en-US" sz="2000" dirty="0">
                <a:solidFill>
                  <a:schemeClr val="tx1"/>
                </a:solidFill>
              </a:rPr>
              <a:t>Advertising regulations = collusive device restricting consumers’ </a:t>
            </a:r>
            <a:r>
              <a:rPr lang="en-US" sz="2000" dirty="0" smtClean="0">
                <a:solidFill>
                  <a:schemeClr val="tx1"/>
                </a:solidFill>
              </a:rPr>
              <a:t>information</a:t>
            </a:r>
            <a:endParaRPr lang="en-US" sz="2000" dirty="0">
              <a:solidFill>
                <a:schemeClr val="tx1"/>
              </a:solidFill>
            </a:endParaRPr>
          </a:p>
          <a:p>
            <a:pPr lvl="1" algn="just" eaLnBrk="1" hangingPunct="1">
              <a:lnSpc>
                <a:spcPct val="90000"/>
              </a:lnSpc>
            </a:pPr>
            <a:r>
              <a:rPr lang="en-US" sz="2000" dirty="0">
                <a:solidFill>
                  <a:schemeClr val="tx1"/>
                </a:solidFill>
              </a:rPr>
              <a:t>Fee regulations (esp. fee schedules) = agreement on prices, obstacle to price competition</a:t>
            </a:r>
          </a:p>
          <a:p>
            <a:pPr lvl="1" algn="just" eaLnBrk="1" hangingPunct="1">
              <a:lnSpc>
                <a:spcPct val="90000"/>
              </a:lnSpc>
            </a:pPr>
            <a:r>
              <a:rPr lang="en-US" sz="2000" dirty="0">
                <a:solidFill>
                  <a:schemeClr val="tx1"/>
                </a:solidFill>
              </a:rPr>
              <a:t>Restrictions on organizational forms = economically inefficient (prevent innovation – esp. organizational innovation – scale and scope economies</a:t>
            </a:r>
            <a:r>
              <a:rPr lang="en-US" sz="2000" dirty="0" smtClean="0">
                <a:solidFill>
                  <a:schemeClr val="tx1"/>
                </a:solidFill>
              </a:rPr>
              <a:t>)</a:t>
            </a:r>
            <a:endParaRPr lang="en-US" sz="2000" dirty="0">
              <a:solidFill>
                <a:schemeClr val="tx1"/>
              </a:solidFill>
            </a:endParaRPr>
          </a:p>
        </p:txBody>
      </p:sp>
      <p:sp>
        <p:nvSpPr>
          <p:cNvPr id="6148" name="Espace réservé du numéro de diapositive 6"/>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895609B2-1E94-4017-B3BD-97CF0927B1E6}" type="slidenum">
              <a:rPr lang="fr-FR" smtClean="0"/>
              <a:pPr fontAlgn="base">
                <a:spcBef>
                  <a:spcPct val="0"/>
                </a:spcBef>
                <a:spcAft>
                  <a:spcPct val="0"/>
                </a:spcAft>
                <a:defRPr/>
              </a:pPr>
              <a:t>2</a:t>
            </a:fld>
            <a:endParaRPr lang="fr-FR" smtClean="0"/>
          </a:p>
        </p:txBody>
      </p:sp>
    </p:spTree>
    <p:extLst>
      <p:ext uri="{BB962C8B-B14F-4D97-AF65-F5344CB8AC3E}">
        <p14:creationId xmlns:p14="http://schemas.microsoft.com/office/powerpoint/2010/main" val="80265869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re 1"/>
          <p:cNvSpPr>
            <a:spLocks noGrp="1"/>
          </p:cNvSpPr>
          <p:nvPr>
            <p:ph type="title"/>
          </p:nvPr>
        </p:nvSpPr>
        <p:spPr>
          <a:xfrm>
            <a:off x="457200" y="548681"/>
            <a:ext cx="8229600" cy="576063"/>
          </a:xfrm>
        </p:spPr>
        <p:txBody>
          <a:bodyPr/>
          <a:lstStyle/>
          <a:p>
            <a:pPr algn="r" eaLnBrk="1" hangingPunct="1"/>
            <a:r>
              <a:rPr lang="fr-FR" sz="2400" dirty="0" err="1" smtClean="0">
                <a:solidFill>
                  <a:schemeClr val="accent2"/>
                </a:solidFill>
              </a:rPr>
              <a:t>Towards</a:t>
            </a:r>
            <a:r>
              <a:rPr lang="fr-FR" sz="2400" dirty="0" smtClean="0">
                <a:solidFill>
                  <a:schemeClr val="accent2"/>
                </a:solidFill>
              </a:rPr>
              <a:t> the end of self-</a:t>
            </a:r>
            <a:r>
              <a:rPr lang="fr-FR" sz="2400" dirty="0" err="1" smtClean="0">
                <a:solidFill>
                  <a:schemeClr val="accent2"/>
                </a:solidFill>
              </a:rPr>
              <a:t>regulated</a:t>
            </a:r>
            <a:r>
              <a:rPr lang="fr-FR" sz="2400" dirty="0" smtClean="0">
                <a:solidFill>
                  <a:schemeClr val="accent2"/>
                </a:solidFill>
              </a:rPr>
              <a:t> professions?</a:t>
            </a:r>
          </a:p>
        </p:txBody>
      </p:sp>
      <p:sp>
        <p:nvSpPr>
          <p:cNvPr id="3" name="Espace réservé du contenu 2"/>
          <p:cNvSpPr>
            <a:spLocks noGrp="1"/>
          </p:cNvSpPr>
          <p:nvPr>
            <p:ph idx="1"/>
          </p:nvPr>
        </p:nvSpPr>
        <p:spPr>
          <a:xfrm>
            <a:off x="457200" y="1052736"/>
            <a:ext cx="8229600" cy="5521102"/>
          </a:xfrm>
        </p:spPr>
        <p:txBody>
          <a:bodyPr/>
          <a:lstStyle/>
          <a:p>
            <a:pPr algn="just" eaLnBrk="1" hangingPunct="1">
              <a:lnSpc>
                <a:spcPct val="90000"/>
              </a:lnSpc>
            </a:pPr>
            <a:endParaRPr lang="en-US" sz="2000" dirty="0" smtClean="0"/>
          </a:p>
          <a:p>
            <a:pPr algn="just" eaLnBrk="1" hangingPunct="1">
              <a:lnSpc>
                <a:spcPct val="90000"/>
              </a:lnSpc>
            </a:pPr>
            <a:endParaRPr lang="en-US" sz="2000" dirty="0" smtClean="0"/>
          </a:p>
          <a:p>
            <a:pPr algn="just" eaLnBrk="1" hangingPunct="1">
              <a:lnSpc>
                <a:spcPct val="90000"/>
              </a:lnSpc>
            </a:pPr>
            <a:r>
              <a:rPr lang="en-US" sz="2000" dirty="0" smtClean="0"/>
              <a:t>Self-regulation </a:t>
            </a:r>
            <a:r>
              <a:rPr lang="en-US" sz="2000" dirty="0"/>
              <a:t>= an aggravating factor</a:t>
            </a:r>
          </a:p>
          <a:p>
            <a:pPr algn="just" eaLnBrk="1" hangingPunct="1">
              <a:lnSpc>
                <a:spcPct val="90000"/>
              </a:lnSpc>
            </a:pPr>
            <a:endParaRPr lang="en-US" sz="2000" dirty="0" smtClean="0"/>
          </a:p>
          <a:p>
            <a:pPr algn="just" eaLnBrk="1" hangingPunct="1">
              <a:lnSpc>
                <a:spcPct val="90000"/>
              </a:lnSpc>
            </a:pPr>
            <a:r>
              <a:rPr lang="en-US" sz="2000" dirty="0" smtClean="0"/>
              <a:t>“</a:t>
            </a:r>
            <a:r>
              <a:rPr lang="en-US" sz="2000" dirty="0"/>
              <a:t>The legal profession satisfies all criteria to be met to be called a powerful interest group: it is a small, well-organized circle, able to overcome free-riding by making the membership to the legal organizations compulsory” (OECD, 2007)</a:t>
            </a:r>
          </a:p>
          <a:p>
            <a:pPr algn="just" eaLnBrk="1" hangingPunct="1">
              <a:lnSpc>
                <a:spcPct val="90000"/>
              </a:lnSpc>
            </a:pPr>
            <a:endParaRPr lang="en-US" sz="2000" i="1" dirty="0" smtClean="0"/>
          </a:p>
          <a:p>
            <a:pPr algn="just" eaLnBrk="1" hangingPunct="1">
              <a:lnSpc>
                <a:spcPct val="90000"/>
              </a:lnSpc>
            </a:pPr>
            <a:r>
              <a:rPr lang="en-US" sz="2000" i="1" dirty="0" smtClean="0"/>
              <a:t>Capture </a:t>
            </a:r>
            <a:r>
              <a:rPr lang="en-US" sz="2000" dirty="0"/>
              <a:t>of the professional regulation by an interest group (= </a:t>
            </a:r>
            <a:r>
              <a:rPr lang="en-US" sz="2000" dirty="0" smtClean="0"/>
              <a:t>lawyers)</a:t>
            </a:r>
            <a:endParaRPr lang="en-US" sz="2000" dirty="0"/>
          </a:p>
          <a:p>
            <a:pPr lvl="1" algn="just" eaLnBrk="1" hangingPunct="1">
              <a:lnSpc>
                <a:spcPct val="90000"/>
              </a:lnSpc>
            </a:pPr>
            <a:r>
              <a:rPr lang="en-US" sz="1800" dirty="0">
                <a:solidFill>
                  <a:schemeClr val="tx1"/>
                </a:solidFill>
              </a:rPr>
              <a:t>Professional bodies = cartel, collusion</a:t>
            </a:r>
          </a:p>
          <a:p>
            <a:pPr lvl="1" algn="just" eaLnBrk="1" hangingPunct="1">
              <a:lnSpc>
                <a:spcPct val="90000"/>
              </a:lnSpc>
            </a:pPr>
            <a:r>
              <a:rPr lang="en-US" sz="1800" dirty="0">
                <a:solidFill>
                  <a:schemeClr val="tx1"/>
                </a:solidFill>
              </a:rPr>
              <a:t>Exert lobbying on regulatory authorities</a:t>
            </a:r>
          </a:p>
          <a:p>
            <a:pPr lvl="1" algn="just" eaLnBrk="1" hangingPunct="1">
              <a:lnSpc>
                <a:spcPct val="90000"/>
              </a:lnSpc>
            </a:pPr>
            <a:r>
              <a:rPr lang="en-US" sz="1800" dirty="0">
                <a:solidFill>
                  <a:schemeClr val="tx1"/>
                </a:solidFill>
              </a:rPr>
              <a:t>Regulations reflect exclusively the private interest of lawyers, at the expense of the interest of clients</a:t>
            </a:r>
          </a:p>
          <a:p>
            <a:pPr lvl="1" algn="just" eaLnBrk="1" hangingPunct="1">
              <a:lnSpc>
                <a:spcPct val="90000"/>
              </a:lnSpc>
            </a:pPr>
            <a:r>
              <a:rPr lang="en-US" sz="1800" dirty="0">
                <a:solidFill>
                  <a:schemeClr val="tx1"/>
                </a:solidFill>
              </a:rPr>
              <a:t>=&gt; Rent seeking / defending</a:t>
            </a:r>
          </a:p>
          <a:p>
            <a:pPr lvl="1" algn="just" eaLnBrk="1" hangingPunct="1">
              <a:lnSpc>
                <a:spcPct val="90000"/>
              </a:lnSpc>
            </a:pPr>
            <a:r>
              <a:rPr lang="en-US" sz="1800" dirty="0">
                <a:solidFill>
                  <a:schemeClr val="tx1"/>
                </a:solidFill>
              </a:rPr>
              <a:t>Cartel =&gt; supply shortage and high prices</a:t>
            </a:r>
          </a:p>
          <a:p>
            <a:pPr lvl="1" algn="just" eaLnBrk="1" hangingPunct="1">
              <a:lnSpc>
                <a:spcPct val="90000"/>
              </a:lnSpc>
            </a:pPr>
            <a:r>
              <a:rPr lang="en-US" sz="1800" dirty="0">
                <a:solidFill>
                  <a:schemeClr val="tx1"/>
                </a:solidFill>
              </a:rPr>
              <a:t>… At the expense of clients and social </a:t>
            </a:r>
            <a:r>
              <a:rPr lang="en-US" sz="1800" dirty="0" smtClean="0">
                <a:solidFill>
                  <a:schemeClr val="tx1"/>
                </a:solidFill>
              </a:rPr>
              <a:t>welfare</a:t>
            </a:r>
          </a:p>
          <a:p>
            <a:pPr lvl="1" algn="just" eaLnBrk="1" hangingPunct="1">
              <a:lnSpc>
                <a:spcPct val="90000"/>
              </a:lnSpc>
            </a:pPr>
            <a:endParaRPr lang="en-US" sz="1600" dirty="0">
              <a:solidFill>
                <a:schemeClr val="tx1"/>
              </a:solidFill>
            </a:endParaRPr>
          </a:p>
          <a:p>
            <a:pPr algn="just" eaLnBrk="1" hangingPunct="1">
              <a:lnSpc>
                <a:spcPct val="90000"/>
              </a:lnSpc>
            </a:pPr>
            <a:endParaRPr lang="en-US" sz="2400" dirty="0"/>
          </a:p>
          <a:p>
            <a:pPr algn="just" eaLnBrk="1" hangingPunct="1">
              <a:lnSpc>
                <a:spcPct val="90000"/>
              </a:lnSpc>
            </a:pPr>
            <a:endParaRPr lang="en-US" sz="2400" dirty="0"/>
          </a:p>
        </p:txBody>
      </p:sp>
      <p:sp>
        <p:nvSpPr>
          <p:cNvPr id="6148" name="Espace réservé du numéro de diapositive 6"/>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895609B2-1E94-4017-B3BD-97CF0927B1E6}" type="slidenum">
              <a:rPr lang="fr-FR" smtClean="0"/>
              <a:pPr fontAlgn="base">
                <a:spcBef>
                  <a:spcPct val="0"/>
                </a:spcBef>
                <a:spcAft>
                  <a:spcPct val="0"/>
                </a:spcAft>
                <a:defRPr/>
              </a:pPr>
              <a:t>3</a:t>
            </a:fld>
            <a:endParaRPr lang="fr-FR" smtClean="0"/>
          </a:p>
        </p:txBody>
      </p:sp>
    </p:spTree>
    <p:extLst>
      <p:ext uri="{BB962C8B-B14F-4D97-AF65-F5344CB8AC3E}">
        <p14:creationId xmlns:p14="http://schemas.microsoft.com/office/powerpoint/2010/main" val="250293588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re 1"/>
          <p:cNvSpPr>
            <a:spLocks noGrp="1"/>
          </p:cNvSpPr>
          <p:nvPr>
            <p:ph type="title"/>
          </p:nvPr>
        </p:nvSpPr>
        <p:spPr>
          <a:xfrm>
            <a:off x="457200" y="548681"/>
            <a:ext cx="8229600" cy="576063"/>
          </a:xfrm>
        </p:spPr>
        <p:txBody>
          <a:bodyPr/>
          <a:lstStyle/>
          <a:p>
            <a:pPr algn="r" eaLnBrk="1" hangingPunct="1"/>
            <a:r>
              <a:rPr lang="fr-FR" sz="2800" dirty="0" err="1">
                <a:solidFill>
                  <a:schemeClr val="accent2"/>
                </a:solidFill>
              </a:rPr>
              <a:t>Towards</a:t>
            </a:r>
            <a:r>
              <a:rPr lang="fr-FR" sz="2800" dirty="0">
                <a:solidFill>
                  <a:schemeClr val="accent2"/>
                </a:solidFill>
              </a:rPr>
              <a:t> the end of self-</a:t>
            </a:r>
            <a:r>
              <a:rPr lang="fr-FR" sz="2800" dirty="0" err="1">
                <a:solidFill>
                  <a:schemeClr val="accent2"/>
                </a:solidFill>
              </a:rPr>
              <a:t>regulated</a:t>
            </a:r>
            <a:r>
              <a:rPr lang="fr-FR" sz="2800" dirty="0">
                <a:solidFill>
                  <a:schemeClr val="accent2"/>
                </a:solidFill>
              </a:rPr>
              <a:t> professions?</a:t>
            </a:r>
            <a:endParaRPr lang="fr-FR" sz="2800" dirty="0" smtClean="0">
              <a:solidFill>
                <a:schemeClr val="accent2"/>
              </a:solidFill>
            </a:endParaRPr>
          </a:p>
        </p:txBody>
      </p:sp>
      <p:sp>
        <p:nvSpPr>
          <p:cNvPr id="3" name="Espace réservé du contenu 2"/>
          <p:cNvSpPr>
            <a:spLocks noGrp="1"/>
          </p:cNvSpPr>
          <p:nvPr>
            <p:ph idx="1"/>
          </p:nvPr>
        </p:nvSpPr>
        <p:spPr>
          <a:xfrm>
            <a:off x="107504" y="1052736"/>
            <a:ext cx="8579296" cy="5521102"/>
          </a:xfrm>
        </p:spPr>
        <p:txBody>
          <a:bodyPr/>
          <a:lstStyle/>
          <a:p>
            <a:pPr algn="just" eaLnBrk="1" hangingPunct="1">
              <a:lnSpc>
                <a:spcPct val="90000"/>
              </a:lnSpc>
            </a:pPr>
            <a:endParaRPr lang="en-US" sz="1800" dirty="0" smtClean="0">
              <a:solidFill>
                <a:schemeClr val="tx1"/>
              </a:solidFill>
            </a:endParaRPr>
          </a:p>
          <a:p>
            <a:pPr algn="just" eaLnBrk="1" hangingPunct="1">
              <a:lnSpc>
                <a:spcPct val="90000"/>
              </a:lnSpc>
            </a:pPr>
            <a:r>
              <a:rPr lang="en-US" sz="1800" dirty="0" smtClean="0"/>
              <a:t>Contrasted </a:t>
            </a:r>
            <a:r>
              <a:rPr lang="en-US" sz="1800" dirty="0"/>
              <a:t>empirical evidence on </a:t>
            </a:r>
            <a:r>
              <a:rPr lang="en-US" sz="1800" dirty="0" smtClean="0"/>
              <a:t>regulations on price </a:t>
            </a:r>
            <a:r>
              <a:rPr lang="en-US" sz="1800" dirty="0"/>
              <a:t>&amp; </a:t>
            </a:r>
            <a:r>
              <a:rPr lang="en-US" sz="1800" dirty="0" smtClean="0"/>
              <a:t>quantity</a:t>
            </a:r>
          </a:p>
          <a:p>
            <a:pPr lvl="1" algn="just" eaLnBrk="1" hangingPunct="1">
              <a:lnSpc>
                <a:spcPct val="90000"/>
              </a:lnSpc>
            </a:pPr>
            <a:r>
              <a:rPr lang="en-US" sz="1800" dirty="0">
                <a:solidFill>
                  <a:schemeClr val="tx1"/>
                </a:solidFill>
              </a:rPr>
              <a:t>Deregulation of entry =&gt; lower prices… but not always !</a:t>
            </a:r>
          </a:p>
          <a:p>
            <a:pPr lvl="1" algn="just" eaLnBrk="1" hangingPunct="1">
              <a:lnSpc>
                <a:spcPct val="90000"/>
              </a:lnSpc>
            </a:pPr>
            <a:r>
              <a:rPr lang="en-US" sz="1800" dirty="0" smtClean="0">
                <a:solidFill>
                  <a:schemeClr val="tx1"/>
                </a:solidFill>
                <a:sym typeface="Symbol"/>
              </a:rPr>
              <a:t>Deregulation </a:t>
            </a:r>
            <a:r>
              <a:rPr lang="en-US" sz="1800" dirty="0">
                <a:solidFill>
                  <a:schemeClr val="tx1"/>
                </a:solidFill>
                <a:sym typeface="Symbol"/>
              </a:rPr>
              <a:t>of fees</a:t>
            </a:r>
          </a:p>
          <a:p>
            <a:pPr lvl="2" algn="just" eaLnBrk="1" hangingPunct="1">
              <a:lnSpc>
                <a:spcPct val="90000"/>
              </a:lnSpc>
            </a:pPr>
            <a:r>
              <a:rPr lang="en-US" sz="1800" dirty="0">
                <a:solidFill>
                  <a:schemeClr val="tx1"/>
                </a:solidFill>
                <a:sym typeface="Symbol"/>
              </a:rPr>
              <a:t>Scales =&gt; higher income for lawyers (</a:t>
            </a:r>
            <a:r>
              <a:rPr lang="en-US" sz="1800" dirty="0" err="1">
                <a:solidFill>
                  <a:schemeClr val="tx1"/>
                </a:solidFill>
                <a:sym typeface="Symbol"/>
              </a:rPr>
              <a:t>Arnould</a:t>
            </a:r>
            <a:r>
              <a:rPr lang="en-US" sz="1800" dirty="0">
                <a:solidFill>
                  <a:schemeClr val="tx1"/>
                </a:solidFill>
                <a:sym typeface="Symbol"/>
              </a:rPr>
              <a:t> &amp; </a:t>
            </a:r>
            <a:r>
              <a:rPr lang="en-US" sz="1800" dirty="0" err="1">
                <a:solidFill>
                  <a:schemeClr val="tx1"/>
                </a:solidFill>
                <a:sym typeface="Symbol"/>
              </a:rPr>
              <a:t>Friedland</a:t>
            </a:r>
            <a:r>
              <a:rPr lang="en-US" sz="1800" dirty="0">
                <a:solidFill>
                  <a:schemeClr val="tx1"/>
                </a:solidFill>
                <a:sym typeface="Symbol"/>
              </a:rPr>
              <a:t>, 1977) </a:t>
            </a:r>
          </a:p>
          <a:p>
            <a:pPr lvl="2" algn="just" eaLnBrk="1" hangingPunct="1">
              <a:lnSpc>
                <a:spcPct val="90000"/>
              </a:lnSpc>
            </a:pPr>
            <a:r>
              <a:rPr lang="en-US" sz="1800" dirty="0">
                <a:solidFill>
                  <a:schemeClr val="tx1"/>
                </a:solidFill>
                <a:sym typeface="Symbol"/>
              </a:rPr>
              <a:t>Scales do not always prevent price competition (</a:t>
            </a:r>
            <a:r>
              <a:rPr lang="en-US" sz="1800" dirty="0" err="1">
                <a:solidFill>
                  <a:schemeClr val="tx1"/>
                </a:solidFill>
                <a:sym typeface="Symbol"/>
              </a:rPr>
              <a:t>Shinnick</a:t>
            </a:r>
            <a:r>
              <a:rPr lang="en-US" sz="1800" dirty="0">
                <a:solidFill>
                  <a:schemeClr val="tx1"/>
                </a:solidFill>
                <a:sym typeface="Symbol"/>
              </a:rPr>
              <a:t> &amp; Stephen, 2000)</a:t>
            </a:r>
          </a:p>
          <a:p>
            <a:pPr lvl="1" algn="just" eaLnBrk="1" hangingPunct="1">
              <a:lnSpc>
                <a:spcPct val="90000"/>
              </a:lnSpc>
            </a:pPr>
            <a:r>
              <a:rPr lang="en-US" sz="1800" dirty="0" smtClean="0">
                <a:solidFill>
                  <a:schemeClr val="tx1"/>
                </a:solidFill>
                <a:sym typeface="Symbol"/>
              </a:rPr>
              <a:t>Negative </a:t>
            </a:r>
            <a:r>
              <a:rPr lang="en-US" sz="1800" dirty="0">
                <a:solidFill>
                  <a:schemeClr val="tx1"/>
                </a:solidFill>
                <a:sym typeface="Symbol"/>
              </a:rPr>
              <a:t>correlation </a:t>
            </a:r>
            <a:r>
              <a:rPr lang="en-US" sz="1800" dirty="0" smtClean="0">
                <a:solidFill>
                  <a:schemeClr val="tx1"/>
                </a:solidFill>
                <a:sym typeface="Symbol"/>
              </a:rPr>
              <a:t>between </a:t>
            </a:r>
            <a:r>
              <a:rPr lang="en-US" sz="1800" dirty="0">
                <a:solidFill>
                  <a:schemeClr val="tx1"/>
                </a:solidFill>
                <a:sym typeface="Symbol"/>
              </a:rPr>
              <a:t>advertising and price … but not for all legal services and advertising media</a:t>
            </a:r>
          </a:p>
          <a:p>
            <a:pPr lvl="1" algn="just" eaLnBrk="1" hangingPunct="1">
              <a:lnSpc>
                <a:spcPct val="90000"/>
              </a:lnSpc>
            </a:pPr>
            <a:r>
              <a:rPr lang="en-US" sz="1800" dirty="0" smtClean="0">
                <a:solidFill>
                  <a:schemeClr val="tx1"/>
                </a:solidFill>
                <a:sym typeface="Symbol"/>
              </a:rPr>
              <a:t>Few </a:t>
            </a:r>
            <a:r>
              <a:rPr lang="en-US" sz="1800" dirty="0">
                <a:solidFill>
                  <a:schemeClr val="tx1"/>
                </a:solidFill>
                <a:sym typeface="Symbol"/>
              </a:rPr>
              <a:t>studies on the effect of deregulation on the organizational form</a:t>
            </a:r>
          </a:p>
          <a:p>
            <a:pPr lvl="1" algn="just" eaLnBrk="1" hangingPunct="1">
              <a:lnSpc>
                <a:spcPct val="90000"/>
              </a:lnSpc>
            </a:pPr>
            <a:r>
              <a:rPr lang="en-US" sz="1800" dirty="0" smtClean="0">
                <a:solidFill>
                  <a:schemeClr val="tx1"/>
                </a:solidFill>
              </a:rPr>
              <a:t>Results </a:t>
            </a:r>
            <a:r>
              <a:rPr lang="en-US" sz="1800" dirty="0">
                <a:solidFill>
                  <a:schemeClr val="tx1"/>
                </a:solidFill>
              </a:rPr>
              <a:t>for lawyers </a:t>
            </a:r>
            <a:r>
              <a:rPr lang="en-US" sz="1800" dirty="0" smtClean="0">
                <a:solidFill>
                  <a:schemeClr val="tx1"/>
                </a:solidFill>
              </a:rPr>
              <a:t>extrapolated </a:t>
            </a:r>
            <a:r>
              <a:rPr lang="en-US" sz="1800" dirty="0">
                <a:solidFill>
                  <a:schemeClr val="tx1"/>
                </a:solidFill>
              </a:rPr>
              <a:t>from other professions</a:t>
            </a:r>
          </a:p>
          <a:p>
            <a:pPr algn="just" eaLnBrk="1" hangingPunct="1">
              <a:lnSpc>
                <a:spcPct val="90000"/>
              </a:lnSpc>
            </a:pPr>
            <a:endParaRPr lang="en-US" sz="1800" dirty="0" smtClean="0"/>
          </a:p>
          <a:p>
            <a:pPr algn="just" eaLnBrk="1" hangingPunct="1">
              <a:lnSpc>
                <a:spcPct val="90000"/>
              </a:lnSpc>
            </a:pPr>
            <a:r>
              <a:rPr lang="en-US" sz="1800" dirty="0" smtClean="0"/>
              <a:t>Little </a:t>
            </a:r>
            <a:r>
              <a:rPr lang="en-US" sz="1800" dirty="0"/>
              <a:t>evidence on quality</a:t>
            </a:r>
          </a:p>
          <a:p>
            <a:pPr lvl="1" algn="just" eaLnBrk="1" hangingPunct="1">
              <a:lnSpc>
                <a:spcPct val="90000"/>
              </a:lnSpc>
            </a:pPr>
            <a:r>
              <a:rPr lang="en-US" sz="1800" dirty="0">
                <a:solidFill>
                  <a:schemeClr val="tx1"/>
                </a:solidFill>
              </a:rPr>
              <a:t>EC, 2019, executive summary, p. 5. </a:t>
            </a:r>
            <a:r>
              <a:rPr lang="en-US" sz="1600" dirty="0">
                <a:solidFill>
                  <a:schemeClr val="tx1"/>
                </a:solidFill>
              </a:rPr>
              <a:t>“In the market for lawyers, we find little change in the overall quality of legal services following the Polish relaxation of entry requirements, yet the number of complaints per active advocate did decrease and a decline in good manners before a court as a quality component was reported (…) case studies indicate that an increase in availability of service providers and/or competition does not necessarily have negative effects on the quality of the services provided or survey measures of consumer satisfaction or well-being (…) Still, our work does not provide final conclusions” </a:t>
            </a:r>
          </a:p>
          <a:p>
            <a:pPr algn="just" eaLnBrk="1" hangingPunct="1">
              <a:lnSpc>
                <a:spcPct val="90000"/>
              </a:lnSpc>
            </a:pPr>
            <a:endParaRPr lang="en-US" sz="1800" dirty="0"/>
          </a:p>
        </p:txBody>
      </p:sp>
      <p:sp>
        <p:nvSpPr>
          <p:cNvPr id="6148" name="Espace réservé du numéro de diapositive 6"/>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895609B2-1E94-4017-B3BD-97CF0927B1E6}" type="slidenum">
              <a:rPr lang="fr-FR" smtClean="0"/>
              <a:pPr fontAlgn="base">
                <a:spcBef>
                  <a:spcPct val="0"/>
                </a:spcBef>
                <a:spcAft>
                  <a:spcPct val="0"/>
                </a:spcAft>
                <a:defRPr/>
              </a:pPr>
              <a:t>4</a:t>
            </a:fld>
            <a:endParaRPr lang="fr-FR" smtClean="0"/>
          </a:p>
        </p:txBody>
      </p:sp>
    </p:spTree>
    <p:extLst>
      <p:ext uri="{BB962C8B-B14F-4D97-AF65-F5344CB8AC3E}">
        <p14:creationId xmlns:p14="http://schemas.microsoft.com/office/powerpoint/2010/main" val="141569339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re 1"/>
          <p:cNvSpPr>
            <a:spLocks noGrp="1"/>
          </p:cNvSpPr>
          <p:nvPr>
            <p:ph type="title"/>
          </p:nvPr>
        </p:nvSpPr>
        <p:spPr>
          <a:xfrm>
            <a:off x="457200" y="548681"/>
            <a:ext cx="8229600" cy="576063"/>
          </a:xfrm>
        </p:spPr>
        <p:txBody>
          <a:bodyPr/>
          <a:lstStyle/>
          <a:p>
            <a:pPr algn="r" eaLnBrk="1" hangingPunct="1"/>
            <a:r>
              <a:rPr lang="fr-FR" sz="2400" dirty="0" smtClean="0">
                <a:solidFill>
                  <a:schemeClr val="accent2"/>
                </a:solidFill>
              </a:rPr>
              <a:t>Self-</a:t>
            </a:r>
            <a:r>
              <a:rPr lang="fr-FR" sz="2400" dirty="0" err="1" smtClean="0">
                <a:solidFill>
                  <a:schemeClr val="accent2"/>
                </a:solidFill>
              </a:rPr>
              <a:t>regulation</a:t>
            </a:r>
            <a:r>
              <a:rPr lang="fr-FR" sz="2400" dirty="0" smtClean="0">
                <a:solidFill>
                  <a:schemeClr val="accent2"/>
                </a:solidFill>
              </a:rPr>
              <a:t> no longer </a:t>
            </a:r>
            <a:r>
              <a:rPr lang="fr-FR" sz="2400" dirty="0" err="1" smtClean="0">
                <a:solidFill>
                  <a:schemeClr val="accent2"/>
                </a:solidFill>
              </a:rPr>
              <a:t>needed</a:t>
            </a:r>
            <a:r>
              <a:rPr lang="fr-FR" sz="2400" dirty="0" smtClean="0">
                <a:solidFill>
                  <a:schemeClr val="accent2"/>
                </a:solidFill>
              </a:rPr>
              <a:t> to </a:t>
            </a:r>
            <a:r>
              <a:rPr lang="fr-FR" sz="2400" dirty="0" err="1" smtClean="0">
                <a:solidFill>
                  <a:schemeClr val="accent2"/>
                </a:solidFill>
              </a:rPr>
              <a:t>ensure</a:t>
            </a:r>
            <a:r>
              <a:rPr lang="fr-FR" sz="2400" dirty="0" smtClean="0">
                <a:solidFill>
                  <a:schemeClr val="accent2"/>
                </a:solidFill>
              </a:rPr>
              <a:t> </a:t>
            </a:r>
            <a:r>
              <a:rPr lang="fr-FR" sz="2400" dirty="0" err="1" smtClean="0">
                <a:solidFill>
                  <a:schemeClr val="accent2"/>
                </a:solidFill>
              </a:rPr>
              <a:t>quality</a:t>
            </a:r>
            <a:r>
              <a:rPr lang="fr-FR" sz="2400" dirty="0" smtClean="0">
                <a:solidFill>
                  <a:schemeClr val="accent2"/>
                </a:solidFill>
              </a:rPr>
              <a:t>?</a:t>
            </a:r>
          </a:p>
        </p:txBody>
      </p:sp>
      <p:sp>
        <p:nvSpPr>
          <p:cNvPr id="3" name="Espace réservé du contenu 2"/>
          <p:cNvSpPr>
            <a:spLocks noGrp="1"/>
          </p:cNvSpPr>
          <p:nvPr>
            <p:ph idx="1"/>
          </p:nvPr>
        </p:nvSpPr>
        <p:spPr>
          <a:xfrm>
            <a:off x="107504" y="1052736"/>
            <a:ext cx="8579296" cy="5521102"/>
          </a:xfrm>
        </p:spPr>
        <p:txBody>
          <a:bodyPr/>
          <a:lstStyle/>
          <a:p>
            <a:pPr algn="just" eaLnBrk="1" hangingPunct="1">
              <a:lnSpc>
                <a:spcPct val="90000"/>
              </a:lnSpc>
            </a:pPr>
            <a:endParaRPr lang="en-US" sz="1800" dirty="0" smtClean="0">
              <a:solidFill>
                <a:schemeClr val="tx1"/>
              </a:solidFill>
            </a:endParaRPr>
          </a:p>
          <a:p>
            <a:pPr algn="just" eaLnBrk="1" hangingPunct="1">
              <a:lnSpc>
                <a:spcPct val="90000"/>
              </a:lnSpc>
            </a:pPr>
            <a:endParaRPr lang="en-US" sz="1800" dirty="0" smtClean="0"/>
          </a:p>
          <a:p>
            <a:pPr algn="just" eaLnBrk="1" hangingPunct="1">
              <a:lnSpc>
                <a:spcPct val="90000"/>
              </a:lnSpc>
            </a:pPr>
            <a:endParaRPr lang="en-US" sz="1800" dirty="0" smtClean="0"/>
          </a:p>
          <a:p>
            <a:pPr algn="just" eaLnBrk="1" hangingPunct="1">
              <a:lnSpc>
                <a:spcPct val="90000"/>
              </a:lnSpc>
            </a:pPr>
            <a:r>
              <a:rPr lang="en-US" sz="2000" dirty="0" smtClean="0"/>
              <a:t>Several roles to play for a self-regulating profession</a:t>
            </a:r>
          </a:p>
          <a:p>
            <a:pPr algn="just" eaLnBrk="1" hangingPunct="1">
              <a:lnSpc>
                <a:spcPct val="90000"/>
              </a:lnSpc>
            </a:pPr>
            <a:endParaRPr lang="en-US" sz="2000" dirty="0"/>
          </a:p>
          <a:p>
            <a:pPr algn="just" eaLnBrk="1" hangingPunct="1">
              <a:lnSpc>
                <a:spcPct val="90000"/>
              </a:lnSpc>
            </a:pPr>
            <a:r>
              <a:rPr lang="en-US" sz="2000" dirty="0" smtClean="0">
                <a:solidFill>
                  <a:srgbClr val="C00000"/>
                </a:solidFill>
              </a:rPr>
              <a:t>1) </a:t>
            </a:r>
            <a:r>
              <a:rPr lang="en-US" sz="2000" dirty="0" smtClean="0"/>
              <a:t>Variety of </a:t>
            </a:r>
            <a:r>
              <a:rPr lang="en-US" sz="2000" dirty="0" smtClean="0"/>
              <a:t>(conventions of) qualities </a:t>
            </a:r>
            <a:r>
              <a:rPr lang="en-US" sz="2000" dirty="0" smtClean="0"/>
              <a:t>across market segments and types of suppliers</a:t>
            </a:r>
          </a:p>
          <a:p>
            <a:pPr algn="just" eaLnBrk="1" hangingPunct="1">
              <a:lnSpc>
                <a:spcPct val="90000"/>
              </a:lnSpc>
            </a:pPr>
            <a:endParaRPr lang="en-US" sz="2000" dirty="0"/>
          </a:p>
          <a:p>
            <a:pPr algn="just" eaLnBrk="1" hangingPunct="1">
              <a:lnSpc>
                <a:spcPct val="90000"/>
              </a:lnSpc>
            </a:pPr>
            <a:r>
              <a:rPr lang="en-US" sz="2000" dirty="0" smtClean="0">
                <a:solidFill>
                  <a:srgbClr val="C00000"/>
                </a:solidFill>
              </a:rPr>
              <a:t>2) </a:t>
            </a:r>
            <a:r>
              <a:rPr lang="en-US" sz="2000" dirty="0" smtClean="0"/>
              <a:t>Heterogeneous legal services</a:t>
            </a:r>
            <a:endParaRPr lang="en-US" sz="2000" dirty="0"/>
          </a:p>
          <a:p>
            <a:pPr algn="just" eaLnBrk="1" hangingPunct="1">
              <a:lnSpc>
                <a:spcPct val="90000"/>
              </a:lnSpc>
            </a:pPr>
            <a:endParaRPr lang="en-US" sz="2000" dirty="0" smtClean="0">
              <a:solidFill>
                <a:schemeClr val="tx1"/>
              </a:solidFill>
            </a:endParaRPr>
          </a:p>
          <a:p>
            <a:pPr algn="just" eaLnBrk="1" hangingPunct="1">
              <a:lnSpc>
                <a:spcPct val="90000"/>
              </a:lnSpc>
            </a:pPr>
            <a:r>
              <a:rPr lang="en-US" sz="2000" dirty="0" smtClean="0">
                <a:solidFill>
                  <a:srgbClr val="C00000"/>
                </a:solidFill>
              </a:rPr>
              <a:t>3) </a:t>
            </a:r>
            <a:r>
              <a:rPr lang="en-US" sz="2000" dirty="0" smtClean="0"/>
              <a:t>Effectiveness of disciplinary sanctions and quality of legal services</a:t>
            </a:r>
            <a:endParaRPr lang="en-US" sz="2000" dirty="0" smtClean="0">
              <a:solidFill>
                <a:schemeClr val="tx1"/>
              </a:solidFill>
            </a:endParaRPr>
          </a:p>
        </p:txBody>
      </p:sp>
      <p:sp>
        <p:nvSpPr>
          <p:cNvPr id="6148" name="Espace réservé du numéro de diapositive 6"/>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895609B2-1E94-4017-B3BD-97CF0927B1E6}" type="slidenum">
              <a:rPr lang="fr-FR" smtClean="0"/>
              <a:pPr fontAlgn="base">
                <a:spcBef>
                  <a:spcPct val="0"/>
                </a:spcBef>
                <a:spcAft>
                  <a:spcPct val="0"/>
                </a:spcAft>
                <a:defRPr/>
              </a:pPr>
              <a:t>5</a:t>
            </a:fld>
            <a:endParaRPr lang="fr-FR" smtClean="0"/>
          </a:p>
        </p:txBody>
      </p:sp>
    </p:spTree>
    <p:extLst>
      <p:ext uri="{BB962C8B-B14F-4D97-AF65-F5344CB8AC3E}">
        <p14:creationId xmlns:p14="http://schemas.microsoft.com/office/powerpoint/2010/main" val="106718641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92696"/>
            <a:ext cx="8229600" cy="720080"/>
          </a:xfrm>
        </p:spPr>
        <p:txBody>
          <a:bodyPr/>
          <a:lstStyle/>
          <a:p>
            <a:pPr algn="r"/>
            <a:r>
              <a:rPr lang="fr-FR" sz="2400" dirty="0" err="1">
                <a:solidFill>
                  <a:schemeClr val="accent2"/>
                </a:solidFill>
              </a:rPr>
              <a:t>Assessing</a:t>
            </a:r>
            <a:r>
              <a:rPr lang="fr-FR" sz="2400" dirty="0">
                <a:solidFill>
                  <a:schemeClr val="accent2"/>
                </a:solidFill>
              </a:rPr>
              <a:t> a </a:t>
            </a:r>
            <a:r>
              <a:rPr lang="fr-FR" sz="2400" dirty="0" err="1">
                <a:solidFill>
                  <a:schemeClr val="accent2"/>
                </a:solidFill>
              </a:rPr>
              <a:t>variety</a:t>
            </a:r>
            <a:r>
              <a:rPr lang="fr-FR" sz="2400" dirty="0">
                <a:solidFill>
                  <a:schemeClr val="accent2"/>
                </a:solidFill>
              </a:rPr>
              <a:t> of </a:t>
            </a:r>
            <a:r>
              <a:rPr lang="fr-FR" sz="2400" dirty="0" err="1">
                <a:solidFill>
                  <a:schemeClr val="accent2"/>
                </a:solidFill>
              </a:rPr>
              <a:t>qualities</a:t>
            </a:r>
            <a:r>
              <a:rPr lang="fr-FR" sz="2400" dirty="0">
                <a:solidFill>
                  <a:schemeClr val="accent2"/>
                </a:solidFill>
              </a:rPr>
              <a:t> </a:t>
            </a:r>
            <a:r>
              <a:rPr lang="fr-FR" sz="2400" dirty="0" err="1">
                <a:solidFill>
                  <a:schemeClr val="accent2"/>
                </a:solidFill>
              </a:rPr>
              <a:t>across</a:t>
            </a:r>
            <a:r>
              <a:rPr lang="fr-FR" sz="2400" dirty="0">
                <a:solidFill>
                  <a:schemeClr val="accent2"/>
                </a:solidFill>
              </a:rPr>
              <a:t> </a:t>
            </a:r>
            <a:r>
              <a:rPr lang="fr-FR" sz="2400" dirty="0" err="1">
                <a:solidFill>
                  <a:schemeClr val="accent2"/>
                </a:solidFill>
              </a:rPr>
              <a:t>market</a:t>
            </a:r>
            <a:r>
              <a:rPr lang="fr-FR" sz="2400" dirty="0">
                <a:solidFill>
                  <a:schemeClr val="accent2"/>
                </a:solidFill>
              </a:rPr>
              <a:t> segments</a:t>
            </a:r>
            <a:endParaRPr lang="fr-FR" sz="2400" dirty="0"/>
          </a:p>
        </p:txBody>
      </p:sp>
      <p:sp>
        <p:nvSpPr>
          <p:cNvPr id="3" name="Espace réservé du contenu 2"/>
          <p:cNvSpPr>
            <a:spLocks noGrp="1"/>
          </p:cNvSpPr>
          <p:nvPr>
            <p:ph sz="half" idx="1"/>
          </p:nvPr>
        </p:nvSpPr>
        <p:spPr>
          <a:xfrm>
            <a:off x="457200" y="1484784"/>
            <a:ext cx="3610744" cy="5290603"/>
          </a:xfrm>
        </p:spPr>
        <p:txBody>
          <a:bodyPr/>
          <a:lstStyle/>
          <a:p>
            <a:pPr algn="just" eaLnBrk="1" hangingPunct="1">
              <a:lnSpc>
                <a:spcPct val="90000"/>
              </a:lnSpc>
            </a:pPr>
            <a:r>
              <a:rPr lang="en-US" dirty="0">
                <a:solidFill>
                  <a:srgbClr val="C00000"/>
                </a:solidFill>
              </a:rPr>
              <a:t>1)</a:t>
            </a:r>
            <a:r>
              <a:rPr lang="en-US" dirty="0"/>
              <a:t> Multifaceted quality of legal services … and quality not “given” but co-construction with clients * variety of qualities across differentiated market segments </a:t>
            </a:r>
          </a:p>
          <a:p>
            <a:pPr algn="just" eaLnBrk="1" hangingPunct="1">
              <a:lnSpc>
                <a:spcPct val="90000"/>
              </a:lnSpc>
            </a:pPr>
            <a:endParaRPr lang="en-US" dirty="0"/>
          </a:p>
          <a:p>
            <a:pPr algn="just" eaLnBrk="1" hangingPunct="1">
              <a:lnSpc>
                <a:spcPct val="90000"/>
              </a:lnSpc>
            </a:pPr>
            <a:endParaRPr lang="en-US" dirty="0"/>
          </a:p>
          <a:p>
            <a:pPr algn="just" eaLnBrk="1" hangingPunct="1">
              <a:lnSpc>
                <a:spcPct val="90000"/>
              </a:lnSpc>
            </a:pPr>
            <a:r>
              <a:rPr lang="en-US" dirty="0"/>
              <a:t>=&gt; Only professionals </a:t>
            </a:r>
            <a:r>
              <a:rPr lang="en-US" dirty="0" smtClean="0"/>
              <a:t>able to identify </a:t>
            </a:r>
            <a:r>
              <a:rPr lang="en-US" dirty="0"/>
              <a:t>and assess the quality that prevails in a given market </a:t>
            </a:r>
            <a:r>
              <a:rPr lang="en-US" dirty="0" smtClean="0"/>
              <a:t>segment (capacity </a:t>
            </a:r>
            <a:r>
              <a:rPr lang="en-US" dirty="0"/>
              <a:t>to identify </a:t>
            </a:r>
            <a:r>
              <a:rPr lang="en-US" dirty="0" smtClean="0"/>
              <a:t>the relevant quality convention)</a:t>
            </a:r>
            <a:endParaRPr lang="en-US" dirty="0"/>
          </a:p>
          <a:p>
            <a:pPr algn="just" eaLnBrk="1" hangingPunct="1">
              <a:lnSpc>
                <a:spcPct val="90000"/>
              </a:lnSpc>
            </a:pPr>
            <a:endParaRPr lang="en-US" dirty="0"/>
          </a:p>
          <a:p>
            <a:endParaRPr lang="fr-FR" dirty="0"/>
          </a:p>
        </p:txBody>
      </p:sp>
      <p:sp>
        <p:nvSpPr>
          <p:cNvPr id="5" name="Espace réservé du numéro de diapositive 4"/>
          <p:cNvSpPr>
            <a:spLocks noGrp="1"/>
          </p:cNvSpPr>
          <p:nvPr>
            <p:ph type="sldNum" sz="quarter" idx="12"/>
          </p:nvPr>
        </p:nvSpPr>
        <p:spPr/>
        <p:txBody>
          <a:bodyPr/>
          <a:lstStyle/>
          <a:p>
            <a:pPr>
              <a:defRPr/>
            </a:pPr>
            <a:fld id="{C851EA9C-0719-43AF-9871-6C14447F8EC9}" type="slidenum">
              <a:rPr lang="fr-FR" smtClean="0"/>
              <a:pPr>
                <a:defRPr/>
              </a:pPr>
              <a:t>6</a:t>
            </a:fld>
            <a:endParaRPr lang="fr-FR"/>
          </a:p>
        </p:txBody>
      </p:sp>
      <p:pic>
        <p:nvPicPr>
          <p:cNvPr id="6" name="Picture 2"/>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355976" y="2276872"/>
            <a:ext cx="4608512" cy="36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0776269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432048"/>
          </a:xfrm>
        </p:spPr>
        <p:txBody>
          <a:bodyPr/>
          <a:lstStyle/>
          <a:p>
            <a:pPr algn="r"/>
            <a:r>
              <a:rPr lang="en-US" sz="2400" dirty="0" smtClean="0">
                <a:solidFill>
                  <a:srgbClr val="C00000"/>
                </a:solidFill>
              </a:rPr>
              <a:t>Heterogeneous legal services</a:t>
            </a:r>
            <a:endParaRPr lang="fr-FR" sz="2400" dirty="0">
              <a:solidFill>
                <a:srgbClr val="C00000"/>
              </a:solidFill>
            </a:endParaRPr>
          </a:p>
        </p:txBody>
      </p:sp>
      <p:sp>
        <p:nvSpPr>
          <p:cNvPr id="3" name="Espace réservé du contenu 2"/>
          <p:cNvSpPr>
            <a:spLocks noGrp="1"/>
          </p:cNvSpPr>
          <p:nvPr>
            <p:ph sz="half" idx="1"/>
          </p:nvPr>
        </p:nvSpPr>
        <p:spPr>
          <a:xfrm>
            <a:off x="107504" y="1522773"/>
            <a:ext cx="4388296" cy="5146587"/>
          </a:xfrm>
        </p:spPr>
        <p:txBody>
          <a:bodyPr/>
          <a:lstStyle/>
          <a:p>
            <a:pPr algn="just" eaLnBrk="1" hangingPunct="1">
              <a:lnSpc>
                <a:spcPct val="90000"/>
              </a:lnSpc>
            </a:pPr>
            <a:r>
              <a:rPr lang="en-US" sz="1600" b="1" u="sng" dirty="0"/>
              <a:t>Informed clients </a:t>
            </a:r>
          </a:p>
          <a:p>
            <a:pPr lvl="1" algn="just" eaLnBrk="1" hangingPunct="1">
              <a:lnSpc>
                <a:spcPct val="90000"/>
              </a:lnSpc>
            </a:pPr>
            <a:r>
              <a:rPr lang="en-US" sz="1400" dirty="0" smtClean="0">
                <a:solidFill>
                  <a:schemeClr val="tx1"/>
                </a:solidFill>
              </a:rPr>
              <a:t>Clients </a:t>
            </a:r>
            <a:r>
              <a:rPr lang="en-US" sz="1400" dirty="0">
                <a:solidFill>
                  <a:schemeClr val="tx1"/>
                </a:solidFill>
              </a:rPr>
              <a:t>able to cope with various levels of quality in the market and to switch supplier when identifying misconduct (“voting with their feet”)</a:t>
            </a:r>
          </a:p>
          <a:p>
            <a:pPr lvl="1" algn="just" eaLnBrk="1" hangingPunct="1">
              <a:lnSpc>
                <a:spcPct val="90000"/>
              </a:lnSpc>
            </a:pPr>
            <a:r>
              <a:rPr lang="en-US" sz="1400" dirty="0" smtClean="0">
                <a:solidFill>
                  <a:schemeClr val="tx1"/>
                </a:solidFill>
              </a:rPr>
              <a:t>&gt; Market mechanisms are efficient  to ensure quality (sanction misconduct)</a:t>
            </a:r>
          </a:p>
          <a:p>
            <a:pPr algn="just"/>
            <a:r>
              <a:rPr lang="fr-FR" sz="1600" dirty="0" err="1" smtClean="0"/>
              <a:t>Legal</a:t>
            </a:r>
            <a:r>
              <a:rPr lang="fr-FR" sz="1600" dirty="0" smtClean="0"/>
              <a:t> </a:t>
            </a:r>
            <a:r>
              <a:rPr lang="fr-FR" sz="1600" dirty="0"/>
              <a:t>service as </a:t>
            </a:r>
            <a:r>
              <a:rPr lang="fr-FR" sz="1600" u="sng" dirty="0" err="1"/>
              <a:t>search</a:t>
            </a:r>
            <a:r>
              <a:rPr lang="fr-FR" sz="1600" u="sng" dirty="0"/>
              <a:t> </a:t>
            </a:r>
            <a:r>
              <a:rPr lang="fr-FR" sz="1600" u="sng" dirty="0" err="1" smtClean="0"/>
              <a:t>goods</a:t>
            </a:r>
            <a:endParaRPr lang="fr-FR" sz="1600" dirty="0"/>
          </a:p>
          <a:p>
            <a:pPr lvl="1" algn="just"/>
            <a:r>
              <a:rPr lang="fr-FR" sz="1400" dirty="0" smtClean="0">
                <a:solidFill>
                  <a:schemeClr val="tx1"/>
                </a:solidFill>
              </a:rPr>
              <a:t>Clients able </a:t>
            </a:r>
            <a:r>
              <a:rPr lang="fr-FR" sz="1400" dirty="0">
                <a:solidFill>
                  <a:schemeClr val="tx1"/>
                </a:solidFill>
              </a:rPr>
              <a:t>to </a:t>
            </a:r>
            <a:r>
              <a:rPr lang="fr-FR" sz="1400" dirty="0" err="1">
                <a:solidFill>
                  <a:schemeClr val="tx1"/>
                </a:solidFill>
              </a:rPr>
              <a:t>assess</a:t>
            </a:r>
            <a:r>
              <a:rPr lang="fr-FR" sz="1400" dirty="0">
                <a:solidFill>
                  <a:schemeClr val="tx1"/>
                </a:solidFill>
              </a:rPr>
              <a:t> </a:t>
            </a:r>
            <a:r>
              <a:rPr lang="fr-FR" sz="1400" dirty="0" err="1">
                <a:solidFill>
                  <a:schemeClr val="tx1"/>
                </a:solidFill>
              </a:rPr>
              <a:t>quality</a:t>
            </a:r>
            <a:r>
              <a:rPr lang="fr-FR" sz="1400" dirty="0">
                <a:solidFill>
                  <a:schemeClr val="tx1"/>
                </a:solidFill>
              </a:rPr>
              <a:t> </a:t>
            </a:r>
            <a:r>
              <a:rPr lang="fr-FR" sz="1400" i="1" dirty="0">
                <a:solidFill>
                  <a:schemeClr val="tx1"/>
                </a:solidFill>
              </a:rPr>
              <a:t>ex </a:t>
            </a:r>
            <a:r>
              <a:rPr lang="fr-FR" sz="1400" i="1" dirty="0" smtClean="0">
                <a:solidFill>
                  <a:schemeClr val="tx1"/>
                </a:solidFill>
              </a:rPr>
              <a:t>ante</a:t>
            </a:r>
          </a:p>
          <a:p>
            <a:pPr lvl="1" algn="just"/>
            <a:r>
              <a:rPr lang="fr-FR" sz="1400" dirty="0" smtClean="0">
                <a:solidFill>
                  <a:schemeClr val="tx1"/>
                </a:solidFill>
              </a:rPr>
              <a:t>Simple</a:t>
            </a:r>
            <a:r>
              <a:rPr lang="fr-FR" sz="1400" dirty="0">
                <a:solidFill>
                  <a:schemeClr val="tx1"/>
                </a:solidFill>
              </a:rPr>
              <a:t>, </a:t>
            </a:r>
            <a:r>
              <a:rPr lang="fr-FR" sz="1400" dirty="0" err="1">
                <a:solidFill>
                  <a:schemeClr val="tx1"/>
                </a:solidFill>
              </a:rPr>
              <a:t>standardized</a:t>
            </a:r>
            <a:r>
              <a:rPr lang="fr-FR" sz="1400" dirty="0">
                <a:solidFill>
                  <a:schemeClr val="tx1"/>
                </a:solidFill>
              </a:rPr>
              <a:t> </a:t>
            </a:r>
            <a:r>
              <a:rPr lang="fr-FR" sz="1400" dirty="0" smtClean="0">
                <a:solidFill>
                  <a:schemeClr val="tx1"/>
                </a:solidFill>
              </a:rPr>
              <a:t>services</a:t>
            </a:r>
          </a:p>
          <a:p>
            <a:pPr lvl="1" algn="just"/>
            <a:r>
              <a:rPr lang="fr-FR" sz="1400" dirty="0" smtClean="0">
                <a:solidFill>
                  <a:schemeClr val="tx1"/>
                </a:solidFill>
              </a:rPr>
              <a:t>Information </a:t>
            </a:r>
            <a:r>
              <a:rPr lang="fr-FR" sz="1400" dirty="0">
                <a:solidFill>
                  <a:schemeClr val="tx1"/>
                </a:solidFill>
              </a:rPr>
              <a:t>on </a:t>
            </a:r>
            <a:r>
              <a:rPr lang="fr-FR" sz="1400" dirty="0" err="1">
                <a:solidFill>
                  <a:schemeClr val="tx1"/>
                </a:solidFill>
              </a:rPr>
              <a:t>quality</a:t>
            </a:r>
            <a:r>
              <a:rPr lang="fr-FR" sz="1400" dirty="0">
                <a:solidFill>
                  <a:schemeClr val="tx1"/>
                </a:solidFill>
              </a:rPr>
              <a:t> </a:t>
            </a:r>
            <a:r>
              <a:rPr lang="fr-FR" sz="1400" dirty="0" err="1">
                <a:solidFill>
                  <a:schemeClr val="tx1"/>
                </a:solidFill>
              </a:rPr>
              <a:t>is</a:t>
            </a:r>
            <a:r>
              <a:rPr lang="fr-FR" sz="1400" dirty="0">
                <a:solidFill>
                  <a:schemeClr val="tx1"/>
                </a:solidFill>
              </a:rPr>
              <a:t> </a:t>
            </a:r>
            <a:r>
              <a:rPr lang="fr-FR" sz="1400" dirty="0" err="1">
                <a:solidFill>
                  <a:schemeClr val="tx1"/>
                </a:solidFill>
              </a:rPr>
              <a:t>transferable</a:t>
            </a:r>
            <a:r>
              <a:rPr lang="fr-FR" sz="1400" dirty="0">
                <a:solidFill>
                  <a:schemeClr val="tx1"/>
                </a:solidFill>
              </a:rPr>
              <a:t> </a:t>
            </a:r>
            <a:r>
              <a:rPr lang="fr-FR" sz="1400" dirty="0" err="1">
                <a:solidFill>
                  <a:schemeClr val="tx1"/>
                </a:solidFill>
              </a:rPr>
              <a:t>from</a:t>
            </a:r>
            <a:r>
              <a:rPr lang="fr-FR" sz="1400" dirty="0">
                <a:solidFill>
                  <a:schemeClr val="tx1"/>
                </a:solidFill>
              </a:rPr>
              <a:t> one client to the </a:t>
            </a:r>
            <a:r>
              <a:rPr lang="fr-FR" sz="1400" dirty="0" err="1">
                <a:solidFill>
                  <a:schemeClr val="tx1"/>
                </a:solidFill>
              </a:rPr>
              <a:t>other</a:t>
            </a:r>
            <a:r>
              <a:rPr lang="fr-FR" sz="1400" dirty="0">
                <a:solidFill>
                  <a:schemeClr val="tx1"/>
                </a:solidFill>
              </a:rPr>
              <a:t> </a:t>
            </a:r>
            <a:r>
              <a:rPr lang="fr-FR" sz="1400" dirty="0" err="1">
                <a:solidFill>
                  <a:schemeClr val="tx1"/>
                </a:solidFill>
              </a:rPr>
              <a:t>when</a:t>
            </a:r>
            <a:r>
              <a:rPr lang="fr-FR" sz="1400" dirty="0">
                <a:solidFill>
                  <a:schemeClr val="tx1"/>
                </a:solidFill>
              </a:rPr>
              <a:t> </a:t>
            </a:r>
            <a:r>
              <a:rPr lang="fr-FR" sz="1400" dirty="0" err="1">
                <a:solidFill>
                  <a:schemeClr val="tx1"/>
                </a:solidFill>
              </a:rPr>
              <a:t>they</a:t>
            </a:r>
            <a:r>
              <a:rPr lang="fr-FR" sz="1400" dirty="0">
                <a:solidFill>
                  <a:schemeClr val="tx1"/>
                </a:solidFill>
              </a:rPr>
              <a:t> have </a:t>
            </a:r>
            <a:r>
              <a:rPr lang="fr-FR" sz="1400" dirty="0" err="1">
                <a:solidFill>
                  <a:schemeClr val="tx1"/>
                </a:solidFill>
              </a:rPr>
              <a:t>similar</a:t>
            </a:r>
            <a:r>
              <a:rPr lang="fr-FR" sz="1400" dirty="0">
                <a:solidFill>
                  <a:schemeClr val="tx1"/>
                </a:solidFill>
              </a:rPr>
              <a:t> </a:t>
            </a:r>
            <a:r>
              <a:rPr lang="fr-FR" sz="1400" dirty="0" err="1">
                <a:solidFill>
                  <a:schemeClr val="tx1"/>
                </a:solidFill>
              </a:rPr>
              <a:t>needs</a:t>
            </a:r>
            <a:endParaRPr lang="fr-FR" sz="1400" dirty="0"/>
          </a:p>
          <a:p>
            <a:pPr algn="just"/>
            <a:r>
              <a:rPr lang="fr-FR" sz="1600" dirty="0" err="1"/>
              <a:t>Legal</a:t>
            </a:r>
            <a:r>
              <a:rPr lang="fr-FR" sz="1600" dirty="0"/>
              <a:t> services as </a:t>
            </a:r>
            <a:r>
              <a:rPr lang="fr-FR" sz="1600" u="sng" dirty="0" err="1"/>
              <a:t>experience</a:t>
            </a:r>
            <a:r>
              <a:rPr lang="fr-FR" sz="1600" u="sng" dirty="0"/>
              <a:t> </a:t>
            </a:r>
            <a:r>
              <a:rPr lang="fr-FR" sz="1600" u="sng" dirty="0" err="1"/>
              <a:t>goods</a:t>
            </a:r>
            <a:endParaRPr lang="fr-FR" sz="1600" u="sng" dirty="0"/>
          </a:p>
          <a:p>
            <a:pPr lvl="1" algn="just"/>
            <a:r>
              <a:rPr lang="fr-FR" sz="1400" dirty="0" err="1">
                <a:solidFill>
                  <a:schemeClr val="tx1"/>
                </a:solidFill>
              </a:rPr>
              <a:t>Quality</a:t>
            </a:r>
            <a:r>
              <a:rPr lang="fr-FR" sz="1400" dirty="0">
                <a:solidFill>
                  <a:schemeClr val="tx1"/>
                </a:solidFill>
              </a:rPr>
              <a:t> </a:t>
            </a:r>
            <a:r>
              <a:rPr lang="fr-FR" sz="1400" dirty="0" err="1">
                <a:solidFill>
                  <a:schemeClr val="tx1"/>
                </a:solidFill>
              </a:rPr>
              <a:t>can</a:t>
            </a:r>
            <a:r>
              <a:rPr lang="fr-FR" sz="1400" dirty="0">
                <a:solidFill>
                  <a:schemeClr val="tx1"/>
                </a:solidFill>
              </a:rPr>
              <a:t> </a:t>
            </a:r>
            <a:r>
              <a:rPr lang="fr-FR" sz="1400" dirty="0" err="1">
                <a:solidFill>
                  <a:schemeClr val="tx1"/>
                </a:solidFill>
              </a:rPr>
              <a:t>be</a:t>
            </a:r>
            <a:r>
              <a:rPr lang="fr-FR" sz="1400" dirty="0">
                <a:solidFill>
                  <a:schemeClr val="tx1"/>
                </a:solidFill>
              </a:rPr>
              <a:t> </a:t>
            </a:r>
            <a:r>
              <a:rPr lang="fr-FR" sz="1400" dirty="0" err="1">
                <a:solidFill>
                  <a:schemeClr val="tx1"/>
                </a:solidFill>
              </a:rPr>
              <a:t>observed</a:t>
            </a:r>
            <a:r>
              <a:rPr lang="fr-FR" sz="1400" dirty="0">
                <a:solidFill>
                  <a:schemeClr val="tx1"/>
                </a:solidFill>
              </a:rPr>
              <a:t> </a:t>
            </a:r>
            <a:r>
              <a:rPr lang="fr-FR" sz="1400" i="1" dirty="0">
                <a:solidFill>
                  <a:schemeClr val="tx1"/>
                </a:solidFill>
              </a:rPr>
              <a:t>ex post</a:t>
            </a:r>
          </a:p>
          <a:p>
            <a:pPr lvl="1" algn="just"/>
            <a:r>
              <a:rPr lang="fr-FR" sz="1400" dirty="0" smtClean="0">
                <a:solidFill>
                  <a:schemeClr val="tx1"/>
                </a:solidFill>
              </a:rPr>
              <a:t>Information </a:t>
            </a:r>
            <a:r>
              <a:rPr lang="fr-FR" sz="1400" dirty="0" err="1">
                <a:solidFill>
                  <a:schemeClr val="tx1"/>
                </a:solidFill>
              </a:rPr>
              <a:t>is</a:t>
            </a:r>
            <a:r>
              <a:rPr lang="fr-FR" sz="1400" dirty="0">
                <a:solidFill>
                  <a:schemeClr val="tx1"/>
                </a:solidFill>
              </a:rPr>
              <a:t> </a:t>
            </a:r>
            <a:r>
              <a:rPr lang="fr-FR" sz="1400" dirty="0" err="1">
                <a:solidFill>
                  <a:schemeClr val="tx1"/>
                </a:solidFill>
              </a:rPr>
              <a:t>transferable</a:t>
            </a:r>
            <a:r>
              <a:rPr lang="fr-FR" sz="1400" dirty="0">
                <a:solidFill>
                  <a:schemeClr val="tx1"/>
                </a:solidFill>
              </a:rPr>
              <a:t> </a:t>
            </a:r>
            <a:r>
              <a:rPr lang="fr-FR" sz="1400" dirty="0" err="1">
                <a:solidFill>
                  <a:schemeClr val="tx1"/>
                </a:solidFill>
              </a:rPr>
              <a:t>btw</a:t>
            </a:r>
            <a:r>
              <a:rPr lang="fr-FR" sz="1400" dirty="0">
                <a:solidFill>
                  <a:schemeClr val="tx1"/>
                </a:solidFill>
              </a:rPr>
              <a:t> </a:t>
            </a:r>
            <a:r>
              <a:rPr lang="fr-FR" sz="1400" dirty="0" smtClean="0">
                <a:solidFill>
                  <a:schemeClr val="tx1"/>
                </a:solidFill>
              </a:rPr>
              <a:t>clients</a:t>
            </a:r>
          </a:p>
          <a:p>
            <a:pPr algn="just"/>
            <a:endParaRPr lang="en-US" sz="800" dirty="0" smtClean="0">
              <a:solidFill>
                <a:srgbClr val="0070C0"/>
              </a:solidFill>
            </a:endParaRPr>
          </a:p>
          <a:p>
            <a:pPr algn="just"/>
            <a:r>
              <a:rPr lang="en-US" sz="1700" dirty="0" smtClean="0">
                <a:solidFill>
                  <a:srgbClr val="0070C0"/>
                </a:solidFill>
              </a:rPr>
              <a:t>&gt; </a:t>
            </a:r>
            <a:r>
              <a:rPr lang="en-US" sz="1700" dirty="0">
                <a:solidFill>
                  <a:srgbClr val="0070C0"/>
                </a:solidFill>
              </a:rPr>
              <a:t>No need for regulation (either self-regulation or external regulation</a:t>
            </a:r>
            <a:r>
              <a:rPr lang="en-US" sz="1700" dirty="0" smtClean="0">
                <a:solidFill>
                  <a:srgbClr val="0070C0"/>
                </a:solidFill>
              </a:rPr>
              <a:t>)</a:t>
            </a:r>
          </a:p>
          <a:p>
            <a:pPr algn="just"/>
            <a:r>
              <a:rPr lang="en-US" sz="1600" dirty="0" smtClean="0">
                <a:solidFill>
                  <a:srgbClr val="0070C0"/>
                </a:solidFill>
              </a:rPr>
              <a:t>&gt;&gt; </a:t>
            </a:r>
            <a:r>
              <a:rPr lang="en-US" sz="1600" dirty="0">
                <a:solidFill>
                  <a:srgbClr val="0070C0"/>
                </a:solidFill>
              </a:rPr>
              <a:t>Deregulation =&gt; no deterioration of service quality (</a:t>
            </a:r>
            <a:r>
              <a:rPr lang="en-US" sz="1600" i="1" dirty="0">
                <a:solidFill>
                  <a:srgbClr val="0070C0"/>
                </a:solidFill>
              </a:rPr>
              <a:t>e.g.</a:t>
            </a:r>
            <a:r>
              <a:rPr lang="en-US" sz="1600" dirty="0">
                <a:solidFill>
                  <a:srgbClr val="0070C0"/>
                </a:solidFill>
              </a:rPr>
              <a:t> Polish case ?)</a:t>
            </a:r>
          </a:p>
          <a:p>
            <a:pPr algn="just"/>
            <a:endParaRPr lang="fr-FR" sz="1600" dirty="0"/>
          </a:p>
          <a:p>
            <a:endParaRPr lang="fr-FR" dirty="0"/>
          </a:p>
        </p:txBody>
      </p:sp>
      <p:sp>
        <p:nvSpPr>
          <p:cNvPr id="4" name="Espace réservé du contenu 3"/>
          <p:cNvSpPr>
            <a:spLocks noGrp="1"/>
          </p:cNvSpPr>
          <p:nvPr>
            <p:ph sz="half" idx="2"/>
          </p:nvPr>
        </p:nvSpPr>
        <p:spPr>
          <a:xfrm>
            <a:off x="4648200" y="1556792"/>
            <a:ext cx="4038600" cy="4786547"/>
          </a:xfrm>
        </p:spPr>
        <p:txBody>
          <a:bodyPr/>
          <a:lstStyle/>
          <a:p>
            <a:pPr algn="just" eaLnBrk="1" hangingPunct="1">
              <a:lnSpc>
                <a:spcPct val="90000"/>
              </a:lnSpc>
            </a:pPr>
            <a:r>
              <a:rPr lang="en-US" sz="1600" b="1" u="sng" dirty="0" smtClean="0"/>
              <a:t>Uninformed </a:t>
            </a:r>
            <a:r>
              <a:rPr lang="en-US" sz="1600" b="1" u="sng" dirty="0"/>
              <a:t>clients </a:t>
            </a:r>
          </a:p>
          <a:p>
            <a:pPr lvl="1" algn="just" eaLnBrk="1" hangingPunct="1">
              <a:lnSpc>
                <a:spcPct val="90000"/>
              </a:lnSpc>
            </a:pPr>
            <a:r>
              <a:rPr lang="en-US" sz="1400" dirty="0">
                <a:solidFill>
                  <a:schemeClr val="tx1"/>
                </a:solidFill>
              </a:rPr>
              <a:t>Market </a:t>
            </a:r>
            <a:r>
              <a:rPr lang="en-US" sz="1400" dirty="0" smtClean="0">
                <a:solidFill>
                  <a:schemeClr val="tx1"/>
                </a:solidFill>
              </a:rPr>
              <a:t>m</a:t>
            </a:r>
            <a:r>
              <a:rPr lang="en-US" sz="1400" dirty="0" smtClean="0">
                <a:solidFill>
                  <a:srgbClr val="000000"/>
                </a:solidFill>
              </a:rPr>
              <a:t>echanisms </a:t>
            </a:r>
            <a:r>
              <a:rPr lang="en-US" sz="1400" dirty="0">
                <a:solidFill>
                  <a:srgbClr val="000000"/>
                </a:solidFill>
              </a:rPr>
              <a:t>insufficient to incentivize professionals to supply high </a:t>
            </a:r>
            <a:r>
              <a:rPr lang="en-US" sz="1400" dirty="0" smtClean="0">
                <a:solidFill>
                  <a:srgbClr val="000000"/>
                </a:solidFill>
              </a:rPr>
              <a:t>quality</a:t>
            </a:r>
          </a:p>
          <a:p>
            <a:pPr algn="just" eaLnBrk="1" hangingPunct="1">
              <a:lnSpc>
                <a:spcPct val="90000"/>
              </a:lnSpc>
            </a:pPr>
            <a:endParaRPr lang="en-US" sz="1700" dirty="0">
              <a:solidFill>
                <a:srgbClr val="000000"/>
              </a:solidFill>
            </a:endParaRPr>
          </a:p>
          <a:p>
            <a:pPr algn="just" eaLnBrk="1" hangingPunct="1">
              <a:lnSpc>
                <a:spcPct val="90000"/>
              </a:lnSpc>
            </a:pPr>
            <a:endParaRPr lang="en-US" sz="1700" dirty="0" smtClean="0">
              <a:solidFill>
                <a:srgbClr val="000000"/>
              </a:solidFill>
            </a:endParaRPr>
          </a:p>
          <a:p>
            <a:pPr algn="just" eaLnBrk="1" hangingPunct="1">
              <a:lnSpc>
                <a:spcPct val="90000"/>
              </a:lnSpc>
            </a:pPr>
            <a:r>
              <a:rPr lang="en-US" sz="1700" dirty="0" smtClean="0">
                <a:solidFill>
                  <a:srgbClr val="000000"/>
                </a:solidFill>
              </a:rPr>
              <a:t>Legal </a:t>
            </a:r>
            <a:r>
              <a:rPr lang="en-US" sz="1700" dirty="0">
                <a:solidFill>
                  <a:srgbClr val="000000"/>
                </a:solidFill>
              </a:rPr>
              <a:t>services as </a:t>
            </a:r>
            <a:r>
              <a:rPr lang="en-US" sz="1700" u="sng" dirty="0">
                <a:solidFill>
                  <a:srgbClr val="000000"/>
                </a:solidFill>
              </a:rPr>
              <a:t>credence </a:t>
            </a:r>
            <a:r>
              <a:rPr lang="en-US" sz="1700" u="sng" dirty="0" smtClean="0">
                <a:solidFill>
                  <a:srgbClr val="000000"/>
                </a:solidFill>
              </a:rPr>
              <a:t>goods</a:t>
            </a:r>
          </a:p>
          <a:p>
            <a:pPr lvl="1" algn="just" eaLnBrk="1" hangingPunct="1">
              <a:lnSpc>
                <a:spcPct val="90000"/>
              </a:lnSpc>
            </a:pPr>
            <a:r>
              <a:rPr lang="en-US" sz="1400" dirty="0" smtClean="0">
                <a:solidFill>
                  <a:srgbClr val="000000"/>
                </a:solidFill>
              </a:rPr>
              <a:t>Unique</a:t>
            </a:r>
            <a:r>
              <a:rPr lang="en-US" sz="1400" dirty="0">
                <a:solidFill>
                  <a:srgbClr val="000000"/>
                </a:solidFill>
              </a:rPr>
              <a:t>, complex, exclusive services tailored to fit specific needs </a:t>
            </a:r>
            <a:endParaRPr lang="en-US" sz="1400" dirty="0" smtClean="0">
              <a:solidFill>
                <a:srgbClr val="000000"/>
              </a:solidFill>
            </a:endParaRPr>
          </a:p>
          <a:p>
            <a:pPr lvl="1" algn="just" eaLnBrk="1" hangingPunct="1">
              <a:lnSpc>
                <a:spcPct val="90000"/>
              </a:lnSpc>
            </a:pPr>
            <a:r>
              <a:rPr lang="en-US" sz="1400" dirty="0" smtClean="0">
                <a:solidFill>
                  <a:srgbClr val="000000"/>
                </a:solidFill>
              </a:rPr>
              <a:t>Informational transfers </a:t>
            </a:r>
            <a:r>
              <a:rPr lang="en-US" sz="1400" dirty="0">
                <a:solidFill>
                  <a:srgbClr val="000000"/>
                </a:solidFill>
              </a:rPr>
              <a:t>btw clients </a:t>
            </a:r>
            <a:r>
              <a:rPr lang="en-US" sz="1400" u="sng" dirty="0" smtClean="0">
                <a:solidFill>
                  <a:srgbClr val="000000"/>
                </a:solidFill>
              </a:rPr>
              <a:t>not </a:t>
            </a:r>
            <a:r>
              <a:rPr lang="en-US" sz="1400" dirty="0" smtClean="0">
                <a:solidFill>
                  <a:srgbClr val="000000"/>
                </a:solidFill>
              </a:rPr>
              <a:t>informative</a:t>
            </a:r>
          </a:p>
          <a:p>
            <a:pPr lvl="1" algn="just" eaLnBrk="1" hangingPunct="1">
              <a:lnSpc>
                <a:spcPct val="90000"/>
              </a:lnSpc>
            </a:pPr>
            <a:r>
              <a:rPr lang="en-US" sz="1400" dirty="0" smtClean="0">
                <a:solidFill>
                  <a:srgbClr val="000000"/>
                </a:solidFill>
              </a:rPr>
              <a:t>The </a:t>
            </a:r>
            <a:r>
              <a:rPr lang="en-US" sz="1400" dirty="0">
                <a:solidFill>
                  <a:srgbClr val="000000"/>
                </a:solidFill>
              </a:rPr>
              <a:t>quality for one client differs from the quality for another client </a:t>
            </a:r>
            <a:r>
              <a:rPr lang="en-US" sz="1400" dirty="0" smtClean="0">
                <a:solidFill>
                  <a:srgbClr val="000000"/>
                </a:solidFill>
              </a:rPr>
              <a:t>!</a:t>
            </a:r>
          </a:p>
          <a:p>
            <a:pPr lvl="1" algn="just" eaLnBrk="1" hangingPunct="1">
              <a:lnSpc>
                <a:spcPct val="90000"/>
              </a:lnSpc>
            </a:pPr>
            <a:r>
              <a:rPr lang="en-US" sz="1400" dirty="0" smtClean="0">
                <a:solidFill>
                  <a:srgbClr val="000000"/>
                </a:solidFill>
              </a:rPr>
              <a:t>Individual reputation of lawyer </a:t>
            </a:r>
            <a:r>
              <a:rPr lang="en-US" sz="1400" dirty="0">
                <a:solidFill>
                  <a:srgbClr val="000000"/>
                </a:solidFill>
              </a:rPr>
              <a:t>is no efficient disciplinary </a:t>
            </a:r>
            <a:r>
              <a:rPr lang="en-US" sz="1400" dirty="0" smtClean="0">
                <a:solidFill>
                  <a:srgbClr val="000000"/>
                </a:solidFill>
              </a:rPr>
              <a:t>device</a:t>
            </a:r>
          </a:p>
          <a:p>
            <a:pPr lvl="1" algn="just" eaLnBrk="1" hangingPunct="1">
              <a:lnSpc>
                <a:spcPct val="90000"/>
              </a:lnSpc>
            </a:pPr>
            <a:endParaRPr lang="en-US" sz="1600" dirty="0">
              <a:solidFill>
                <a:srgbClr val="000000"/>
              </a:solidFill>
            </a:endParaRPr>
          </a:p>
          <a:p>
            <a:pPr algn="just" eaLnBrk="1" hangingPunct="1">
              <a:lnSpc>
                <a:spcPct val="90000"/>
              </a:lnSpc>
            </a:pPr>
            <a:endParaRPr lang="en-US" sz="1700" dirty="0" smtClean="0">
              <a:solidFill>
                <a:srgbClr val="0070C0"/>
              </a:solidFill>
            </a:endParaRPr>
          </a:p>
          <a:p>
            <a:pPr algn="just" eaLnBrk="1" hangingPunct="1">
              <a:lnSpc>
                <a:spcPct val="90000"/>
              </a:lnSpc>
            </a:pPr>
            <a:r>
              <a:rPr lang="en-US" sz="1700" dirty="0" smtClean="0">
                <a:solidFill>
                  <a:srgbClr val="0070C0"/>
                </a:solidFill>
              </a:rPr>
              <a:t>&gt; Regulation </a:t>
            </a:r>
            <a:r>
              <a:rPr lang="en-US" sz="1700" dirty="0">
                <a:solidFill>
                  <a:srgbClr val="0070C0"/>
                </a:solidFill>
              </a:rPr>
              <a:t>is </a:t>
            </a:r>
            <a:r>
              <a:rPr lang="en-US" sz="1700" dirty="0" smtClean="0">
                <a:solidFill>
                  <a:srgbClr val="0070C0"/>
                </a:solidFill>
              </a:rPr>
              <a:t>needed</a:t>
            </a:r>
            <a:endParaRPr lang="en-US" sz="1700" dirty="0">
              <a:solidFill>
                <a:srgbClr val="0070C0"/>
              </a:solidFill>
            </a:endParaRPr>
          </a:p>
          <a:p>
            <a:endParaRPr lang="fr-FR" dirty="0"/>
          </a:p>
        </p:txBody>
      </p:sp>
      <p:sp>
        <p:nvSpPr>
          <p:cNvPr id="5" name="Espace réservé du numéro de diapositive 4"/>
          <p:cNvSpPr>
            <a:spLocks noGrp="1"/>
          </p:cNvSpPr>
          <p:nvPr>
            <p:ph type="sldNum" sz="quarter" idx="12"/>
          </p:nvPr>
        </p:nvSpPr>
        <p:spPr/>
        <p:txBody>
          <a:bodyPr/>
          <a:lstStyle/>
          <a:p>
            <a:pPr>
              <a:defRPr/>
            </a:pPr>
            <a:fld id="{C851EA9C-0719-43AF-9871-6C14447F8EC9}" type="slidenum">
              <a:rPr lang="fr-FR" smtClean="0"/>
              <a:pPr>
                <a:defRPr/>
              </a:pPr>
              <a:t>7</a:t>
            </a:fld>
            <a:endParaRPr lang="fr-FR"/>
          </a:p>
        </p:txBody>
      </p:sp>
      <p:sp>
        <p:nvSpPr>
          <p:cNvPr id="6" name="ZoneTexte 5"/>
          <p:cNvSpPr txBox="1"/>
          <p:nvPr/>
        </p:nvSpPr>
        <p:spPr>
          <a:xfrm>
            <a:off x="467544" y="908720"/>
            <a:ext cx="8208912" cy="861774"/>
          </a:xfrm>
          <a:prstGeom prst="rect">
            <a:avLst/>
          </a:prstGeom>
          <a:noFill/>
        </p:spPr>
        <p:txBody>
          <a:bodyPr wrap="square" rtlCol="0">
            <a:spAutoFit/>
          </a:bodyPr>
          <a:lstStyle/>
          <a:p>
            <a:r>
              <a:rPr lang="en-US" sz="1600" dirty="0">
                <a:solidFill>
                  <a:srgbClr val="C00000"/>
                </a:solidFill>
              </a:rPr>
              <a:t>2) </a:t>
            </a:r>
            <a:r>
              <a:rPr lang="en-US" sz="1600" dirty="0"/>
              <a:t>Sense of correlation between deregulation and quality may vary according to type of legal services / information of clients on quality / clients’ capacity to check quality</a:t>
            </a:r>
          </a:p>
          <a:p>
            <a:endParaRPr lang="fr-FR" dirty="0"/>
          </a:p>
        </p:txBody>
      </p:sp>
    </p:spTree>
    <p:extLst>
      <p:ext uri="{BB962C8B-B14F-4D97-AF65-F5344CB8AC3E}">
        <p14:creationId xmlns:p14="http://schemas.microsoft.com/office/powerpoint/2010/main" val="231801930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432048"/>
          </a:xfrm>
        </p:spPr>
        <p:txBody>
          <a:bodyPr/>
          <a:lstStyle/>
          <a:p>
            <a:pPr algn="r"/>
            <a:r>
              <a:rPr lang="en-US" sz="2400" dirty="0" smtClean="0">
                <a:solidFill>
                  <a:srgbClr val="C00000"/>
                </a:solidFill>
              </a:rPr>
              <a:t>Heterogeneous legal services</a:t>
            </a:r>
            <a:endParaRPr lang="fr-FR" sz="2400" dirty="0">
              <a:solidFill>
                <a:srgbClr val="C00000"/>
              </a:solidFill>
            </a:endParaRPr>
          </a:p>
        </p:txBody>
      </p:sp>
      <p:sp>
        <p:nvSpPr>
          <p:cNvPr id="3" name="Espace réservé du contenu 2"/>
          <p:cNvSpPr>
            <a:spLocks noGrp="1"/>
          </p:cNvSpPr>
          <p:nvPr>
            <p:ph sz="half" idx="1"/>
          </p:nvPr>
        </p:nvSpPr>
        <p:spPr>
          <a:xfrm>
            <a:off x="107504" y="1522773"/>
            <a:ext cx="4388296" cy="5146587"/>
          </a:xfrm>
        </p:spPr>
        <p:txBody>
          <a:bodyPr/>
          <a:lstStyle/>
          <a:p>
            <a:pPr algn="just" eaLnBrk="1" hangingPunct="1">
              <a:lnSpc>
                <a:spcPct val="90000"/>
              </a:lnSpc>
            </a:pPr>
            <a:r>
              <a:rPr lang="en-US" sz="1600" b="1" u="sng" dirty="0"/>
              <a:t>Informed clients </a:t>
            </a:r>
          </a:p>
          <a:p>
            <a:pPr lvl="1" algn="just" eaLnBrk="1" hangingPunct="1">
              <a:lnSpc>
                <a:spcPct val="90000"/>
              </a:lnSpc>
            </a:pPr>
            <a:r>
              <a:rPr lang="en-US" sz="1400" dirty="0" smtClean="0">
                <a:solidFill>
                  <a:schemeClr val="tx1"/>
                </a:solidFill>
              </a:rPr>
              <a:t>Clients able to cope with various levels of quality in the market and to switch supplier when identifying misconduct (“voting with their feet”)</a:t>
            </a:r>
          </a:p>
          <a:p>
            <a:pPr lvl="1" algn="just" eaLnBrk="1" hangingPunct="1">
              <a:lnSpc>
                <a:spcPct val="90000"/>
              </a:lnSpc>
            </a:pPr>
            <a:r>
              <a:rPr lang="en-US" sz="1400" dirty="0" smtClean="0">
                <a:solidFill>
                  <a:schemeClr val="tx1"/>
                </a:solidFill>
              </a:rPr>
              <a:t>&gt; Market mechanisms are efficient  to ensure quality (sanction misconduct)</a:t>
            </a:r>
          </a:p>
          <a:p>
            <a:pPr algn="just"/>
            <a:r>
              <a:rPr lang="fr-FR" sz="1600" dirty="0" err="1" smtClean="0"/>
              <a:t>Legal</a:t>
            </a:r>
            <a:r>
              <a:rPr lang="fr-FR" sz="1600" dirty="0" smtClean="0"/>
              <a:t> </a:t>
            </a:r>
            <a:r>
              <a:rPr lang="fr-FR" sz="1600" dirty="0"/>
              <a:t>service as </a:t>
            </a:r>
            <a:r>
              <a:rPr lang="fr-FR" sz="1600" u="sng" dirty="0" err="1"/>
              <a:t>search</a:t>
            </a:r>
            <a:r>
              <a:rPr lang="fr-FR" sz="1600" u="sng" dirty="0"/>
              <a:t> </a:t>
            </a:r>
            <a:r>
              <a:rPr lang="fr-FR" sz="1600" u="sng" dirty="0" err="1" smtClean="0"/>
              <a:t>goods</a:t>
            </a:r>
            <a:endParaRPr lang="fr-FR" sz="1600" dirty="0"/>
          </a:p>
          <a:p>
            <a:pPr lvl="1" algn="just"/>
            <a:r>
              <a:rPr lang="fr-FR" sz="1400" dirty="0" smtClean="0">
                <a:solidFill>
                  <a:schemeClr val="tx1"/>
                </a:solidFill>
              </a:rPr>
              <a:t>Clients able </a:t>
            </a:r>
            <a:r>
              <a:rPr lang="fr-FR" sz="1400" dirty="0">
                <a:solidFill>
                  <a:schemeClr val="tx1"/>
                </a:solidFill>
              </a:rPr>
              <a:t>to </a:t>
            </a:r>
            <a:r>
              <a:rPr lang="fr-FR" sz="1400" dirty="0" err="1">
                <a:solidFill>
                  <a:schemeClr val="tx1"/>
                </a:solidFill>
              </a:rPr>
              <a:t>assess</a:t>
            </a:r>
            <a:r>
              <a:rPr lang="fr-FR" sz="1400" dirty="0">
                <a:solidFill>
                  <a:schemeClr val="tx1"/>
                </a:solidFill>
              </a:rPr>
              <a:t> </a:t>
            </a:r>
            <a:r>
              <a:rPr lang="fr-FR" sz="1400" dirty="0" err="1">
                <a:solidFill>
                  <a:schemeClr val="tx1"/>
                </a:solidFill>
              </a:rPr>
              <a:t>quality</a:t>
            </a:r>
            <a:r>
              <a:rPr lang="fr-FR" sz="1400" dirty="0">
                <a:solidFill>
                  <a:schemeClr val="tx1"/>
                </a:solidFill>
              </a:rPr>
              <a:t> </a:t>
            </a:r>
            <a:r>
              <a:rPr lang="fr-FR" sz="1400" i="1" dirty="0">
                <a:solidFill>
                  <a:schemeClr val="tx1"/>
                </a:solidFill>
              </a:rPr>
              <a:t>ex </a:t>
            </a:r>
            <a:r>
              <a:rPr lang="fr-FR" sz="1400" i="1" dirty="0" smtClean="0">
                <a:solidFill>
                  <a:schemeClr val="tx1"/>
                </a:solidFill>
              </a:rPr>
              <a:t>ante</a:t>
            </a:r>
          </a:p>
          <a:p>
            <a:pPr lvl="1" algn="just"/>
            <a:r>
              <a:rPr lang="fr-FR" sz="1400" dirty="0" smtClean="0">
                <a:solidFill>
                  <a:schemeClr val="tx1"/>
                </a:solidFill>
              </a:rPr>
              <a:t>Simple</a:t>
            </a:r>
            <a:r>
              <a:rPr lang="fr-FR" sz="1400" dirty="0">
                <a:solidFill>
                  <a:schemeClr val="tx1"/>
                </a:solidFill>
              </a:rPr>
              <a:t>, </a:t>
            </a:r>
            <a:r>
              <a:rPr lang="fr-FR" sz="1400" dirty="0" err="1">
                <a:solidFill>
                  <a:schemeClr val="tx1"/>
                </a:solidFill>
              </a:rPr>
              <a:t>standardized</a:t>
            </a:r>
            <a:r>
              <a:rPr lang="fr-FR" sz="1400" dirty="0">
                <a:solidFill>
                  <a:schemeClr val="tx1"/>
                </a:solidFill>
              </a:rPr>
              <a:t> </a:t>
            </a:r>
            <a:r>
              <a:rPr lang="fr-FR" sz="1400" dirty="0" smtClean="0">
                <a:solidFill>
                  <a:schemeClr val="tx1"/>
                </a:solidFill>
              </a:rPr>
              <a:t>services</a:t>
            </a:r>
          </a:p>
          <a:p>
            <a:pPr lvl="1" algn="just"/>
            <a:r>
              <a:rPr lang="fr-FR" sz="1400" dirty="0" smtClean="0">
                <a:solidFill>
                  <a:schemeClr val="tx1"/>
                </a:solidFill>
              </a:rPr>
              <a:t>Information </a:t>
            </a:r>
            <a:r>
              <a:rPr lang="fr-FR" sz="1400" dirty="0">
                <a:solidFill>
                  <a:schemeClr val="tx1"/>
                </a:solidFill>
              </a:rPr>
              <a:t>on </a:t>
            </a:r>
            <a:r>
              <a:rPr lang="fr-FR" sz="1400" dirty="0" err="1">
                <a:solidFill>
                  <a:schemeClr val="tx1"/>
                </a:solidFill>
              </a:rPr>
              <a:t>quality</a:t>
            </a:r>
            <a:r>
              <a:rPr lang="fr-FR" sz="1400" dirty="0">
                <a:solidFill>
                  <a:schemeClr val="tx1"/>
                </a:solidFill>
              </a:rPr>
              <a:t> </a:t>
            </a:r>
            <a:r>
              <a:rPr lang="fr-FR" sz="1400" dirty="0" err="1">
                <a:solidFill>
                  <a:schemeClr val="tx1"/>
                </a:solidFill>
              </a:rPr>
              <a:t>is</a:t>
            </a:r>
            <a:r>
              <a:rPr lang="fr-FR" sz="1400" dirty="0">
                <a:solidFill>
                  <a:schemeClr val="tx1"/>
                </a:solidFill>
              </a:rPr>
              <a:t> </a:t>
            </a:r>
            <a:r>
              <a:rPr lang="fr-FR" sz="1400" dirty="0" err="1">
                <a:solidFill>
                  <a:schemeClr val="tx1"/>
                </a:solidFill>
              </a:rPr>
              <a:t>transferable</a:t>
            </a:r>
            <a:r>
              <a:rPr lang="fr-FR" sz="1400" dirty="0">
                <a:solidFill>
                  <a:schemeClr val="tx1"/>
                </a:solidFill>
              </a:rPr>
              <a:t> </a:t>
            </a:r>
            <a:r>
              <a:rPr lang="fr-FR" sz="1400" dirty="0" err="1">
                <a:solidFill>
                  <a:schemeClr val="tx1"/>
                </a:solidFill>
              </a:rPr>
              <a:t>from</a:t>
            </a:r>
            <a:r>
              <a:rPr lang="fr-FR" sz="1400" dirty="0">
                <a:solidFill>
                  <a:schemeClr val="tx1"/>
                </a:solidFill>
              </a:rPr>
              <a:t> one client to the </a:t>
            </a:r>
            <a:r>
              <a:rPr lang="fr-FR" sz="1400" dirty="0" err="1">
                <a:solidFill>
                  <a:schemeClr val="tx1"/>
                </a:solidFill>
              </a:rPr>
              <a:t>other</a:t>
            </a:r>
            <a:r>
              <a:rPr lang="fr-FR" sz="1400" dirty="0">
                <a:solidFill>
                  <a:schemeClr val="tx1"/>
                </a:solidFill>
              </a:rPr>
              <a:t> </a:t>
            </a:r>
            <a:r>
              <a:rPr lang="fr-FR" sz="1400" dirty="0" err="1">
                <a:solidFill>
                  <a:schemeClr val="tx1"/>
                </a:solidFill>
              </a:rPr>
              <a:t>when</a:t>
            </a:r>
            <a:r>
              <a:rPr lang="fr-FR" sz="1400" dirty="0">
                <a:solidFill>
                  <a:schemeClr val="tx1"/>
                </a:solidFill>
              </a:rPr>
              <a:t> </a:t>
            </a:r>
            <a:r>
              <a:rPr lang="fr-FR" sz="1400" dirty="0" err="1">
                <a:solidFill>
                  <a:schemeClr val="tx1"/>
                </a:solidFill>
              </a:rPr>
              <a:t>they</a:t>
            </a:r>
            <a:r>
              <a:rPr lang="fr-FR" sz="1400" dirty="0">
                <a:solidFill>
                  <a:schemeClr val="tx1"/>
                </a:solidFill>
              </a:rPr>
              <a:t> have </a:t>
            </a:r>
            <a:r>
              <a:rPr lang="fr-FR" sz="1400" dirty="0" err="1">
                <a:solidFill>
                  <a:schemeClr val="tx1"/>
                </a:solidFill>
              </a:rPr>
              <a:t>similar</a:t>
            </a:r>
            <a:r>
              <a:rPr lang="fr-FR" sz="1400" dirty="0">
                <a:solidFill>
                  <a:schemeClr val="tx1"/>
                </a:solidFill>
              </a:rPr>
              <a:t> </a:t>
            </a:r>
            <a:r>
              <a:rPr lang="fr-FR" sz="1400" dirty="0" err="1">
                <a:solidFill>
                  <a:schemeClr val="tx1"/>
                </a:solidFill>
              </a:rPr>
              <a:t>needs</a:t>
            </a:r>
            <a:endParaRPr lang="fr-FR" sz="1400" dirty="0"/>
          </a:p>
          <a:p>
            <a:pPr algn="just"/>
            <a:r>
              <a:rPr lang="fr-FR" sz="1600" dirty="0" err="1"/>
              <a:t>Legal</a:t>
            </a:r>
            <a:r>
              <a:rPr lang="fr-FR" sz="1600" dirty="0"/>
              <a:t> services as </a:t>
            </a:r>
            <a:r>
              <a:rPr lang="fr-FR" sz="1600" u="sng" dirty="0" err="1"/>
              <a:t>experience</a:t>
            </a:r>
            <a:r>
              <a:rPr lang="fr-FR" sz="1600" u="sng" dirty="0"/>
              <a:t> </a:t>
            </a:r>
            <a:r>
              <a:rPr lang="fr-FR" sz="1600" u="sng" dirty="0" err="1"/>
              <a:t>goods</a:t>
            </a:r>
            <a:endParaRPr lang="fr-FR" sz="1600" u="sng" dirty="0"/>
          </a:p>
          <a:p>
            <a:pPr lvl="1" algn="just"/>
            <a:r>
              <a:rPr lang="fr-FR" sz="1400" dirty="0" err="1">
                <a:solidFill>
                  <a:schemeClr val="tx1"/>
                </a:solidFill>
              </a:rPr>
              <a:t>Quality</a:t>
            </a:r>
            <a:r>
              <a:rPr lang="fr-FR" sz="1400" dirty="0">
                <a:solidFill>
                  <a:schemeClr val="tx1"/>
                </a:solidFill>
              </a:rPr>
              <a:t> </a:t>
            </a:r>
            <a:r>
              <a:rPr lang="fr-FR" sz="1400" dirty="0" err="1">
                <a:solidFill>
                  <a:schemeClr val="tx1"/>
                </a:solidFill>
              </a:rPr>
              <a:t>can</a:t>
            </a:r>
            <a:r>
              <a:rPr lang="fr-FR" sz="1400" dirty="0">
                <a:solidFill>
                  <a:schemeClr val="tx1"/>
                </a:solidFill>
              </a:rPr>
              <a:t> </a:t>
            </a:r>
            <a:r>
              <a:rPr lang="fr-FR" sz="1400" dirty="0" err="1">
                <a:solidFill>
                  <a:schemeClr val="tx1"/>
                </a:solidFill>
              </a:rPr>
              <a:t>be</a:t>
            </a:r>
            <a:r>
              <a:rPr lang="fr-FR" sz="1400" dirty="0">
                <a:solidFill>
                  <a:schemeClr val="tx1"/>
                </a:solidFill>
              </a:rPr>
              <a:t> </a:t>
            </a:r>
            <a:r>
              <a:rPr lang="fr-FR" sz="1400" dirty="0" err="1">
                <a:solidFill>
                  <a:schemeClr val="tx1"/>
                </a:solidFill>
              </a:rPr>
              <a:t>observed</a:t>
            </a:r>
            <a:r>
              <a:rPr lang="fr-FR" sz="1400" dirty="0">
                <a:solidFill>
                  <a:schemeClr val="tx1"/>
                </a:solidFill>
              </a:rPr>
              <a:t> </a:t>
            </a:r>
            <a:r>
              <a:rPr lang="fr-FR" sz="1400" i="1" dirty="0">
                <a:solidFill>
                  <a:schemeClr val="tx1"/>
                </a:solidFill>
              </a:rPr>
              <a:t>ex post</a:t>
            </a:r>
          </a:p>
          <a:p>
            <a:pPr lvl="1" algn="just"/>
            <a:r>
              <a:rPr lang="fr-FR" sz="1400" dirty="0" smtClean="0">
                <a:solidFill>
                  <a:schemeClr val="tx1"/>
                </a:solidFill>
              </a:rPr>
              <a:t>Information </a:t>
            </a:r>
            <a:r>
              <a:rPr lang="fr-FR" sz="1400" dirty="0" err="1">
                <a:solidFill>
                  <a:schemeClr val="tx1"/>
                </a:solidFill>
              </a:rPr>
              <a:t>is</a:t>
            </a:r>
            <a:r>
              <a:rPr lang="fr-FR" sz="1400" dirty="0">
                <a:solidFill>
                  <a:schemeClr val="tx1"/>
                </a:solidFill>
              </a:rPr>
              <a:t> </a:t>
            </a:r>
            <a:r>
              <a:rPr lang="fr-FR" sz="1400" dirty="0" err="1">
                <a:solidFill>
                  <a:schemeClr val="tx1"/>
                </a:solidFill>
              </a:rPr>
              <a:t>transferable</a:t>
            </a:r>
            <a:r>
              <a:rPr lang="fr-FR" sz="1400" dirty="0">
                <a:solidFill>
                  <a:schemeClr val="tx1"/>
                </a:solidFill>
              </a:rPr>
              <a:t> </a:t>
            </a:r>
            <a:r>
              <a:rPr lang="fr-FR" sz="1400" dirty="0" err="1">
                <a:solidFill>
                  <a:schemeClr val="tx1"/>
                </a:solidFill>
              </a:rPr>
              <a:t>btw</a:t>
            </a:r>
            <a:r>
              <a:rPr lang="fr-FR" sz="1400" dirty="0">
                <a:solidFill>
                  <a:schemeClr val="tx1"/>
                </a:solidFill>
              </a:rPr>
              <a:t> </a:t>
            </a:r>
            <a:r>
              <a:rPr lang="fr-FR" sz="1400" dirty="0" smtClean="0">
                <a:solidFill>
                  <a:schemeClr val="tx1"/>
                </a:solidFill>
              </a:rPr>
              <a:t>clients</a:t>
            </a:r>
          </a:p>
          <a:p>
            <a:pPr algn="just"/>
            <a:endParaRPr lang="en-US" sz="800" dirty="0" smtClean="0">
              <a:solidFill>
                <a:srgbClr val="0070C0"/>
              </a:solidFill>
            </a:endParaRPr>
          </a:p>
          <a:p>
            <a:pPr algn="just"/>
            <a:r>
              <a:rPr lang="en-US" sz="1700" dirty="0" smtClean="0">
                <a:solidFill>
                  <a:srgbClr val="0070C0"/>
                </a:solidFill>
              </a:rPr>
              <a:t>&gt; </a:t>
            </a:r>
            <a:r>
              <a:rPr lang="en-US" sz="1700" dirty="0">
                <a:solidFill>
                  <a:srgbClr val="0070C0"/>
                </a:solidFill>
              </a:rPr>
              <a:t>No need for regulation (either self-regulation or external regulation</a:t>
            </a:r>
            <a:r>
              <a:rPr lang="en-US" sz="1700" dirty="0" smtClean="0">
                <a:solidFill>
                  <a:srgbClr val="0070C0"/>
                </a:solidFill>
              </a:rPr>
              <a:t>)</a:t>
            </a:r>
          </a:p>
          <a:p>
            <a:pPr algn="just"/>
            <a:r>
              <a:rPr lang="en-US" sz="1600" dirty="0" smtClean="0">
                <a:solidFill>
                  <a:srgbClr val="0070C0"/>
                </a:solidFill>
              </a:rPr>
              <a:t>&gt;&gt; </a:t>
            </a:r>
            <a:r>
              <a:rPr lang="en-US" sz="1600" dirty="0">
                <a:solidFill>
                  <a:srgbClr val="0070C0"/>
                </a:solidFill>
              </a:rPr>
              <a:t>Deregulation =&gt; no deterioration of service quality (</a:t>
            </a:r>
            <a:r>
              <a:rPr lang="en-US" sz="1600" i="1" dirty="0">
                <a:solidFill>
                  <a:srgbClr val="0070C0"/>
                </a:solidFill>
              </a:rPr>
              <a:t>e.g.</a:t>
            </a:r>
            <a:r>
              <a:rPr lang="en-US" sz="1600" dirty="0">
                <a:solidFill>
                  <a:srgbClr val="0070C0"/>
                </a:solidFill>
              </a:rPr>
              <a:t> Polish case ?)</a:t>
            </a:r>
          </a:p>
          <a:p>
            <a:pPr algn="just"/>
            <a:endParaRPr lang="fr-FR" sz="1600" dirty="0"/>
          </a:p>
          <a:p>
            <a:endParaRPr lang="fr-FR" dirty="0"/>
          </a:p>
        </p:txBody>
      </p:sp>
      <p:sp>
        <p:nvSpPr>
          <p:cNvPr id="4" name="Espace réservé du contenu 3"/>
          <p:cNvSpPr>
            <a:spLocks noGrp="1"/>
          </p:cNvSpPr>
          <p:nvPr>
            <p:ph sz="half" idx="2"/>
          </p:nvPr>
        </p:nvSpPr>
        <p:spPr>
          <a:xfrm>
            <a:off x="4648200" y="1556792"/>
            <a:ext cx="4038600" cy="4786547"/>
          </a:xfrm>
        </p:spPr>
        <p:txBody>
          <a:bodyPr/>
          <a:lstStyle/>
          <a:p>
            <a:pPr algn="just" eaLnBrk="1" hangingPunct="1">
              <a:lnSpc>
                <a:spcPct val="90000"/>
              </a:lnSpc>
            </a:pPr>
            <a:r>
              <a:rPr lang="en-US" sz="1600" b="1" u="sng" dirty="0" smtClean="0"/>
              <a:t>Uninformed </a:t>
            </a:r>
            <a:r>
              <a:rPr lang="en-US" sz="1600" b="1" u="sng" dirty="0"/>
              <a:t>clients </a:t>
            </a:r>
          </a:p>
          <a:p>
            <a:pPr lvl="1" algn="just" eaLnBrk="1" hangingPunct="1">
              <a:lnSpc>
                <a:spcPct val="90000"/>
              </a:lnSpc>
            </a:pPr>
            <a:r>
              <a:rPr lang="en-US" sz="1400" dirty="0">
                <a:solidFill>
                  <a:schemeClr val="tx1"/>
                </a:solidFill>
              </a:rPr>
              <a:t>Market </a:t>
            </a:r>
            <a:r>
              <a:rPr lang="en-US" sz="1400" dirty="0" smtClean="0">
                <a:solidFill>
                  <a:schemeClr val="tx1"/>
                </a:solidFill>
              </a:rPr>
              <a:t>m</a:t>
            </a:r>
            <a:r>
              <a:rPr lang="en-US" sz="1400" dirty="0" smtClean="0">
                <a:solidFill>
                  <a:srgbClr val="000000"/>
                </a:solidFill>
              </a:rPr>
              <a:t>echanisms </a:t>
            </a:r>
            <a:r>
              <a:rPr lang="en-US" sz="1400" dirty="0">
                <a:solidFill>
                  <a:srgbClr val="000000"/>
                </a:solidFill>
              </a:rPr>
              <a:t>insufficient to incentivize professionals to supply high </a:t>
            </a:r>
            <a:r>
              <a:rPr lang="en-US" sz="1400" dirty="0" smtClean="0">
                <a:solidFill>
                  <a:srgbClr val="000000"/>
                </a:solidFill>
              </a:rPr>
              <a:t>quality</a:t>
            </a:r>
          </a:p>
          <a:p>
            <a:pPr algn="just" eaLnBrk="1" hangingPunct="1">
              <a:lnSpc>
                <a:spcPct val="90000"/>
              </a:lnSpc>
            </a:pPr>
            <a:endParaRPr lang="en-US" sz="1700" dirty="0">
              <a:solidFill>
                <a:srgbClr val="000000"/>
              </a:solidFill>
            </a:endParaRPr>
          </a:p>
          <a:p>
            <a:pPr algn="just" eaLnBrk="1" hangingPunct="1">
              <a:lnSpc>
                <a:spcPct val="90000"/>
              </a:lnSpc>
            </a:pPr>
            <a:endParaRPr lang="en-US" sz="1700" dirty="0" smtClean="0">
              <a:solidFill>
                <a:srgbClr val="000000"/>
              </a:solidFill>
            </a:endParaRPr>
          </a:p>
          <a:p>
            <a:pPr algn="just" eaLnBrk="1" hangingPunct="1">
              <a:lnSpc>
                <a:spcPct val="90000"/>
              </a:lnSpc>
            </a:pPr>
            <a:r>
              <a:rPr lang="en-US" sz="1700" dirty="0" smtClean="0">
                <a:solidFill>
                  <a:srgbClr val="000000"/>
                </a:solidFill>
              </a:rPr>
              <a:t>Legal </a:t>
            </a:r>
            <a:r>
              <a:rPr lang="en-US" sz="1700" dirty="0">
                <a:solidFill>
                  <a:srgbClr val="000000"/>
                </a:solidFill>
              </a:rPr>
              <a:t>services as </a:t>
            </a:r>
            <a:r>
              <a:rPr lang="en-US" sz="1700" u="sng" dirty="0">
                <a:solidFill>
                  <a:srgbClr val="000000"/>
                </a:solidFill>
              </a:rPr>
              <a:t>credence </a:t>
            </a:r>
            <a:r>
              <a:rPr lang="en-US" sz="1700" u="sng" dirty="0" smtClean="0">
                <a:solidFill>
                  <a:srgbClr val="000000"/>
                </a:solidFill>
              </a:rPr>
              <a:t>goods</a:t>
            </a:r>
          </a:p>
          <a:p>
            <a:pPr lvl="1" algn="just" eaLnBrk="1" hangingPunct="1">
              <a:lnSpc>
                <a:spcPct val="90000"/>
              </a:lnSpc>
            </a:pPr>
            <a:r>
              <a:rPr lang="en-US" sz="1400" dirty="0" smtClean="0">
                <a:solidFill>
                  <a:srgbClr val="000000"/>
                </a:solidFill>
              </a:rPr>
              <a:t>Unique</a:t>
            </a:r>
            <a:r>
              <a:rPr lang="en-US" sz="1400" dirty="0">
                <a:solidFill>
                  <a:srgbClr val="000000"/>
                </a:solidFill>
              </a:rPr>
              <a:t>, complex, exclusive services tailored to fit specific needs </a:t>
            </a:r>
            <a:endParaRPr lang="en-US" sz="1400" dirty="0" smtClean="0">
              <a:solidFill>
                <a:srgbClr val="000000"/>
              </a:solidFill>
            </a:endParaRPr>
          </a:p>
          <a:p>
            <a:pPr lvl="1" algn="just" eaLnBrk="1" hangingPunct="1">
              <a:lnSpc>
                <a:spcPct val="90000"/>
              </a:lnSpc>
            </a:pPr>
            <a:r>
              <a:rPr lang="en-US" sz="1400" dirty="0" smtClean="0">
                <a:solidFill>
                  <a:srgbClr val="000000"/>
                </a:solidFill>
              </a:rPr>
              <a:t>Informational transfers </a:t>
            </a:r>
            <a:r>
              <a:rPr lang="en-US" sz="1400" dirty="0">
                <a:solidFill>
                  <a:srgbClr val="000000"/>
                </a:solidFill>
              </a:rPr>
              <a:t>btw clients </a:t>
            </a:r>
            <a:r>
              <a:rPr lang="en-US" sz="1400" u="sng" dirty="0" smtClean="0">
                <a:solidFill>
                  <a:srgbClr val="000000"/>
                </a:solidFill>
              </a:rPr>
              <a:t>not </a:t>
            </a:r>
            <a:r>
              <a:rPr lang="en-US" sz="1400" dirty="0" smtClean="0">
                <a:solidFill>
                  <a:srgbClr val="000000"/>
                </a:solidFill>
              </a:rPr>
              <a:t>informative</a:t>
            </a:r>
          </a:p>
          <a:p>
            <a:pPr lvl="1" algn="just" eaLnBrk="1" hangingPunct="1">
              <a:lnSpc>
                <a:spcPct val="90000"/>
              </a:lnSpc>
            </a:pPr>
            <a:r>
              <a:rPr lang="en-US" sz="1400" dirty="0" smtClean="0">
                <a:solidFill>
                  <a:srgbClr val="000000"/>
                </a:solidFill>
              </a:rPr>
              <a:t>The </a:t>
            </a:r>
            <a:r>
              <a:rPr lang="en-US" sz="1400" dirty="0">
                <a:solidFill>
                  <a:srgbClr val="000000"/>
                </a:solidFill>
              </a:rPr>
              <a:t>quality for one client differs from the quality for another client </a:t>
            </a:r>
            <a:r>
              <a:rPr lang="en-US" sz="1400" dirty="0" smtClean="0">
                <a:solidFill>
                  <a:srgbClr val="000000"/>
                </a:solidFill>
              </a:rPr>
              <a:t>!</a:t>
            </a:r>
          </a:p>
          <a:p>
            <a:pPr lvl="1" algn="just" eaLnBrk="1" hangingPunct="1">
              <a:lnSpc>
                <a:spcPct val="90000"/>
              </a:lnSpc>
            </a:pPr>
            <a:r>
              <a:rPr lang="en-US" sz="1400" dirty="0" smtClean="0">
                <a:solidFill>
                  <a:srgbClr val="000000"/>
                </a:solidFill>
              </a:rPr>
              <a:t>Individual reputation of lawyer </a:t>
            </a:r>
            <a:r>
              <a:rPr lang="en-US" sz="1400" dirty="0">
                <a:solidFill>
                  <a:srgbClr val="000000"/>
                </a:solidFill>
              </a:rPr>
              <a:t>is no efficient disciplinary </a:t>
            </a:r>
            <a:r>
              <a:rPr lang="en-US" sz="1400" dirty="0" smtClean="0">
                <a:solidFill>
                  <a:srgbClr val="000000"/>
                </a:solidFill>
              </a:rPr>
              <a:t>device</a:t>
            </a:r>
          </a:p>
          <a:p>
            <a:pPr lvl="1" algn="just" eaLnBrk="1" hangingPunct="1">
              <a:lnSpc>
                <a:spcPct val="90000"/>
              </a:lnSpc>
            </a:pPr>
            <a:endParaRPr lang="en-US" sz="1600" dirty="0">
              <a:solidFill>
                <a:srgbClr val="000000"/>
              </a:solidFill>
            </a:endParaRPr>
          </a:p>
          <a:p>
            <a:pPr algn="just" eaLnBrk="1" hangingPunct="1">
              <a:lnSpc>
                <a:spcPct val="90000"/>
              </a:lnSpc>
            </a:pPr>
            <a:endParaRPr lang="en-US" sz="1700" dirty="0" smtClean="0">
              <a:solidFill>
                <a:srgbClr val="0070C0"/>
              </a:solidFill>
            </a:endParaRPr>
          </a:p>
          <a:p>
            <a:pPr algn="just" eaLnBrk="1" hangingPunct="1">
              <a:lnSpc>
                <a:spcPct val="90000"/>
              </a:lnSpc>
            </a:pPr>
            <a:r>
              <a:rPr lang="en-US" sz="1700" dirty="0" smtClean="0">
                <a:solidFill>
                  <a:srgbClr val="0070C0"/>
                </a:solidFill>
              </a:rPr>
              <a:t>&gt; Regulation </a:t>
            </a:r>
            <a:r>
              <a:rPr lang="en-US" sz="1700" dirty="0">
                <a:solidFill>
                  <a:srgbClr val="0070C0"/>
                </a:solidFill>
              </a:rPr>
              <a:t>is </a:t>
            </a:r>
            <a:r>
              <a:rPr lang="en-US" sz="1700" dirty="0" smtClean="0">
                <a:solidFill>
                  <a:srgbClr val="0070C0"/>
                </a:solidFill>
              </a:rPr>
              <a:t>needed</a:t>
            </a:r>
            <a:endParaRPr lang="en-US" sz="1700" dirty="0">
              <a:solidFill>
                <a:srgbClr val="0070C0"/>
              </a:solidFill>
            </a:endParaRPr>
          </a:p>
          <a:p>
            <a:endParaRPr lang="fr-FR" dirty="0"/>
          </a:p>
        </p:txBody>
      </p:sp>
      <p:sp>
        <p:nvSpPr>
          <p:cNvPr id="5" name="Espace réservé du numéro de diapositive 4"/>
          <p:cNvSpPr>
            <a:spLocks noGrp="1"/>
          </p:cNvSpPr>
          <p:nvPr>
            <p:ph type="sldNum" sz="quarter" idx="12"/>
          </p:nvPr>
        </p:nvSpPr>
        <p:spPr/>
        <p:txBody>
          <a:bodyPr/>
          <a:lstStyle/>
          <a:p>
            <a:pPr>
              <a:defRPr/>
            </a:pPr>
            <a:fld id="{C851EA9C-0719-43AF-9871-6C14447F8EC9}" type="slidenum">
              <a:rPr lang="fr-FR" smtClean="0"/>
              <a:pPr>
                <a:defRPr/>
              </a:pPr>
              <a:t>8</a:t>
            </a:fld>
            <a:endParaRPr lang="fr-FR"/>
          </a:p>
        </p:txBody>
      </p:sp>
      <p:sp>
        <p:nvSpPr>
          <p:cNvPr id="6" name="ZoneTexte 5"/>
          <p:cNvSpPr txBox="1"/>
          <p:nvPr/>
        </p:nvSpPr>
        <p:spPr>
          <a:xfrm>
            <a:off x="467544" y="908720"/>
            <a:ext cx="8208912" cy="861774"/>
          </a:xfrm>
          <a:prstGeom prst="rect">
            <a:avLst/>
          </a:prstGeom>
          <a:noFill/>
        </p:spPr>
        <p:txBody>
          <a:bodyPr wrap="square" rtlCol="0">
            <a:spAutoFit/>
          </a:bodyPr>
          <a:lstStyle/>
          <a:p>
            <a:r>
              <a:rPr lang="en-US" sz="1600" dirty="0">
                <a:solidFill>
                  <a:srgbClr val="C00000"/>
                </a:solidFill>
              </a:rPr>
              <a:t>2) </a:t>
            </a:r>
            <a:r>
              <a:rPr lang="en-US" sz="1600" dirty="0"/>
              <a:t>Sense of correlation between deregulation and quality may vary according to type of legal services / information of clients on quality / clients’ capacity to check quality</a:t>
            </a:r>
          </a:p>
          <a:p>
            <a:endParaRPr lang="fr-FR" dirty="0"/>
          </a:p>
        </p:txBody>
      </p:sp>
      <p:sp>
        <p:nvSpPr>
          <p:cNvPr id="7" name="ZoneTexte 6"/>
          <p:cNvSpPr txBox="1"/>
          <p:nvPr/>
        </p:nvSpPr>
        <p:spPr>
          <a:xfrm>
            <a:off x="6012160" y="5877272"/>
            <a:ext cx="2016224" cy="738664"/>
          </a:xfrm>
          <a:prstGeom prst="rect">
            <a:avLst/>
          </a:prstGeom>
          <a:solidFill>
            <a:srgbClr val="FFC000"/>
          </a:solidFill>
          <a:ln w="38100">
            <a:solidFill>
              <a:srgbClr val="FFC000"/>
            </a:solidFill>
          </a:ln>
        </p:spPr>
        <p:txBody>
          <a:bodyPr wrap="square" rtlCol="0">
            <a:spAutoFit/>
          </a:bodyPr>
          <a:lstStyle/>
          <a:p>
            <a:endParaRPr lang="fr-FR" sz="1200" dirty="0" smtClean="0"/>
          </a:p>
          <a:p>
            <a:r>
              <a:rPr lang="fr-FR" b="1" dirty="0" smtClean="0"/>
              <a:t>Self-</a:t>
            </a:r>
            <a:r>
              <a:rPr lang="fr-FR" b="1" dirty="0" err="1" smtClean="0"/>
              <a:t>regulation</a:t>
            </a:r>
            <a:r>
              <a:rPr lang="fr-FR" b="1" dirty="0" smtClean="0"/>
              <a:t> ?</a:t>
            </a:r>
          </a:p>
          <a:p>
            <a:endParaRPr lang="fr-FR" sz="1200" b="1" dirty="0"/>
          </a:p>
        </p:txBody>
      </p:sp>
      <p:sp>
        <p:nvSpPr>
          <p:cNvPr id="8" name="Flèche courbée vers la droite 7"/>
          <p:cNvSpPr/>
          <p:nvPr/>
        </p:nvSpPr>
        <p:spPr>
          <a:xfrm>
            <a:off x="5436096" y="5805264"/>
            <a:ext cx="504056" cy="57606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85970868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re 1"/>
          <p:cNvSpPr>
            <a:spLocks noGrp="1"/>
          </p:cNvSpPr>
          <p:nvPr>
            <p:ph type="title"/>
          </p:nvPr>
        </p:nvSpPr>
        <p:spPr>
          <a:xfrm>
            <a:off x="457200" y="548681"/>
            <a:ext cx="8229600" cy="576063"/>
          </a:xfrm>
        </p:spPr>
        <p:txBody>
          <a:bodyPr/>
          <a:lstStyle/>
          <a:p>
            <a:pPr algn="r" eaLnBrk="1" hangingPunct="1"/>
            <a:r>
              <a:rPr lang="fr-FR" sz="2400" dirty="0" smtClean="0">
                <a:solidFill>
                  <a:schemeClr val="accent2"/>
                </a:solidFill>
              </a:rPr>
              <a:t>Self-</a:t>
            </a:r>
            <a:r>
              <a:rPr lang="fr-FR" sz="2400" dirty="0" err="1" smtClean="0">
                <a:solidFill>
                  <a:schemeClr val="accent2"/>
                </a:solidFill>
              </a:rPr>
              <a:t>regulation</a:t>
            </a:r>
            <a:r>
              <a:rPr lang="fr-FR" sz="2400" dirty="0" smtClean="0">
                <a:solidFill>
                  <a:schemeClr val="accent2"/>
                </a:solidFill>
              </a:rPr>
              <a:t> and </a:t>
            </a:r>
            <a:r>
              <a:rPr lang="fr-FR" sz="2400" dirty="0" err="1" smtClean="0">
                <a:solidFill>
                  <a:schemeClr val="accent2"/>
                </a:solidFill>
              </a:rPr>
              <a:t>quality</a:t>
            </a:r>
            <a:endParaRPr lang="fr-FR" sz="2400" dirty="0" smtClean="0">
              <a:solidFill>
                <a:schemeClr val="accent2"/>
              </a:solidFill>
            </a:endParaRPr>
          </a:p>
        </p:txBody>
      </p:sp>
      <p:sp>
        <p:nvSpPr>
          <p:cNvPr id="3" name="Espace réservé du contenu 2"/>
          <p:cNvSpPr>
            <a:spLocks noGrp="1"/>
          </p:cNvSpPr>
          <p:nvPr>
            <p:ph idx="1"/>
          </p:nvPr>
        </p:nvSpPr>
        <p:spPr>
          <a:xfrm>
            <a:off x="107504" y="1052736"/>
            <a:ext cx="8579296" cy="5521102"/>
          </a:xfrm>
        </p:spPr>
        <p:txBody>
          <a:bodyPr/>
          <a:lstStyle/>
          <a:p>
            <a:pPr algn="just" eaLnBrk="1" hangingPunct="1">
              <a:lnSpc>
                <a:spcPct val="90000"/>
              </a:lnSpc>
            </a:pPr>
            <a:endParaRPr lang="en-US" sz="1800" dirty="0" smtClean="0">
              <a:solidFill>
                <a:schemeClr val="tx1"/>
              </a:solidFill>
            </a:endParaRPr>
          </a:p>
          <a:p>
            <a:pPr algn="just"/>
            <a:r>
              <a:rPr lang="fr-FR" sz="1800" dirty="0" smtClean="0">
                <a:solidFill>
                  <a:schemeClr val="tx1"/>
                </a:solidFill>
              </a:rPr>
              <a:t>Monitoring </a:t>
            </a:r>
            <a:r>
              <a:rPr lang="fr-FR" sz="1800" dirty="0" smtClean="0">
                <a:solidFill>
                  <a:schemeClr val="tx1"/>
                </a:solidFill>
              </a:rPr>
              <a:t>of </a:t>
            </a:r>
            <a:r>
              <a:rPr lang="fr-FR" sz="1800" dirty="0" err="1" smtClean="0">
                <a:solidFill>
                  <a:schemeClr val="tx1"/>
                </a:solidFill>
              </a:rPr>
              <a:t>quality</a:t>
            </a:r>
            <a:r>
              <a:rPr lang="fr-FR" sz="1800" dirty="0" smtClean="0">
                <a:solidFill>
                  <a:schemeClr val="tx1"/>
                </a:solidFill>
              </a:rPr>
              <a:t> by a </a:t>
            </a:r>
            <a:r>
              <a:rPr lang="fr-FR" sz="1800" dirty="0" smtClean="0">
                <a:solidFill>
                  <a:schemeClr val="tx1"/>
                </a:solidFill>
              </a:rPr>
              <a:t>self-</a:t>
            </a:r>
            <a:r>
              <a:rPr lang="fr-FR" sz="1800" dirty="0" err="1" smtClean="0">
                <a:solidFill>
                  <a:schemeClr val="tx1"/>
                </a:solidFill>
              </a:rPr>
              <a:t>regulating</a:t>
            </a:r>
            <a:r>
              <a:rPr lang="fr-FR" sz="1800" dirty="0" smtClean="0">
                <a:solidFill>
                  <a:schemeClr val="tx1"/>
                </a:solidFill>
              </a:rPr>
              <a:t> </a:t>
            </a:r>
            <a:r>
              <a:rPr lang="fr-FR" sz="1800" dirty="0" smtClean="0">
                <a:solidFill>
                  <a:schemeClr val="tx1"/>
                </a:solidFill>
              </a:rPr>
              <a:t>profession </a:t>
            </a:r>
            <a:r>
              <a:rPr lang="fr-FR" sz="1800" dirty="0" err="1" smtClean="0">
                <a:solidFill>
                  <a:schemeClr val="tx1"/>
                </a:solidFill>
              </a:rPr>
              <a:t>may</a:t>
            </a:r>
            <a:r>
              <a:rPr lang="fr-FR" sz="1800" dirty="0" smtClean="0">
                <a:solidFill>
                  <a:schemeClr val="tx1"/>
                </a:solidFill>
              </a:rPr>
              <a:t> </a:t>
            </a:r>
            <a:r>
              <a:rPr lang="fr-FR" sz="1800" dirty="0" err="1" smtClean="0">
                <a:solidFill>
                  <a:schemeClr val="tx1"/>
                </a:solidFill>
              </a:rPr>
              <a:t>be</a:t>
            </a:r>
            <a:r>
              <a:rPr lang="fr-FR" sz="1800" dirty="0" smtClean="0">
                <a:solidFill>
                  <a:schemeClr val="tx1"/>
                </a:solidFill>
              </a:rPr>
              <a:t> more effective </a:t>
            </a:r>
            <a:r>
              <a:rPr lang="fr-FR" sz="1800" dirty="0" err="1" smtClean="0">
                <a:solidFill>
                  <a:schemeClr val="tx1"/>
                </a:solidFill>
              </a:rPr>
              <a:t>than</a:t>
            </a:r>
            <a:r>
              <a:rPr lang="fr-FR" sz="1800" dirty="0" smtClean="0">
                <a:solidFill>
                  <a:schemeClr val="tx1"/>
                </a:solidFill>
              </a:rPr>
              <a:t> </a:t>
            </a:r>
            <a:r>
              <a:rPr lang="fr-FR" sz="1800" dirty="0" err="1" smtClean="0">
                <a:solidFill>
                  <a:schemeClr val="tx1"/>
                </a:solidFill>
              </a:rPr>
              <a:t>market</a:t>
            </a:r>
            <a:r>
              <a:rPr lang="fr-FR" sz="1800" dirty="0" smtClean="0">
                <a:solidFill>
                  <a:schemeClr val="tx1"/>
                </a:solidFill>
              </a:rPr>
              <a:t> discipline </a:t>
            </a:r>
            <a:r>
              <a:rPr lang="fr-FR" sz="1800" dirty="0" err="1" smtClean="0"/>
              <a:t>when</a:t>
            </a:r>
            <a:r>
              <a:rPr lang="fr-FR" sz="1800" dirty="0" smtClean="0"/>
              <a:t> </a:t>
            </a:r>
            <a:r>
              <a:rPr lang="fr-FR" sz="1800" dirty="0" err="1" smtClean="0"/>
              <a:t>uninformed</a:t>
            </a:r>
            <a:r>
              <a:rPr lang="fr-FR" sz="1800" dirty="0" smtClean="0"/>
              <a:t> clients</a:t>
            </a:r>
            <a:endParaRPr lang="fr-FR" sz="1800" dirty="0" smtClean="0">
              <a:solidFill>
                <a:schemeClr val="tx1"/>
              </a:solidFill>
            </a:endParaRPr>
          </a:p>
          <a:p>
            <a:pPr lvl="2" algn="just"/>
            <a:endParaRPr lang="fr-FR" sz="1800" dirty="0" smtClean="0">
              <a:solidFill>
                <a:schemeClr val="tx1"/>
              </a:solidFill>
            </a:endParaRPr>
          </a:p>
          <a:p>
            <a:pPr lvl="1" algn="just"/>
            <a:r>
              <a:rPr lang="fr-FR" sz="1800" dirty="0" smtClean="0">
                <a:solidFill>
                  <a:srgbClr val="C00000"/>
                </a:solidFill>
              </a:rPr>
              <a:t>i) </a:t>
            </a:r>
            <a:r>
              <a:rPr lang="fr-FR" sz="1800" dirty="0" smtClean="0">
                <a:solidFill>
                  <a:schemeClr val="tx1"/>
                </a:solidFill>
              </a:rPr>
              <a:t>Superior </a:t>
            </a:r>
            <a:r>
              <a:rPr lang="fr-FR" sz="1800" dirty="0" smtClean="0">
                <a:solidFill>
                  <a:schemeClr val="tx1"/>
                </a:solidFill>
              </a:rPr>
              <a:t>information of the profession (expertise) as </a:t>
            </a:r>
            <a:r>
              <a:rPr lang="fr-FR" sz="1800" dirty="0" err="1" smtClean="0">
                <a:solidFill>
                  <a:schemeClr val="tx1"/>
                </a:solidFill>
              </a:rPr>
              <a:t>compared</a:t>
            </a:r>
            <a:r>
              <a:rPr lang="fr-FR" sz="1800" dirty="0" smtClean="0">
                <a:solidFill>
                  <a:schemeClr val="tx1"/>
                </a:solidFill>
              </a:rPr>
              <a:t> to </a:t>
            </a:r>
            <a:r>
              <a:rPr lang="fr-FR" sz="1800" dirty="0" smtClean="0">
                <a:solidFill>
                  <a:schemeClr val="tx1"/>
                </a:solidFill>
              </a:rPr>
              <a:t>clients and </a:t>
            </a:r>
            <a:r>
              <a:rPr lang="fr-FR" sz="1800" dirty="0" err="1" smtClean="0">
                <a:solidFill>
                  <a:schemeClr val="tx1"/>
                </a:solidFill>
              </a:rPr>
              <a:t>external</a:t>
            </a:r>
            <a:r>
              <a:rPr lang="fr-FR" sz="1800" dirty="0" smtClean="0">
                <a:solidFill>
                  <a:schemeClr val="tx1"/>
                </a:solidFill>
              </a:rPr>
              <a:t> </a:t>
            </a:r>
            <a:r>
              <a:rPr lang="fr-FR" sz="1800" dirty="0" err="1" smtClean="0">
                <a:solidFill>
                  <a:schemeClr val="tx1"/>
                </a:solidFill>
              </a:rPr>
              <a:t>regulators</a:t>
            </a:r>
            <a:endParaRPr lang="fr-FR" sz="1800" dirty="0" smtClean="0">
              <a:solidFill>
                <a:schemeClr val="tx1"/>
              </a:solidFill>
            </a:endParaRPr>
          </a:p>
          <a:p>
            <a:pPr lvl="1" algn="just"/>
            <a:endParaRPr lang="fr-FR" sz="1800" dirty="0" smtClean="0">
              <a:solidFill>
                <a:schemeClr val="tx1"/>
              </a:solidFill>
            </a:endParaRPr>
          </a:p>
          <a:p>
            <a:pPr lvl="1" algn="just"/>
            <a:r>
              <a:rPr lang="fr-FR" sz="1800" dirty="0" smtClean="0">
                <a:solidFill>
                  <a:srgbClr val="C00000"/>
                </a:solidFill>
              </a:rPr>
              <a:t>ii</a:t>
            </a:r>
            <a:r>
              <a:rPr lang="fr-FR" sz="1800" dirty="0">
                <a:solidFill>
                  <a:srgbClr val="C00000"/>
                </a:solidFill>
              </a:rPr>
              <a:t>) </a:t>
            </a:r>
            <a:r>
              <a:rPr lang="fr-FR" sz="1800" dirty="0" smtClean="0">
                <a:solidFill>
                  <a:schemeClr val="tx1"/>
                </a:solidFill>
              </a:rPr>
              <a:t>As </a:t>
            </a:r>
            <a:r>
              <a:rPr lang="fr-FR" sz="1800" dirty="0" err="1" smtClean="0">
                <a:solidFill>
                  <a:schemeClr val="tx1"/>
                </a:solidFill>
              </a:rPr>
              <a:t>compared</a:t>
            </a:r>
            <a:r>
              <a:rPr lang="fr-FR" sz="1800" dirty="0" smtClean="0">
                <a:solidFill>
                  <a:schemeClr val="tx1"/>
                </a:solidFill>
              </a:rPr>
              <a:t> to clients, more </a:t>
            </a:r>
            <a:r>
              <a:rPr lang="fr-FR" sz="1800" dirty="0" err="1" smtClean="0">
                <a:solidFill>
                  <a:schemeClr val="tx1"/>
                </a:solidFill>
              </a:rPr>
              <a:t>stringent</a:t>
            </a:r>
            <a:r>
              <a:rPr lang="fr-FR" sz="1800" dirty="0" smtClean="0">
                <a:solidFill>
                  <a:schemeClr val="tx1"/>
                </a:solidFill>
              </a:rPr>
              <a:t> sanctions</a:t>
            </a:r>
            <a:endParaRPr lang="fr-FR" sz="1800" dirty="0" smtClean="0">
              <a:solidFill>
                <a:schemeClr val="tx1"/>
              </a:solidFill>
            </a:endParaRPr>
          </a:p>
          <a:p>
            <a:pPr lvl="2" algn="just"/>
            <a:r>
              <a:rPr lang="en-US" sz="1800" dirty="0" smtClean="0">
                <a:solidFill>
                  <a:srgbClr val="000000"/>
                </a:solidFill>
              </a:rPr>
              <a:t>Temporary </a:t>
            </a:r>
            <a:r>
              <a:rPr lang="en-US" sz="1800" i="1" dirty="0" smtClean="0">
                <a:solidFill>
                  <a:srgbClr val="000000"/>
                </a:solidFill>
              </a:rPr>
              <a:t>vs.</a:t>
            </a:r>
            <a:r>
              <a:rPr lang="en-US" sz="1800" dirty="0" smtClean="0">
                <a:solidFill>
                  <a:srgbClr val="000000"/>
                </a:solidFill>
              </a:rPr>
              <a:t> permanent exclusion </a:t>
            </a:r>
          </a:p>
          <a:p>
            <a:pPr lvl="2" algn="just"/>
            <a:r>
              <a:rPr lang="en-US" sz="1800" dirty="0" smtClean="0">
                <a:solidFill>
                  <a:srgbClr val="000000"/>
                </a:solidFill>
              </a:rPr>
              <a:t>=&gt; Higher </a:t>
            </a:r>
            <a:r>
              <a:rPr lang="en-US" sz="1800" dirty="0" smtClean="0">
                <a:solidFill>
                  <a:srgbClr val="000000"/>
                </a:solidFill>
              </a:rPr>
              <a:t>expected </a:t>
            </a:r>
            <a:r>
              <a:rPr lang="en-US" sz="1800" dirty="0">
                <a:solidFill>
                  <a:srgbClr val="000000"/>
                </a:solidFill>
              </a:rPr>
              <a:t>loss of income incurred by </a:t>
            </a:r>
            <a:r>
              <a:rPr lang="en-US" sz="1800" dirty="0" smtClean="0">
                <a:solidFill>
                  <a:srgbClr val="000000"/>
                </a:solidFill>
              </a:rPr>
              <a:t>excluded </a:t>
            </a:r>
            <a:r>
              <a:rPr lang="en-US" sz="1800" dirty="0">
                <a:solidFill>
                  <a:srgbClr val="000000"/>
                </a:solidFill>
              </a:rPr>
              <a:t>lawyer provides incentives to supply high </a:t>
            </a:r>
            <a:r>
              <a:rPr lang="en-US" sz="1800" dirty="0" smtClean="0">
                <a:solidFill>
                  <a:srgbClr val="000000"/>
                </a:solidFill>
              </a:rPr>
              <a:t>quality</a:t>
            </a:r>
          </a:p>
          <a:p>
            <a:pPr lvl="2" algn="just"/>
            <a:endParaRPr lang="en-US" sz="1800" dirty="0">
              <a:solidFill>
                <a:srgbClr val="000000"/>
              </a:solidFill>
            </a:endParaRPr>
          </a:p>
          <a:p>
            <a:pPr lvl="1" algn="just"/>
            <a:r>
              <a:rPr lang="en-US" sz="1800" dirty="0">
                <a:solidFill>
                  <a:srgbClr val="C00000"/>
                </a:solidFill>
              </a:rPr>
              <a:t>i</a:t>
            </a:r>
            <a:r>
              <a:rPr lang="en-US" sz="1800" dirty="0" smtClean="0">
                <a:solidFill>
                  <a:srgbClr val="C00000"/>
                </a:solidFill>
              </a:rPr>
              <a:t>ii) </a:t>
            </a:r>
            <a:r>
              <a:rPr lang="en-US" sz="1800" dirty="0" smtClean="0">
                <a:solidFill>
                  <a:srgbClr val="000000"/>
                </a:solidFill>
              </a:rPr>
              <a:t>Collective </a:t>
            </a:r>
            <a:r>
              <a:rPr lang="en-US" sz="1800" dirty="0" err="1" smtClean="0">
                <a:solidFill>
                  <a:srgbClr val="000000"/>
                </a:solidFill>
              </a:rPr>
              <a:t>i</a:t>
            </a:r>
            <a:r>
              <a:rPr lang="fr-FR" sz="1800" dirty="0" err="1" smtClean="0">
                <a:solidFill>
                  <a:schemeClr val="tx1"/>
                </a:solidFill>
              </a:rPr>
              <a:t>ncentive</a:t>
            </a:r>
            <a:r>
              <a:rPr lang="fr-FR" sz="1800" dirty="0" smtClean="0">
                <a:solidFill>
                  <a:schemeClr val="tx1"/>
                </a:solidFill>
              </a:rPr>
              <a:t> of </a:t>
            </a:r>
            <a:r>
              <a:rPr lang="fr-FR" sz="1800" dirty="0" smtClean="0">
                <a:solidFill>
                  <a:schemeClr val="tx1"/>
                </a:solidFill>
              </a:rPr>
              <a:t>the profession as a group to sanction </a:t>
            </a:r>
            <a:r>
              <a:rPr lang="fr-FR" sz="1800" dirty="0" err="1" smtClean="0">
                <a:solidFill>
                  <a:schemeClr val="tx1"/>
                </a:solidFill>
              </a:rPr>
              <a:t>misconduct</a:t>
            </a:r>
            <a:r>
              <a:rPr lang="fr-FR" sz="1800" dirty="0" smtClean="0">
                <a:solidFill>
                  <a:schemeClr val="tx1"/>
                </a:solidFill>
              </a:rPr>
              <a:t> </a:t>
            </a:r>
            <a:r>
              <a:rPr lang="fr-FR" sz="1800" dirty="0" err="1" smtClean="0">
                <a:solidFill>
                  <a:schemeClr val="tx1"/>
                </a:solidFill>
              </a:rPr>
              <a:t>because</a:t>
            </a:r>
            <a:r>
              <a:rPr lang="fr-FR" sz="1800" dirty="0" smtClean="0">
                <a:solidFill>
                  <a:schemeClr val="tx1"/>
                </a:solidFill>
              </a:rPr>
              <a:t> collective </a:t>
            </a:r>
            <a:r>
              <a:rPr lang="fr-FR" sz="1800" dirty="0" err="1" smtClean="0">
                <a:solidFill>
                  <a:schemeClr val="tx1"/>
                </a:solidFill>
              </a:rPr>
              <a:t>interest</a:t>
            </a:r>
            <a:r>
              <a:rPr lang="fr-FR" sz="1800" dirty="0" smtClean="0">
                <a:solidFill>
                  <a:schemeClr val="tx1"/>
                </a:solidFill>
              </a:rPr>
              <a:t> in a good </a:t>
            </a:r>
            <a:r>
              <a:rPr lang="fr-FR" sz="1800" dirty="0" err="1" smtClean="0">
                <a:solidFill>
                  <a:schemeClr val="tx1"/>
                </a:solidFill>
              </a:rPr>
              <a:t>reputation</a:t>
            </a:r>
            <a:r>
              <a:rPr lang="fr-FR" sz="1800" dirty="0" smtClean="0">
                <a:solidFill>
                  <a:schemeClr val="tx1"/>
                </a:solidFill>
              </a:rPr>
              <a:t> </a:t>
            </a:r>
          </a:p>
          <a:p>
            <a:pPr lvl="2" algn="just"/>
            <a:r>
              <a:rPr lang="en-US" sz="1800" dirty="0" smtClean="0">
                <a:solidFill>
                  <a:srgbClr val="000000"/>
                </a:solidFill>
              </a:rPr>
              <a:t>Having </a:t>
            </a:r>
            <a:r>
              <a:rPr lang="en-US" sz="1800" dirty="0">
                <a:solidFill>
                  <a:srgbClr val="000000"/>
                </a:solidFill>
              </a:rPr>
              <a:t>a good collective reputation increases </a:t>
            </a:r>
            <a:r>
              <a:rPr lang="en-US" sz="1800" dirty="0" smtClean="0">
                <a:solidFill>
                  <a:srgbClr val="000000"/>
                </a:solidFill>
              </a:rPr>
              <a:t>trust and the </a:t>
            </a:r>
            <a:r>
              <a:rPr lang="en-US" sz="1800" dirty="0">
                <a:solidFill>
                  <a:srgbClr val="000000"/>
                </a:solidFill>
              </a:rPr>
              <a:t>rent of the profession (=&gt; individual share</a:t>
            </a:r>
            <a:r>
              <a:rPr lang="en-US" sz="1800" dirty="0" smtClean="0">
                <a:solidFill>
                  <a:srgbClr val="000000"/>
                </a:solidFill>
              </a:rPr>
              <a:t>)</a:t>
            </a:r>
          </a:p>
          <a:p>
            <a:pPr lvl="2" algn="just"/>
            <a:endParaRPr lang="en-US" sz="1800" dirty="0" smtClean="0">
              <a:solidFill>
                <a:srgbClr val="000000"/>
              </a:solidFill>
            </a:endParaRPr>
          </a:p>
          <a:p>
            <a:pPr algn="just"/>
            <a:r>
              <a:rPr lang="en-US" sz="1800" dirty="0" smtClean="0">
                <a:solidFill>
                  <a:srgbClr val="0070C0"/>
                </a:solidFill>
              </a:rPr>
              <a:t>&gt;&gt; </a:t>
            </a:r>
            <a:r>
              <a:rPr lang="en-US" sz="1800" dirty="0" smtClean="0">
                <a:solidFill>
                  <a:srgbClr val="0070C0"/>
                </a:solidFill>
              </a:rPr>
              <a:t>Superiority </a:t>
            </a:r>
            <a:r>
              <a:rPr lang="en-US" sz="1800" dirty="0" smtClean="0">
                <a:solidFill>
                  <a:srgbClr val="0070C0"/>
                </a:solidFill>
              </a:rPr>
              <a:t>of peer-review system as compared to market discipline</a:t>
            </a:r>
          </a:p>
          <a:p>
            <a:pPr lvl="1" algn="just"/>
            <a:endParaRPr lang="fr-FR" sz="1800" dirty="0">
              <a:solidFill>
                <a:schemeClr val="tx1"/>
              </a:solidFill>
            </a:endParaRPr>
          </a:p>
          <a:p>
            <a:pPr lvl="1" algn="just"/>
            <a:endParaRPr lang="en-US" sz="1800" dirty="0">
              <a:solidFill>
                <a:schemeClr val="tx1"/>
              </a:solidFill>
            </a:endParaRPr>
          </a:p>
        </p:txBody>
      </p:sp>
      <p:sp>
        <p:nvSpPr>
          <p:cNvPr id="6148" name="Espace réservé du numéro de diapositive 6"/>
          <p:cNvSpPr>
            <a:spLocks noGrp="1"/>
          </p:cNvSpPr>
          <p:nvPr>
            <p:ph type="sldNum" sz="quarter" idx="12"/>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fld id="{895609B2-1E94-4017-B3BD-97CF0927B1E6}" type="slidenum">
              <a:rPr lang="fr-FR" smtClean="0"/>
              <a:pPr fontAlgn="base">
                <a:spcBef>
                  <a:spcPct val="0"/>
                </a:spcBef>
                <a:spcAft>
                  <a:spcPct val="0"/>
                </a:spcAft>
                <a:defRPr/>
              </a:pPr>
              <a:t>9</a:t>
            </a:fld>
            <a:endParaRPr lang="fr-FR" smtClean="0"/>
          </a:p>
        </p:txBody>
      </p:sp>
    </p:spTree>
    <p:extLst>
      <p:ext uri="{BB962C8B-B14F-4D97-AF65-F5344CB8AC3E}">
        <p14:creationId xmlns:p14="http://schemas.microsoft.com/office/powerpoint/2010/main" val="3425984765"/>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in">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Urbai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i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11955</TotalTime>
  <Words>1519</Words>
  <Application>Microsoft Office PowerPoint</Application>
  <PresentationFormat>Affichage à l'écran (4:3)</PresentationFormat>
  <Paragraphs>226</Paragraphs>
  <Slides>15</Slides>
  <Notes>11</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15</vt:i4>
      </vt:variant>
    </vt:vector>
  </HeadingPairs>
  <TitlesOfParts>
    <vt:vector size="17" baseType="lpstr">
      <vt:lpstr>Urbain</vt:lpstr>
      <vt:lpstr>Équation</vt:lpstr>
      <vt:lpstr>   The contribution of self-regulation to achieving a balance between the quality of services and respect for ethical principles: an empirical analysis </vt:lpstr>
      <vt:lpstr>Towards the end of self-regulated professions?</vt:lpstr>
      <vt:lpstr>Towards the end of self-regulated professions?</vt:lpstr>
      <vt:lpstr>Towards the end of self-regulated professions?</vt:lpstr>
      <vt:lpstr>Self-regulation no longer needed to ensure quality?</vt:lpstr>
      <vt:lpstr>Assessing a variety of qualities across market segments</vt:lpstr>
      <vt:lpstr>Heterogeneous legal services</vt:lpstr>
      <vt:lpstr>Heterogeneous legal services</vt:lpstr>
      <vt:lpstr>Self-regulation and quality</vt:lpstr>
      <vt:lpstr>Effectiveness of disciplinary sanctions</vt:lpstr>
      <vt:lpstr>Effectiveness of disciplinary sanctions</vt:lpstr>
      <vt:lpstr>Effectiveness of disciplinary sanctions</vt:lpstr>
      <vt:lpstr>Effectiveness of disciplinary sanctions</vt:lpstr>
      <vt:lpstr>Summary &amp; concluding remarks</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L’analyse économique de la production de droit</dc:title>
  <dc:creator>Sophie</dc:creator>
  <cp:lastModifiedBy>Sophie HARNAY</cp:lastModifiedBy>
  <cp:revision>1473</cp:revision>
  <cp:lastPrinted>2019-10-23T10:42:13Z</cp:lastPrinted>
  <dcterms:created xsi:type="dcterms:W3CDTF">2009-10-18T10:11:30Z</dcterms:created>
  <dcterms:modified xsi:type="dcterms:W3CDTF">2019-10-23T10:50:24Z</dcterms:modified>
</cp:coreProperties>
</file>