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56" r:id="rId7"/>
    <p:sldId id="286" r:id="rId8"/>
    <p:sldId id="289" r:id="rId9"/>
    <p:sldId id="294" r:id="rId10"/>
    <p:sldId id="284" r:id="rId11"/>
    <p:sldId id="303" r:id="rId12"/>
    <p:sldId id="295" r:id="rId13"/>
    <p:sldId id="296" r:id="rId14"/>
    <p:sldId id="299" r:id="rId15"/>
    <p:sldId id="297" r:id="rId16"/>
    <p:sldId id="298" r:id="rId17"/>
    <p:sldId id="300" r:id="rId18"/>
    <p:sldId id="301" r:id="rId19"/>
    <p:sldId id="302" r:id="rId20"/>
  </p:sldIdLst>
  <p:sldSz cx="9144000" cy="6858000" type="screen4x3"/>
  <p:notesSz cx="6669088" cy="9926638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pitchFamily="9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in Hozee" initials="RH" lastIdx="1" clrIdx="0">
    <p:extLst>
      <p:ext uri="{19B8F6BF-5375-455C-9EA6-DF929625EA0E}">
        <p15:presenceInfo xmlns:p15="http://schemas.microsoft.com/office/powerpoint/2012/main" userId="S::r.hozee@advocatenorde.nl::719dc07d-4206-4cd9-94c6-d22be28205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2" autoAdjust="0"/>
    <p:restoredTop sz="90325" autoAdjust="0"/>
  </p:normalViewPr>
  <p:slideViewPr>
    <p:cSldViewPr>
      <p:cViewPr varScale="1">
        <p:scale>
          <a:sx n="103" d="100"/>
          <a:sy n="103" d="100"/>
        </p:scale>
        <p:origin x="20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8A069-7CE9-498F-B340-41B603B1FBDB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0FDA8-0019-4C90-8160-23FBF9315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086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E9CBDD6-A170-4C96-817E-AA2F34C83F0C}" type="datetimeFigureOut">
              <a:rPr lang="nl-NL"/>
              <a:pPr>
                <a:defRPr/>
              </a:pPr>
              <a:t>22-10-2019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B0D36A2-0479-4BA6-9FD4-24FF5315D02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46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0D36A2-0479-4BA6-9FD4-24FF5315D022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845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0D36A2-0479-4BA6-9FD4-24FF5315D022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590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0D36A2-0479-4BA6-9FD4-24FF5315D022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6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0D36A2-0479-4BA6-9FD4-24FF5315D022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540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E5651-250D-4794-A591-0DFA3EC799F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58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B2DF1-5761-4579-8D0B-60733BDB53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23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C5CD2-7E9B-41B8-AC08-0EA95508B8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64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49AAA-9FB8-44CA-A099-A2C2096AB4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33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CC83-0E20-4F36-BF51-5EEFE1C8B9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64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84146-7B76-4DCD-85B4-6B47900E355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55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EBEC8-1EB7-49F5-96B2-6BA84190925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58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46A26-D007-486B-97EB-9EA7A6B20D5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97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86BAD-E5F7-4072-863D-683058296FE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014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31F7C-65CE-45C3-A6D0-66683E45E3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45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2C2B3-7F25-45F4-811C-244681A29D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75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OVA Powerpoint_Grid_0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6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Titelstijl van model bewerken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15DD5B0-22F5-4961-877E-4722F6DFF2B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zoekeenadvocaat.advocatenorde.n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OVA Powerpoint_Grid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98"/>
            <a:ext cx="9144000" cy="6897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780928"/>
            <a:ext cx="7774632" cy="1368152"/>
          </a:xfrm>
        </p:spPr>
        <p:txBody>
          <a:bodyPr/>
          <a:lstStyle/>
          <a:p>
            <a:r>
              <a:rPr lang="nl-NL" b="1" dirty="0"/>
              <a:t>Quality management system in The Netherlands</a:t>
            </a:r>
            <a:r>
              <a:rPr lang="nl-NL" dirty="0"/>
              <a:t> </a:t>
            </a:r>
            <a:endParaRPr lang="nl-NL" altLang="nl-NL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8556" y="4509120"/>
            <a:ext cx="5904656" cy="1368152"/>
          </a:xfrm>
        </p:spPr>
        <p:txBody>
          <a:bodyPr/>
          <a:lstStyle/>
          <a:p>
            <a:pPr algn="just" eaLnBrk="1" hangingPunct="1"/>
            <a:r>
              <a:rPr lang="nl-NL" altLang="nl-NL" sz="2400" dirty="0"/>
              <a:t>Bernard de Leest</a:t>
            </a:r>
          </a:p>
          <a:p>
            <a:pPr algn="just" eaLnBrk="1" hangingPunct="1"/>
            <a:r>
              <a:rPr lang="nl-NL" altLang="nl-NL" sz="2400" dirty="0"/>
              <a:t>Member of </a:t>
            </a:r>
            <a:r>
              <a:rPr lang="nl-NL" altLang="nl-NL" sz="2400" dirty="0" err="1"/>
              <a:t>the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general</a:t>
            </a:r>
            <a:r>
              <a:rPr lang="nl-NL" altLang="nl-NL" sz="2400" dirty="0"/>
              <a:t> council of </a:t>
            </a:r>
            <a:r>
              <a:rPr lang="nl-NL" altLang="nl-NL" sz="2400" dirty="0" err="1"/>
              <a:t>the</a:t>
            </a:r>
            <a:r>
              <a:rPr lang="nl-NL" altLang="nl-NL" sz="2400" dirty="0"/>
              <a:t> </a:t>
            </a:r>
          </a:p>
          <a:p>
            <a:pPr algn="just"/>
            <a:r>
              <a:rPr lang="nl-NL" altLang="nl-NL" sz="2400" dirty="0"/>
              <a:t>Netherlands Bar (NOvA)</a:t>
            </a:r>
          </a:p>
          <a:p>
            <a:pPr algn="just" eaLnBrk="1" hangingPunct="1"/>
            <a:endParaRPr lang="nl-NL" altLang="nl-NL" sz="2400" dirty="0"/>
          </a:p>
          <a:p>
            <a:pPr eaLnBrk="1" hangingPunct="1"/>
            <a:endParaRPr lang="nl-NL" altLang="nl-NL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81A83-40AA-45A1-A083-851BD4E6A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Peer Review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2B4302C-56A6-47AD-AC6F-652CC170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F7FB2B67-3DDD-4409-A502-C15DBC5D0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nl-NL" dirty="0" err="1"/>
              <a:t>Reviewer</a:t>
            </a:r>
            <a:r>
              <a:rPr lang="nl-NL" dirty="0"/>
              <a:t> issues short report </a:t>
            </a:r>
            <a:r>
              <a:rPr lang="nl-NL" dirty="0" err="1"/>
              <a:t>stating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review has taken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short </a:t>
            </a:r>
            <a:r>
              <a:rPr lang="nl-NL" dirty="0" err="1"/>
              <a:t>description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discussions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took</a:t>
            </a:r>
            <a:r>
              <a:rPr lang="nl-NL" dirty="0"/>
              <a:t> </a:t>
            </a:r>
            <a:r>
              <a:rPr lang="nl-NL" dirty="0" err="1"/>
              <a:t>place</a:t>
            </a:r>
            <a:endParaRPr lang="nl-NL" dirty="0"/>
          </a:p>
          <a:p>
            <a:r>
              <a:rPr lang="nl-NL" dirty="0" err="1"/>
              <a:t>Confidentiality</a:t>
            </a:r>
            <a:r>
              <a:rPr lang="nl-NL" dirty="0"/>
              <a:t> </a:t>
            </a:r>
            <a:r>
              <a:rPr lang="nl-NL" dirty="0" err="1"/>
              <a:t>guaranteed</a:t>
            </a:r>
            <a:endParaRPr lang="nl-NL" dirty="0"/>
          </a:p>
          <a:p>
            <a:r>
              <a:rPr lang="nl-NL" dirty="0" err="1"/>
              <a:t>Costs</a:t>
            </a:r>
            <a:r>
              <a:rPr lang="nl-NL" dirty="0"/>
              <a:t> </a:t>
            </a:r>
            <a:r>
              <a:rPr lang="nl-NL" dirty="0" err="1"/>
              <a:t>borne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reviewed</a:t>
            </a:r>
            <a:r>
              <a:rPr lang="nl-NL" dirty="0"/>
              <a:t> </a:t>
            </a:r>
            <a:r>
              <a:rPr lang="nl-NL" dirty="0" err="1"/>
              <a:t>lawyer</a:t>
            </a:r>
            <a:endParaRPr lang="nl-NL" dirty="0"/>
          </a:p>
          <a:p>
            <a:r>
              <a:rPr lang="nl-NL" dirty="0"/>
              <a:t>Max 4 CE points</a:t>
            </a:r>
          </a:p>
        </p:txBody>
      </p:sp>
    </p:spTree>
    <p:extLst>
      <p:ext uri="{BB962C8B-B14F-4D97-AF65-F5344CB8AC3E}">
        <p14:creationId xmlns:p14="http://schemas.microsoft.com/office/powerpoint/2010/main" val="4021285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077ECD-01DF-4F63-A390-02E895D69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Intervision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822581-3286-48D9-BD01-4CF388D2A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Minimum 3 – max 10 </a:t>
            </a:r>
            <a:r>
              <a:rPr lang="nl-NL" dirty="0" err="1"/>
              <a:t>registered</a:t>
            </a:r>
            <a:r>
              <a:rPr lang="nl-NL" dirty="0"/>
              <a:t> </a:t>
            </a:r>
            <a:r>
              <a:rPr lang="nl-NL" dirty="0" err="1"/>
              <a:t>lawyers</a:t>
            </a:r>
            <a:endParaRPr lang="nl-NL" dirty="0"/>
          </a:p>
          <a:p>
            <a:r>
              <a:rPr lang="nl-NL" dirty="0" err="1"/>
              <a:t>Chaired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expert </a:t>
            </a:r>
            <a:r>
              <a:rPr lang="nl-NL" dirty="0" err="1"/>
              <a:t>appointed</a:t>
            </a:r>
            <a:r>
              <a:rPr lang="nl-NL" dirty="0"/>
              <a:t> on </a:t>
            </a:r>
            <a:r>
              <a:rPr lang="nl-NL" dirty="0" err="1"/>
              <a:t>the</a:t>
            </a:r>
            <a:r>
              <a:rPr lang="nl-NL" dirty="0"/>
              <a:t> basis of art. 26 Act on Advocates</a:t>
            </a:r>
          </a:p>
          <a:p>
            <a:r>
              <a:rPr lang="nl-NL" dirty="0"/>
              <a:t>Same </a:t>
            </a:r>
            <a:r>
              <a:rPr lang="nl-NL" dirty="0" err="1"/>
              <a:t>legal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 </a:t>
            </a:r>
            <a:r>
              <a:rPr lang="nl-NL" dirty="0" err="1"/>
              <a:t>areas</a:t>
            </a:r>
            <a:endParaRPr lang="nl-NL" dirty="0"/>
          </a:p>
          <a:p>
            <a:r>
              <a:rPr lang="nl-NL" dirty="0"/>
              <a:t>1-2 cases per participant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5CC4AA6-897A-4D91-A94E-7B56C9A7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20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B259-B3AD-42BC-8A1E-F4BADADB0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Intervision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6F797A-645F-4BDA-91AC-A346A8C23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At </a:t>
            </a:r>
            <a:r>
              <a:rPr lang="nl-NL" dirty="0" err="1"/>
              <a:t>least</a:t>
            </a:r>
            <a:r>
              <a:rPr lang="nl-NL" dirty="0"/>
              <a:t> 8 </a:t>
            </a:r>
            <a:r>
              <a:rPr lang="nl-NL" dirty="0" err="1"/>
              <a:t>hours</a:t>
            </a:r>
            <a:r>
              <a:rPr lang="nl-NL" dirty="0"/>
              <a:t> per </a:t>
            </a:r>
            <a:r>
              <a:rPr lang="nl-NL" dirty="0" err="1"/>
              <a:t>year</a:t>
            </a:r>
            <a:r>
              <a:rPr lang="nl-NL" dirty="0"/>
              <a:t> (minimum 2 – max 4 </a:t>
            </a:r>
            <a:r>
              <a:rPr lang="nl-NL" dirty="0" err="1"/>
              <a:t>consecutively</a:t>
            </a:r>
            <a:r>
              <a:rPr lang="nl-NL" dirty="0"/>
              <a:t>)</a:t>
            </a:r>
          </a:p>
          <a:p>
            <a:r>
              <a:rPr lang="nl-NL" dirty="0" err="1"/>
              <a:t>Confidentiality</a:t>
            </a:r>
            <a:r>
              <a:rPr lang="nl-NL" dirty="0"/>
              <a:t> </a:t>
            </a:r>
            <a:r>
              <a:rPr lang="nl-NL" dirty="0" err="1"/>
              <a:t>guaranteed</a:t>
            </a:r>
            <a:endParaRPr lang="nl-NL" dirty="0"/>
          </a:p>
          <a:p>
            <a:r>
              <a:rPr lang="nl-NL" dirty="0" err="1"/>
              <a:t>Proof</a:t>
            </a:r>
            <a:r>
              <a:rPr lang="nl-NL" dirty="0"/>
              <a:t> of </a:t>
            </a:r>
            <a:r>
              <a:rPr lang="nl-NL" dirty="0" err="1"/>
              <a:t>participation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short report on </a:t>
            </a:r>
            <a:r>
              <a:rPr lang="nl-NL" dirty="0" err="1"/>
              <a:t>proceedings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provided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chair</a:t>
            </a:r>
            <a:r>
              <a:rPr lang="nl-NL" dirty="0"/>
              <a:t>. </a:t>
            </a:r>
          </a:p>
          <a:p>
            <a:r>
              <a:rPr lang="nl-NL" dirty="0" err="1"/>
              <a:t>Costs</a:t>
            </a:r>
            <a:r>
              <a:rPr lang="nl-NL" dirty="0"/>
              <a:t> </a:t>
            </a:r>
            <a:r>
              <a:rPr lang="nl-NL" dirty="0" err="1"/>
              <a:t>borne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participants</a:t>
            </a:r>
            <a:endParaRPr lang="nl-NL" dirty="0"/>
          </a:p>
          <a:p>
            <a:r>
              <a:rPr lang="nl-NL" dirty="0"/>
              <a:t>Max 4 CE points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B176973-59D1-4AD8-8682-12968F0E7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805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A918E-7DDD-4FE1-A97C-25C022C6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Structured </a:t>
            </a:r>
            <a:r>
              <a:rPr lang="nl-NL" dirty="0" err="1"/>
              <a:t>inter-collegial</a:t>
            </a:r>
            <a:r>
              <a:rPr lang="nl-NL" dirty="0"/>
              <a:t> </a:t>
            </a:r>
            <a:r>
              <a:rPr lang="nl-NL" dirty="0" err="1"/>
              <a:t>consultation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4343CD-56BB-4823-97BC-F98E0C7E5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Minimum 3 – max 10 </a:t>
            </a:r>
            <a:r>
              <a:rPr lang="nl-NL" dirty="0" err="1"/>
              <a:t>registered</a:t>
            </a:r>
            <a:r>
              <a:rPr lang="nl-NL" dirty="0"/>
              <a:t> </a:t>
            </a:r>
            <a:r>
              <a:rPr lang="nl-NL" dirty="0" err="1"/>
              <a:t>lawyers</a:t>
            </a:r>
            <a:endParaRPr lang="nl-NL" dirty="0"/>
          </a:p>
          <a:p>
            <a:r>
              <a:rPr lang="nl-NL" dirty="0" err="1"/>
              <a:t>Chaired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one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participants</a:t>
            </a:r>
            <a:endParaRPr lang="nl-NL" dirty="0"/>
          </a:p>
          <a:p>
            <a:r>
              <a:rPr lang="nl-NL" dirty="0"/>
              <a:t>Same </a:t>
            </a:r>
            <a:r>
              <a:rPr lang="nl-NL" dirty="0" err="1"/>
              <a:t>legal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 </a:t>
            </a:r>
            <a:r>
              <a:rPr lang="nl-NL" dirty="0" err="1"/>
              <a:t>areas</a:t>
            </a:r>
            <a:endParaRPr lang="nl-NL" dirty="0"/>
          </a:p>
          <a:p>
            <a:r>
              <a:rPr lang="nl-NL" dirty="0"/>
              <a:t>1-2 </a:t>
            </a:r>
            <a:r>
              <a:rPr lang="nl-NL" dirty="0" err="1"/>
              <a:t>questions</a:t>
            </a:r>
            <a:r>
              <a:rPr lang="nl-NL" dirty="0"/>
              <a:t> per participant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FE3639F-E1D8-471C-BDF3-EE9B5585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594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B9DA5-C2FB-49F7-8BBE-2352B95F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Structured </a:t>
            </a:r>
            <a:r>
              <a:rPr lang="nl-NL" dirty="0" err="1"/>
              <a:t>inter-collegial</a:t>
            </a:r>
            <a:r>
              <a:rPr lang="nl-NL" dirty="0"/>
              <a:t> </a:t>
            </a:r>
            <a:r>
              <a:rPr lang="nl-NL" dirty="0" err="1"/>
              <a:t>consultation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25FB89-44B8-43D6-98B9-4ADDE771D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least 8 hours per year (minimum 2 – max 4 consecutively)</a:t>
            </a:r>
          </a:p>
          <a:p>
            <a:r>
              <a:rPr lang="en-US" dirty="0"/>
              <a:t>Confidentiality guaranteed</a:t>
            </a:r>
          </a:p>
          <a:p>
            <a:r>
              <a:rPr lang="en-US" dirty="0"/>
              <a:t>Proof of participation and short report on proceedings to be provided by chair. </a:t>
            </a:r>
          </a:p>
          <a:p>
            <a:r>
              <a:rPr lang="en-US" dirty="0"/>
              <a:t>No CE points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46591BD-758E-465D-AE45-DDCA2AE1C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80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00761-1852-42E0-AFAD-E849B84ED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36712"/>
            <a:ext cx="7803435" cy="1423933"/>
          </a:xfrm>
        </p:spPr>
        <p:txBody>
          <a:bodyPr/>
          <a:lstStyle/>
          <a:p>
            <a:r>
              <a:rPr lang="nl-NL" dirty="0"/>
              <a:t>Topics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FBFEAE-E97C-4C68-8790-B3BD8B51C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2856"/>
            <a:ext cx="8350696" cy="4248472"/>
          </a:xfrm>
        </p:spPr>
        <p:txBody>
          <a:bodyPr/>
          <a:lstStyle/>
          <a:p>
            <a:pPr lvl="0"/>
            <a:endParaRPr lang="nl-NL" dirty="0"/>
          </a:p>
          <a:p>
            <a:pPr lvl="0"/>
            <a:r>
              <a:rPr lang="nl-NL" dirty="0"/>
              <a:t>Legal </a:t>
            </a:r>
            <a:r>
              <a:rPr lang="nl-NL" dirty="0" err="1"/>
              <a:t>Practice</a:t>
            </a:r>
            <a:r>
              <a:rPr lang="nl-NL" dirty="0"/>
              <a:t> Area Register</a:t>
            </a:r>
          </a:p>
          <a:p>
            <a:pPr lvl="0"/>
            <a:endParaRPr lang="nl-NL" dirty="0"/>
          </a:p>
          <a:p>
            <a:pPr lvl="0"/>
            <a:r>
              <a:rPr lang="nl-NL" dirty="0"/>
              <a:t>Quality Assessment</a:t>
            </a:r>
          </a:p>
          <a:p>
            <a:pPr lvl="0"/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A0A7E96-B31E-498A-BDDE-C0B0D992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6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ECDF04-8B84-4208-AE5A-5FE20CE6D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052736"/>
            <a:ext cx="8206680" cy="899864"/>
          </a:xfrm>
        </p:spPr>
        <p:txBody>
          <a:bodyPr/>
          <a:lstStyle/>
          <a:p>
            <a:r>
              <a:rPr lang="nl-NL" dirty="0"/>
              <a:t>	Legal </a:t>
            </a:r>
            <a:r>
              <a:rPr lang="nl-NL" dirty="0" err="1"/>
              <a:t>Practice</a:t>
            </a:r>
            <a:r>
              <a:rPr lang="nl-NL" dirty="0"/>
              <a:t> Area Register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24F8DB-CD39-4130-BEA3-E8C0104BC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060848"/>
            <a:ext cx="7992888" cy="446449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1-1-2019: </a:t>
            </a:r>
            <a:r>
              <a:rPr lang="nl-NL" dirty="0" err="1"/>
              <a:t>Introduction</a:t>
            </a:r>
            <a:r>
              <a:rPr lang="nl-NL" dirty="0"/>
              <a:t> Legal </a:t>
            </a:r>
            <a:r>
              <a:rPr lang="nl-NL" dirty="0" err="1"/>
              <a:t>Practice</a:t>
            </a:r>
            <a:r>
              <a:rPr lang="nl-NL" dirty="0"/>
              <a:t> Area 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/>
              <a:t>Purpose</a:t>
            </a:r>
            <a:r>
              <a:rPr lang="nl-NL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nl-NL" dirty="0" err="1"/>
              <a:t>Enhance</a:t>
            </a:r>
            <a:r>
              <a:rPr lang="nl-NL" dirty="0"/>
              <a:t> </a:t>
            </a:r>
            <a:r>
              <a:rPr lang="nl-NL" dirty="0" err="1"/>
              <a:t>quality</a:t>
            </a:r>
            <a:endParaRPr lang="nl-NL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nl-NL" dirty="0"/>
              <a:t>Accessibility &amp; </a:t>
            </a:r>
            <a:r>
              <a:rPr lang="nl-NL" dirty="0" err="1"/>
              <a:t>transparency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clients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2E88B2A-6658-4DCB-A6A3-6F5F3F886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458198" y="6248400"/>
            <a:ext cx="578297" cy="457200"/>
          </a:xfrm>
        </p:spPr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53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EBD3E-9B27-401B-8523-A229A88C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80728"/>
            <a:ext cx="7772400" cy="794792"/>
          </a:xfrm>
        </p:spPr>
        <p:txBody>
          <a:bodyPr/>
          <a:lstStyle/>
          <a:p>
            <a:r>
              <a:rPr lang="nl-NL" dirty="0"/>
              <a:t>Legal </a:t>
            </a:r>
            <a:r>
              <a:rPr lang="nl-NL" dirty="0" err="1"/>
              <a:t>Practice</a:t>
            </a:r>
            <a:r>
              <a:rPr lang="nl-NL" dirty="0"/>
              <a:t> Area Register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BC8BFE-77B9-43C0-816C-C7B8D91DE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60848"/>
            <a:ext cx="8458200" cy="4035152"/>
          </a:xfrm>
        </p:spPr>
        <p:txBody>
          <a:bodyPr/>
          <a:lstStyle/>
          <a:p>
            <a:r>
              <a:rPr lang="nl-NL" dirty="0" err="1"/>
              <a:t>Transparent</a:t>
            </a:r>
            <a:endParaRPr lang="nl-NL" dirty="0"/>
          </a:p>
          <a:p>
            <a:r>
              <a:rPr lang="nl-NL" dirty="0"/>
              <a:t>35 Legal </a:t>
            </a:r>
            <a:r>
              <a:rPr lang="nl-NL" dirty="0" err="1"/>
              <a:t>Practice</a:t>
            </a:r>
            <a:r>
              <a:rPr lang="nl-NL" dirty="0"/>
              <a:t> </a:t>
            </a:r>
            <a:r>
              <a:rPr lang="nl-NL" dirty="0" err="1"/>
              <a:t>Areas</a:t>
            </a:r>
            <a:endParaRPr lang="nl-NL" dirty="0"/>
          </a:p>
          <a:p>
            <a:r>
              <a:rPr lang="nl-NL" dirty="0"/>
              <a:t>General </a:t>
            </a:r>
            <a:r>
              <a:rPr lang="nl-NL" dirty="0" err="1"/>
              <a:t>Practice</a:t>
            </a:r>
            <a:endParaRPr lang="nl-NL" dirty="0"/>
          </a:p>
          <a:p>
            <a:r>
              <a:rPr lang="nl-NL" dirty="0"/>
              <a:t>Sub </a:t>
            </a:r>
            <a:r>
              <a:rPr lang="nl-NL" dirty="0" err="1"/>
              <a:t>categories</a:t>
            </a:r>
            <a:endParaRPr lang="nl-NL" dirty="0"/>
          </a:p>
          <a:p>
            <a:r>
              <a:rPr lang="nl-NL" dirty="0" err="1"/>
              <a:t>Dynamic</a:t>
            </a:r>
            <a:r>
              <a:rPr lang="nl-NL" dirty="0"/>
              <a:t> </a:t>
            </a:r>
            <a:r>
              <a:rPr lang="nl-NL" dirty="0" err="1"/>
              <a:t>self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system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1F10412-8D6D-482E-A5B5-CA680D66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A643E55-F624-4566-B1DD-9D3DA8913DA4}"/>
              </a:ext>
            </a:extLst>
          </p:cNvPr>
          <p:cNvSpPr/>
          <p:nvPr/>
        </p:nvSpPr>
        <p:spPr>
          <a:xfrm>
            <a:off x="2286000" y="245950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496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3992B-B0A2-4AF6-AAC4-7C1273917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08720"/>
            <a:ext cx="7772400" cy="1080120"/>
          </a:xfrm>
        </p:spPr>
        <p:txBody>
          <a:bodyPr/>
          <a:lstStyle/>
          <a:p>
            <a:r>
              <a:rPr lang="nl-NL" dirty="0"/>
              <a:t>Obligations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D304F2-A0AB-46EF-B69C-22F8BAA4F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60848"/>
            <a:ext cx="8206680" cy="4644752"/>
          </a:xfrm>
        </p:spPr>
        <p:txBody>
          <a:bodyPr/>
          <a:lstStyle/>
          <a:p>
            <a:endParaRPr lang="nl-NL" dirty="0"/>
          </a:p>
          <a:p>
            <a:r>
              <a:rPr lang="nl-NL" dirty="0" err="1"/>
              <a:t>Obligation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every</a:t>
            </a:r>
            <a:r>
              <a:rPr lang="nl-NL" dirty="0"/>
              <a:t> </a:t>
            </a:r>
            <a:r>
              <a:rPr lang="nl-NL" dirty="0" err="1"/>
              <a:t>registered</a:t>
            </a:r>
            <a:r>
              <a:rPr lang="nl-NL" dirty="0"/>
              <a:t> </a:t>
            </a:r>
            <a:r>
              <a:rPr lang="nl-NL" dirty="0" err="1"/>
              <a:t>lawyer</a:t>
            </a:r>
            <a:r>
              <a:rPr lang="nl-NL" dirty="0"/>
              <a:t>, </a:t>
            </a:r>
            <a:r>
              <a:rPr lang="nl-NL" dirty="0" err="1"/>
              <a:t>after</a:t>
            </a:r>
            <a:r>
              <a:rPr lang="nl-NL" dirty="0"/>
              <a:t> finishing </a:t>
            </a:r>
            <a:r>
              <a:rPr lang="nl-NL" dirty="0" err="1"/>
              <a:t>vocational</a:t>
            </a:r>
            <a:r>
              <a:rPr lang="nl-NL" dirty="0"/>
              <a:t> training</a:t>
            </a:r>
          </a:p>
          <a:p>
            <a:r>
              <a:rPr lang="nl-NL" dirty="0"/>
              <a:t>Minimum 1 – maximum 4 Legal </a:t>
            </a:r>
            <a:r>
              <a:rPr lang="nl-NL" dirty="0" err="1"/>
              <a:t>Practice</a:t>
            </a:r>
            <a:r>
              <a:rPr lang="nl-NL" dirty="0"/>
              <a:t> </a:t>
            </a:r>
            <a:r>
              <a:rPr lang="nl-NL" dirty="0" err="1"/>
              <a:t>Areas</a:t>
            </a:r>
            <a:endParaRPr lang="nl-NL" dirty="0"/>
          </a:p>
          <a:p>
            <a:r>
              <a:rPr lang="nl-NL" dirty="0"/>
              <a:t>10 CE points per </a:t>
            </a:r>
            <a:r>
              <a:rPr lang="nl-NL" dirty="0" err="1"/>
              <a:t>legal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 area per </a:t>
            </a:r>
            <a:r>
              <a:rPr lang="nl-NL" dirty="0" err="1"/>
              <a:t>year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78B8936-8D48-4B33-8C48-6EFC622E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977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1AD50-C9C5-449F-B183-3FE2D6B1C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Engine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D6D5E90-DA4A-4BB5-A601-064888A9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  <p:pic>
        <p:nvPicPr>
          <p:cNvPr id="14" name="Tijdelijke aanduiding voor inhoud 13">
            <a:hlinkClick r:id="rId3"/>
            <a:extLst>
              <a:ext uri="{FF2B5EF4-FFF2-40B4-BE49-F238E27FC236}">
                <a16:creationId xmlns:a16="http://schemas.microsoft.com/office/drawing/2014/main" id="{B963AC55-C7C0-46BE-A1A9-6551A4771E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85800" y="2000531"/>
            <a:ext cx="7772400" cy="407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FCE42-BD66-4054-AEDA-E766DC5E3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Quality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BBBA43-716D-4242-A445-1E3416995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Legal basis: </a:t>
            </a:r>
            <a:r>
              <a:rPr lang="nl-NL" dirty="0" err="1"/>
              <a:t>article</a:t>
            </a:r>
            <a:r>
              <a:rPr lang="nl-NL" dirty="0"/>
              <a:t> 26 Act on Advocates</a:t>
            </a:r>
          </a:p>
          <a:p>
            <a:pPr lvl="1"/>
            <a:r>
              <a:rPr lang="nl-NL" dirty="0"/>
              <a:t>General council </a:t>
            </a:r>
            <a:r>
              <a:rPr lang="nl-NL" dirty="0" err="1"/>
              <a:t>responsible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assessing</a:t>
            </a:r>
            <a:r>
              <a:rPr lang="nl-NL" dirty="0"/>
              <a:t> </a:t>
            </a:r>
            <a:r>
              <a:rPr lang="nl-NL" dirty="0" err="1"/>
              <a:t>quality</a:t>
            </a:r>
            <a:r>
              <a:rPr lang="nl-NL" dirty="0"/>
              <a:t> of </a:t>
            </a:r>
            <a:r>
              <a:rPr lang="nl-NL" dirty="0" err="1"/>
              <a:t>registered</a:t>
            </a:r>
            <a:r>
              <a:rPr lang="nl-NL" dirty="0"/>
              <a:t> </a:t>
            </a:r>
            <a:r>
              <a:rPr lang="nl-NL" dirty="0" err="1"/>
              <a:t>lawyers</a:t>
            </a:r>
            <a:endParaRPr lang="nl-NL" dirty="0"/>
          </a:p>
          <a:p>
            <a:pPr lvl="1"/>
            <a:r>
              <a:rPr lang="nl-NL" dirty="0"/>
              <a:t>Quality assessment </a:t>
            </a:r>
            <a:r>
              <a:rPr lang="nl-NL" dirty="0" err="1"/>
              <a:t>scheme</a:t>
            </a:r>
            <a:r>
              <a:rPr lang="nl-NL" dirty="0"/>
              <a:t> </a:t>
            </a:r>
            <a:r>
              <a:rPr lang="nl-NL" dirty="0" err="1"/>
              <a:t>incorporated</a:t>
            </a:r>
            <a:r>
              <a:rPr lang="nl-NL" dirty="0"/>
              <a:t> in bye </a:t>
            </a:r>
            <a:r>
              <a:rPr lang="nl-NL" dirty="0" err="1"/>
              <a:t>law</a:t>
            </a:r>
            <a:r>
              <a:rPr lang="nl-NL" dirty="0"/>
              <a:t> on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profession</a:t>
            </a:r>
            <a:endParaRPr lang="nl-NL" dirty="0"/>
          </a:p>
          <a:p>
            <a:r>
              <a:rPr lang="nl-NL" dirty="0"/>
              <a:t>Legislation </a:t>
            </a:r>
            <a:r>
              <a:rPr lang="nl-NL" dirty="0" err="1"/>
              <a:t>to</a:t>
            </a:r>
            <a:r>
              <a:rPr lang="nl-NL" dirty="0"/>
              <a:t> enter </a:t>
            </a:r>
            <a:r>
              <a:rPr lang="nl-NL" dirty="0" err="1"/>
              <a:t>into</a:t>
            </a:r>
            <a:r>
              <a:rPr lang="nl-NL" dirty="0"/>
              <a:t> force in 2020</a:t>
            </a:r>
          </a:p>
          <a:p>
            <a:r>
              <a:rPr lang="nl-NL" dirty="0" err="1"/>
              <a:t>Purpose</a:t>
            </a:r>
            <a:r>
              <a:rPr lang="nl-NL" dirty="0"/>
              <a:t>: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enhance</a:t>
            </a:r>
            <a:r>
              <a:rPr lang="nl-NL" dirty="0"/>
              <a:t> </a:t>
            </a:r>
            <a:r>
              <a:rPr lang="nl-NL" dirty="0" err="1"/>
              <a:t>quality</a:t>
            </a:r>
            <a:r>
              <a:rPr lang="nl-NL" dirty="0"/>
              <a:t> of service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D9BAC7-7465-4FB0-8505-5855C6503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81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8E1AB-64D2-4AC7-9419-5D5AFE7AC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Quality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EFE44F-5B91-4E1B-9713-DED2119F9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 err="1"/>
              <a:t>Compulsory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registered</a:t>
            </a:r>
            <a:r>
              <a:rPr lang="nl-NL" dirty="0"/>
              <a:t> </a:t>
            </a:r>
            <a:r>
              <a:rPr lang="nl-NL" dirty="0" err="1"/>
              <a:t>lawyers</a:t>
            </a:r>
            <a:endParaRPr lang="nl-NL" dirty="0"/>
          </a:p>
          <a:p>
            <a:r>
              <a:rPr lang="nl-NL" dirty="0"/>
              <a:t>Quality </a:t>
            </a:r>
            <a:r>
              <a:rPr lang="nl-NL" dirty="0" err="1"/>
              <a:t>enhancement</a:t>
            </a:r>
            <a:r>
              <a:rPr lang="nl-NL" dirty="0"/>
              <a:t>,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supervision</a:t>
            </a:r>
            <a:endParaRPr lang="nl-NL" dirty="0"/>
          </a:p>
          <a:p>
            <a:r>
              <a:rPr lang="nl-NL" dirty="0" err="1"/>
              <a:t>Choice</a:t>
            </a:r>
            <a:r>
              <a:rPr lang="nl-NL" dirty="0"/>
              <a:t> </a:t>
            </a:r>
            <a:r>
              <a:rPr lang="nl-NL" dirty="0" err="1"/>
              <a:t>between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Peer review</a:t>
            </a:r>
          </a:p>
          <a:p>
            <a:pPr lvl="1"/>
            <a:r>
              <a:rPr lang="nl-NL" dirty="0" err="1"/>
              <a:t>Intervision</a:t>
            </a:r>
            <a:endParaRPr lang="nl-NL" dirty="0"/>
          </a:p>
          <a:p>
            <a:pPr lvl="1"/>
            <a:r>
              <a:rPr lang="nl-NL" dirty="0"/>
              <a:t>Structured </a:t>
            </a:r>
            <a:r>
              <a:rPr lang="nl-NL" dirty="0" err="1"/>
              <a:t>inter-collegial</a:t>
            </a:r>
            <a:r>
              <a:rPr lang="nl-NL" dirty="0"/>
              <a:t> </a:t>
            </a:r>
            <a:r>
              <a:rPr lang="nl-NL" dirty="0" err="1"/>
              <a:t>consultation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6D98D2-0DA3-4C4F-A965-20E894403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4270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F69FF-0F5F-45BD-B996-081C6807D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Peer Review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F91D9F-3C2A-44A6-AEC4-44357FE27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Appointed reviewer ( = registered lawyer)</a:t>
            </a:r>
          </a:p>
          <a:p>
            <a:r>
              <a:rPr lang="en-US" dirty="0"/>
              <a:t>At least 4 hours per year</a:t>
            </a:r>
          </a:p>
          <a:p>
            <a:r>
              <a:rPr lang="en-US" dirty="0"/>
              <a:t>Review of at least 5 cases</a:t>
            </a:r>
          </a:p>
          <a:p>
            <a:r>
              <a:rPr lang="en-US" dirty="0"/>
              <a:t>Findings discussed between reviewer and reviewed lawyer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AAAA5F-302C-407E-ADFC-31BCB42A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49AAA-9FB8-44CA-A099-A2C2096AB46C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419147"/>
      </p:ext>
    </p:extLst>
  </p:cSld>
  <p:clrMapOvr>
    <a:masterClrMapping/>
  </p:clrMapOvr>
</p:sld>
</file>

<file path=ppt/theme/theme1.xml><?xml version="1.0" encoding="utf-8"?>
<a:theme xmlns:a="http://schemas.openxmlformats.org/drawingml/2006/main" name="20111205 standaard powerpoint nieuw logo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hema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96" charset="-128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qnh_DocumentTypesTaxHTField0 xmlns="b8dd597f-f335-40d5-94f2-a2bfe6d9028e">
      <Terms xmlns="http://schemas.microsoft.com/office/infopath/2007/PartnerControls"/>
    </qnh_DocumentTypesTaxHTField0>
    <qnh_RegistratieNummer xmlns="53e03589-35d4-4a45-a49d-0ea6bf1af4b3" xsi:nil="true"/>
    <qnh_DocumentType xmlns="53e03589-35d4-4a45-a49d-0ea6bf1af4b3" xsi:nil="true"/>
    <h1d4e85e9e2c4a9491c7b9d0d0f7ff00 xmlns="b8dd597f-f335-40d5-94f2-a2bfe6d9028e">
      <Terms xmlns="http://schemas.microsoft.com/office/infopath/2007/PartnerControls"/>
    </h1d4e85e9e2c4a9491c7b9d0d0f7ff00>
    <qnh_ZaakNummer xmlns="53e03589-35d4-4a45-a49d-0ea6bf1af4b3">105489</qnh_ZaakNummer>
    <TaxCatchAll xmlns="b8dd597f-f335-40d5-94f2-a2bfe6d9028e"/>
    <qnh_Integriteitskenmerk xmlns="53e03589-35d4-4a45-a49d-0ea6bf1af4b3" xsi:nil="true"/>
    <_dlc_DocId xmlns="b8dd597f-f335-40d5-94f2-a2bfe6d9028e">ZYSCAZMYD3H2-2-206815</_dlc_DocId>
    <_dlc_DocIdUrl xmlns="b8dd597f-f335-40d5-94f2-a2bfe6d9028e">
      <Url>http://dms.advocatenorde.nl/_layouts/15/DocIdRedir.aspx?ID=ZYSCAZMYD3H2-2-206815</Url>
      <Description>ZYSCAZMYD3H2-2-206815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ssier Document" ma:contentTypeID="0x0101000C027DCF91ACF243BBE72380D1996B1F0100A47642A8DDBB5C49902D79F99CF0F316" ma:contentTypeVersion="15" ma:contentTypeDescription="Een nieuw document maken." ma:contentTypeScope="" ma:versionID="1de138f354f33d2928b610f1afd2256c">
  <xsd:schema xmlns:xsd="http://www.w3.org/2001/XMLSchema" xmlns:xs="http://www.w3.org/2001/XMLSchema" xmlns:p="http://schemas.microsoft.com/office/2006/metadata/properties" xmlns:ns2="b8dd597f-f335-40d5-94f2-a2bfe6d9028e" xmlns:ns3="53e03589-35d4-4a45-a49d-0ea6bf1af4b3" targetNamespace="http://schemas.microsoft.com/office/2006/metadata/properties" ma:root="true" ma:fieldsID="409cbab01fb95c9c463989760eec2762" ns2:_="" ns3:_="">
    <xsd:import namespace="b8dd597f-f335-40d5-94f2-a2bfe6d9028e"/>
    <xsd:import namespace="53e03589-35d4-4a45-a49d-0ea6bf1af4b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qnh_Integriteitskenmerk" minOccurs="0"/>
                <xsd:element ref="ns3:qnh_DocumentType" minOccurs="0"/>
                <xsd:element ref="ns3:qnh_ZaakNummer" minOccurs="0"/>
                <xsd:element ref="ns3:qnh_RegistratieNummer" minOccurs="0"/>
                <xsd:element ref="ns2:TaxCatchAll" minOccurs="0"/>
                <xsd:element ref="ns2:TaxCatchAllLabel" minOccurs="0"/>
                <xsd:element ref="ns2:h1d4e85e9e2c4a9491c7b9d0d0f7ff00" minOccurs="0"/>
                <xsd:element ref="ns2:qnh_DocumentType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d597f-f335-40d5-94f2-a2bfe6d9028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description="" ma:hidden="true" ma:list="{ed980e5b-bfb3-496b-8a52-2eb8e6ddee21}" ma:internalName="TaxCatchAll" ma:showField="CatchAllData" ma:web="b8dd597f-f335-40d5-94f2-a2bfe6d902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ed980e5b-bfb3-496b-8a52-2eb8e6ddee21}" ma:internalName="TaxCatchAllLabel" ma:readOnly="true" ma:showField="CatchAllDataLabel" ma:web="b8dd597f-f335-40d5-94f2-a2bfe6d902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1d4e85e9e2c4a9491c7b9d0d0f7ff00" ma:index="17" nillable="true" ma:taxonomy="true" ma:internalName="h1d4e85e9e2c4a9491c7b9d0d0f7ff00" ma:taxonomyFieldName="Document_x0020_type" ma:displayName="Document type" ma:default="" ma:fieldId="{11d4e85e-9e2c-4a94-91c7-b9d0d0f7ff00}" ma:sspId="b0794d48-2500-4e69-bf45-076a7c3babca" ma:termSetId="0c0d6757-d04b-448e-886f-63a65867bb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nh_DocumentTypesTaxHTField0" ma:index="19" nillable="true" ma:taxonomy="true" ma:internalName="qnh_DocumentTypesTaxHTField0" ma:taxonomyFieldName="qnh_DocumentTypes" ma:displayName="Documenttypen" ma:default="" ma:fieldId="{21e32649-f944-4ec3-9342-8d960145ff77}" ma:taxonomyMulti="true" ma:sspId="b0794d48-2500-4e69-bf45-076a7c3babca" ma:termSetId="0c0d6757-d04b-448e-886f-63a65867bb98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e03589-35d4-4a45-a49d-0ea6bf1af4b3" elementFormDefault="qualified">
    <xsd:import namespace="http://schemas.microsoft.com/office/2006/documentManagement/types"/>
    <xsd:import namespace="http://schemas.microsoft.com/office/infopath/2007/PartnerControls"/>
    <xsd:element name="qnh_Integriteitskenmerk" ma:index="11" nillable="true" ma:displayName="Integriteitskenmerk" ma:internalName="qnh_Integriteitskenmerk" ma:readOnly="false">
      <xsd:simpleType>
        <xsd:restriction base="dms:Text"/>
      </xsd:simpleType>
    </xsd:element>
    <xsd:element name="qnh_DocumentType" ma:index="12" nillable="true" ma:displayName="Documenttype" ma:internalName="qnh_DocumentType">
      <xsd:simpleType>
        <xsd:restriction base="dms:Unknown"/>
      </xsd:simpleType>
    </xsd:element>
    <xsd:element name="qnh_ZaakNummer" ma:index="13" nillable="true" ma:displayName="Dossiernummer" ma:internalName="qnh_ZaakNummer" ma:readOnly="false">
      <xsd:simpleType>
        <xsd:restriction base="dms:Text"/>
      </xsd:simpleType>
    </xsd:element>
    <xsd:element name="qnh_RegistratieNummer" ma:index="14" nillable="true" ma:displayName="Registratienummer" ma:internalName="qnh_RegistratieNumm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792D66-6F79-4F2A-B735-BC0B24854110}"/>
</file>

<file path=customXml/itemProps2.xml><?xml version="1.0" encoding="utf-8"?>
<ds:datastoreItem xmlns:ds="http://schemas.openxmlformats.org/officeDocument/2006/customXml" ds:itemID="{F4E4C323-B8D4-4CBD-A7EB-8EA698350580}"/>
</file>

<file path=customXml/itemProps3.xml><?xml version="1.0" encoding="utf-8"?>
<ds:datastoreItem xmlns:ds="http://schemas.openxmlformats.org/officeDocument/2006/customXml" ds:itemID="{E3D415FF-2B21-4D37-868B-8C8EB8E312D7}"/>
</file>

<file path=customXml/itemProps4.xml><?xml version="1.0" encoding="utf-8"?>
<ds:datastoreItem xmlns:ds="http://schemas.openxmlformats.org/officeDocument/2006/customXml" ds:itemID="{E92A3099-A262-4728-8031-5642952D9766}"/>
</file>

<file path=customXml/itemProps5.xml><?xml version="1.0" encoding="utf-8"?>
<ds:datastoreItem xmlns:ds="http://schemas.openxmlformats.org/officeDocument/2006/customXml" ds:itemID="{C2B58C94-7146-4933-84F2-BDAB796E3C92}"/>
</file>

<file path=docProps/app.xml><?xml version="1.0" encoding="utf-8"?>
<Properties xmlns="http://schemas.openxmlformats.org/officeDocument/2006/extended-properties" xmlns:vt="http://schemas.openxmlformats.org/officeDocument/2006/docPropsVTypes">
  <Template>20111205 standaard powerpoint nieuw logo</Template>
  <TotalTime>2839</TotalTime>
  <Words>360</Words>
  <Application>Microsoft Office PowerPoint</Application>
  <PresentationFormat>Diavoorstelling (4:3)</PresentationFormat>
  <Paragraphs>92</Paragraphs>
  <Slides>14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20111205 standaard powerpoint nieuw logo</vt:lpstr>
      <vt:lpstr>Quality management system in The Netherlands </vt:lpstr>
      <vt:lpstr>Topics</vt:lpstr>
      <vt:lpstr> Legal Practice Area Register</vt:lpstr>
      <vt:lpstr>Legal Practice Area Register</vt:lpstr>
      <vt:lpstr>Obligations</vt:lpstr>
      <vt:lpstr>Search Engine</vt:lpstr>
      <vt:lpstr>Quality Assessment</vt:lpstr>
      <vt:lpstr>Quality Assessment</vt:lpstr>
      <vt:lpstr>Peer Review</vt:lpstr>
      <vt:lpstr>Peer Review</vt:lpstr>
      <vt:lpstr>Intervision</vt:lpstr>
      <vt:lpstr>Intervision</vt:lpstr>
      <vt:lpstr>Structured inter-collegial consultation</vt:lpstr>
      <vt:lpstr>Structured inter-collegial consultation</vt:lpstr>
    </vt:vector>
  </TitlesOfParts>
  <Company>Officium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Vlaamse balie</dc:title>
  <dc:creator>Huges, Mevr. R. (r.huges@advocatenorde.nl)</dc:creator>
  <cp:lastModifiedBy>Marieke Roelofsen</cp:lastModifiedBy>
  <cp:revision>116</cp:revision>
  <cp:lastPrinted>2015-01-19T15:41:26Z</cp:lastPrinted>
  <dcterms:created xsi:type="dcterms:W3CDTF">2014-12-11T09:49:36Z</dcterms:created>
  <dcterms:modified xsi:type="dcterms:W3CDTF">2019-10-22T12:00:39Z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unicatie-onderwerp">
    <vt:lpwstr>Huisstijl</vt:lpwstr>
  </property>
  <property fmtid="{D5CDD505-2E9C-101B-9397-08002B2CF9AE}" pid="3" name="ContentType">
    <vt:lpwstr>Communicatiedocument</vt:lpwstr>
  </property>
  <property fmtid="{D5CDD505-2E9C-101B-9397-08002B2CF9AE}" pid="4" name="Dossiernummer2">
    <vt:lpwstr>4.6.10/1#Huisstijl Orde</vt:lpwstr>
  </property>
  <property fmtid="{D5CDD505-2E9C-101B-9397-08002B2CF9AE}" pid="5" name="PublishingExpirationDate">
    <vt:lpwstr/>
  </property>
  <property fmtid="{D5CDD505-2E9C-101B-9397-08002B2CF9AE}" pid="6" name="PublishingStartDate">
    <vt:lpwstr/>
  </property>
  <property fmtid="{D5CDD505-2E9C-101B-9397-08002B2CF9AE}" pid="7" name="ContentTypeId">
    <vt:lpwstr>0x0101000C027DCF91ACF243BBE72380D1996B1F0100A47642A8DDBB5C49902D79F99CF0F316</vt:lpwstr>
  </property>
  <property fmtid="{D5CDD505-2E9C-101B-9397-08002B2CF9AE}" pid="8" name="Document_x0020_type">
    <vt:lpwstr/>
  </property>
  <property fmtid="{D5CDD505-2E9C-101B-9397-08002B2CF9AE}" pid="9" name="qnh_DocumentTypes">
    <vt:lpwstr/>
  </property>
  <property fmtid="{D5CDD505-2E9C-101B-9397-08002B2CF9AE}" pid="10" name="Document type">
    <vt:lpwstr/>
  </property>
  <property fmtid="{D5CDD505-2E9C-101B-9397-08002B2CF9AE}" pid="11" name="_dlc_DocIdItemGuid">
    <vt:lpwstr>d7076a49-0046-41bc-b00f-c5062cfd6bf9</vt:lpwstr>
  </property>
  <property fmtid="{D5CDD505-2E9C-101B-9397-08002B2CF9AE}" pid="12" name="Order">
    <vt:r8>18891500</vt:r8>
  </property>
</Properties>
</file>