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04" r:id="rId2"/>
    <p:sldMasterId id="2147483711" r:id="rId3"/>
  </p:sldMasterIdLst>
  <p:notesMasterIdLst>
    <p:notesMasterId r:id="rId22"/>
  </p:notesMasterIdLst>
  <p:handoutMasterIdLst>
    <p:handoutMasterId r:id="rId23"/>
  </p:handoutMasterIdLst>
  <p:sldIdLst>
    <p:sldId id="287" r:id="rId4"/>
    <p:sldId id="649" r:id="rId5"/>
    <p:sldId id="628" r:id="rId6"/>
    <p:sldId id="645" r:id="rId7"/>
    <p:sldId id="637" r:id="rId8"/>
    <p:sldId id="656" r:id="rId9"/>
    <p:sldId id="652" r:id="rId10"/>
    <p:sldId id="650" r:id="rId11"/>
    <p:sldId id="638" r:id="rId12"/>
    <p:sldId id="641" r:id="rId13"/>
    <p:sldId id="642" r:id="rId14"/>
    <p:sldId id="643" r:id="rId15"/>
    <p:sldId id="657" r:id="rId16"/>
    <p:sldId id="654" r:id="rId17"/>
    <p:sldId id="655" r:id="rId18"/>
    <p:sldId id="658" r:id="rId19"/>
    <p:sldId id="651" r:id="rId20"/>
    <p:sldId id="600" r:id="rId21"/>
  </p:sldIdLst>
  <p:sldSz cx="9144000" cy="6858000" type="screen4x3"/>
  <p:notesSz cx="6805613" cy="9944100"/>
  <p:defaultTextStyle>
    <a:defPPr>
      <a:defRPr lang="en-US"/>
    </a:defPPr>
    <a:lvl1pPr marL="0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9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7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7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04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0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7" algn="l" defTabSz="9143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63454" autoAdjust="0"/>
  </p:normalViewPr>
  <p:slideViewPr>
    <p:cSldViewPr>
      <p:cViewPr varScale="1">
        <p:scale>
          <a:sx n="43" d="100"/>
          <a:sy n="43" d="100"/>
        </p:scale>
        <p:origin x="672" y="56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0EC1E-73B3-4200-A4FD-B864CF448039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4F7DDA42-7C02-4D32-B103-3D88A5C7AE37}">
      <dgm:prSet phldrT="[Text]" custT="1"/>
      <dgm:spPr/>
      <dgm:t>
        <a:bodyPr/>
        <a:lstStyle/>
        <a:p>
          <a:r>
            <a:rPr lang="en-GB" sz="1800" b="1" dirty="0" smtClean="0">
              <a:latin typeface="+mn-lt"/>
            </a:rPr>
            <a:t>BEHAVIOURAL ECONOMICS</a:t>
          </a:r>
          <a:endParaRPr lang="en-GB" sz="1800" b="1" dirty="0">
            <a:latin typeface="+mn-lt"/>
          </a:endParaRPr>
        </a:p>
      </dgm:t>
    </dgm:pt>
    <dgm:pt modelId="{A822B484-3BB6-43F5-833E-530B788FAADD}" type="parTrans" cxnId="{D65E2DD4-79B0-468D-9FF2-1992AE10A5B3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AB3751EB-1ACD-4875-BA58-74801295604D}" type="sibTrans" cxnId="{D65E2DD4-79B0-468D-9FF2-1992AE10A5B3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B7A1740E-ED73-4683-8922-9D0A6EEEFAB8}">
      <dgm:prSet phldrT="[Text]" custT="1"/>
      <dgm:spPr/>
      <dgm:t>
        <a:bodyPr/>
        <a:lstStyle/>
        <a:p>
          <a:r>
            <a:rPr lang="en-GB" sz="1800" b="1" dirty="0" smtClean="0">
              <a:latin typeface="+mn-lt"/>
            </a:rPr>
            <a:t>BEHAVIOURAL</a:t>
          </a:r>
          <a:r>
            <a:rPr lang="en-GB" sz="1800" b="1" baseline="0" dirty="0" smtClean="0">
              <a:latin typeface="+mn-lt"/>
            </a:rPr>
            <a:t> INSIGHTS</a:t>
          </a:r>
          <a:endParaRPr lang="en-GB" sz="1800" b="1" dirty="0">
            <a:latin typeface="+mn-lt"/>
          </a:endParaRPr>
        </a:p>
      </dgm:t>
    </dgm:pt>
    <dgm:pt modelId="{C4414E11-B666-4A08-94D7-5C8D7EBDC2BE}" type="parTrans" cxnId="{56285B70-722D-41C6-8A37-A570A05C6B7D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2BE46D55-19C5-438F-A20F-D9E8F16B94E9}" type="sibTrans" cxnId="{56285B70-722D-41C6-8A37-A570A05C6B7D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94A6031E-948D-4F2A-B707-B4CA49062876}">
      <dgm:prSet phldrT="[Text]" custT="1"/>
      <dgm:spPr/>
      <dgm:t>
        <a:bodyPr/>
        <a:lstStyle/>
        <a:p>
          <a:r>
            <a:rPr lang="en-GB" sz="2000" dirty="0" smtClean="0">
              <a:latin typeface="+mn-lt"/>
            </a:rPr>
            <a:t>Behavioural Economics is the application of the inductive scientific method to the </a:t>
          </a:r>
          <a:r>
            <a:rPr lang="en-GB" sz="2000" b="1" dirty="0" smtClean="0">
              <a:solidFill>
                <a:srgbClr val="FF0000"/>
              </a:solidFill>
              <a:latin typeface="+mn-lt"/>
            </a:rPr>
            <a:t>study of economic behaviour</a:t>
          </a:r>
          <a:endParaRPr lang="en-GB" sz="2000" b="1" dirty="0">
            <a:solidFill>
              <a:srgbClr val="FF0000"/>
            </a:solidFill>
            <a:latin typeface="+mn-lt"/>
          </a:endParaRPr>
        </a:p>
      </dgm:t>
    </dgm:pt>
    <dgm:pt modelId="{60CC7DD2-83F4-4A89-BEE8-DF04B9A8CCBF}" type="parTrans" cxnId="{87C743B5-15E8-4B6C-ADBA-29FF5B350B60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D851808D-3227-4604-801B-0D304B2460D5}" type="sibTrans" cxnId="{87C743B5-15E8-4B6C-ADBA-29FF5B350B60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D84624AF-485C-49AB-9765-8013C6D03E28}">
      <dgm:prSet phldrT="[Text]" custT="1"/>
      <dgm:spPr/>
      <dgm:t>
        <a:bodyPr/>
        <a:lstStyle/>
        <a:p>
          <a:r>
            <a:rPr lang="en-GB" sz="2000" dirty="0" smtClean="0">
              <a:latin typeface="+mn-lt"/>
            </a:rPr>
            <a:t>Lessons derived from the behavioural and social sciences, including </a:t>
          </a:r>
          <a:r>
            <a:rPr lang="en-GB" sz="2000" b="1" dirty="0" smtClean="0">
              <a:solidFill>
                <a:srgbClr val="FF0000"/>
              </a:solidFill>
              <a:latin typeface="+mn-lt"/>
            </a:rPr>
            <a:t>decision making, psychology, cognitive science, neuroscience, organisational and group behaviour</a:t>
          </a:r>
          <a:r>
            <a:rPr lang="en-GB" sz="2000" dirty="0" smtClean="0">
              <a:latin typeface="+mn-lt"/>
            </a:rPr>
            <a:t>, which are being applied by public bodies with the aim of making public policies work better</a:t>
          </a:r>
          <a:endParaRPr lang="en-GB" sz="2000" dirty="0">
            <a:latin typeface="+mn-lt"/>
          </a:endParaRPr>
        </a:p>
      </dgm:t>
    </dgm:pt>
    <dgm:pt modelId="{D76FBC12-A1BE-48BD-82AC-FA7B39335862}" type="parTrans" cxnId="{0CE57457-E9D5-42C6-9BB8-37754BC7E5BC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20A8608D-9A8D-404B-B0F2-A68781B1C2EF}" type="sibTrans" cxnId="{0CE57457-E9D5-42C6-9BB8-37754BC7E5BC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62979DCC-51BC-4B45-99B3-76A9C43015AD}">
      <dgm:prSet phldrT="[Text]" custT="1"/>
      <dgm:spPr/>
      <dgm:t>
        <a:bodyPr/>
        <a:lstStyle/>
        <a:p>
          <a:r>
            <a:rPr lang="en-GB" sz="2000" dirty="0" smtClean="0">
              <a:latin typeface="+mn-lt"/>
            </a:rPr>
            <a:t>Often involves the </a:t>
          </a:r>
          <a:r>
            <a:rPr lang="en-GB" sz="2000" b="1" dirty="0" smtClean="0">
              <a:solidFill>
                <a:srgbClr val="FF0000"/>
              </a:solidFill>
              <a:latin typeface="+mn-lt"/>
            </a:rPr>
            <a:t>use of experiment and observation to identify patterns of behaviour </a:t>
          </a:r>
          <a:r>
            <a:rPr lang="en-GB" sz="2000" b="0" dirty="0" smtClean="0">
              <a:latin typeface="+mn-lt"/>
            </a:rPr>
            <a:t>and use these findings to inform policies and regulation</a:t>
          </a:r>
          <a:endParaRPr lang="en-GB" sz="2000" b="1" dirty="0">
            <a:latin typeface="+mn-lt"/>
          </a:endParaRPr>
        </a:p>
      </dgm:t>
    </dgm:pt>
    <dgm:pt modelId="{8099F9FD-D554-4C7E-B1FA-C2E80A892F22}" type="parTrans" cxnId="{AE628170-81C5-4A31-B5A3-9CD1AF1E7EE4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E0F84808-84CE-4297-A300-B6633AAD17F1}" type="sibTrans" cxnId="{AE628170-81C5-4A31-B5A3-9CD1AF1E7EE4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ADFF8A0B-3653-4F17-984C-6218E3B061E9}">
      <dgm:prSet phldrT="[Text]" custT="1"/>
      <dgm:spPr/>
      <dgm:t>
        <a:bodyPr/>
        <a:lstStyle/>
        <a:p>
          <a:r>
            <a:rPr lang="en-GB" sz="2000" dirty="0" smtClean="0">
              <a:latin typeface="+mn-lt"/>
            </a:rPr>
            <a:t>It is about </a:t>
          </a:r>
          <a:r>
            <a:rPr lang="en-GB" sz="2000" b="1" dirty="0" smtClean="0">
              <a:solidFill>
                <a:srgbClr val="FF0000"/>
              </a:solidFill>
              <a:latin typeface="+mn-lt"/>
            </a:rPr>
            <a:t>inductive approach </a:t>
          </a:r>
          <a:r>
            <a:rPr lang="en-GB" sz="2000" dirty="0" smtClean="0">
              <a:latin typeface="+mn-lt"/>
            </a:rPr>
            <a:t>to policy-making</a:t>
          </a:r>
          <a:endParaRPr lang="en-GB" sz="2000" dirty="0">
            <a:latin typeface="+mn-lt"/>
          </a:endParaRPr>
        </a:p>
      </dgm:t>
    </dgm:pt>
    <dgm:pt modelId="{8A94A4DF-9B21-42B3-870D-77E887E14B6D}" type="parTrans" cxnId="{E6A567F3-FFDD-4FC1-B109-6DB79D7C8F6D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54D07001-947D-4C7C-905C-EB14A3519115}" type="sibTrans" cxnId="{E6A567F3-FFDD-4FC1-B109-6DB79D7C8F6D}">
      <dgm:prSet/>
      <dgm:spPr/>
      <dgm:t>
        <a:bodyPr/>
        <a:lstStyle/>
        <a:p>
          <a:endParaRPr lang="en-GB" sz="1800">
            <a:latin typeface="+mn-lt"/>
          </a:endParaRPr>
        </a:p>
      </dgm:t>
    </dgm:pt>
    <dgm:pt modelId="{C13E5B37-FFB9-4069-B262-8B2EFEDC943A}" type="pres">
      <dgm:prSet presAssocID="{4DD0EC1E-73B3-4200-A4FD-B864CF4480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1E8555-8B1C-4F64-90D2-2CBD1A0809D9}" type="pres">
      <dgm:prSet presAssocID="{4F7DDA42-7C02-4D32-B103-3D88A5C7AE37}" presName="parentLin" presStyleCnt="0"/>
      <dgm:spPr/>
    </dgm:pt>
    <dgm:pt modelId="{32D8B23C-69B7-4FC1-99C1-90B00353236D}" type="pres">
      <dgm:prSet presAssocID="{4F7DDA42-7C02-4D32-B103-3D88A5C7AE37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00FA46BF-C7B1-4F51-8A93-3FF4DFDB5FB8}" type="pres">
      <dgm:prSet presAssocID="{4F7DDA42-7C02-4D32-B103-3D88A5C7AE3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121606-1BBA-4D43-845A-DD24F822ACAA}" type="pres">
      <dgm:prSet presAssocID="{4F7DDA42-7C02-4D32-B103-3D88A5C7AE37}" presName="negativeSpace" presStyleCnt="0"/>
      <dgm:spPr/>
    </dgm:pt>
    <dgm:pt modelId="{B5BF8563-C346-4AED-B172-4BF337D7717B}" type="pres">
      <dgm:prSet presAssocID="{4F7DDA42-7C02-4D32-B103-3D88A5C7AE37}" presName="childText" presStyleLbl="conFgAcc1" presStyleIdx="0" presStyleCnt="2" custLinFactNeighborX="12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8B223-23D0-4B1A-9BAB-D8E35BBA3FCA}" type="pres">
      <dgm:prSet presAssocID="{AB3751EB-1ACD-4875-BA58-74801295604D}" presName="spaceBetweenRectangles" presStyleCnt="0"/>
      <dgm:spPr/>
    </dgm:pt>
    <dgm:pt modelId="{663F4848-230E-467C-97D7-E79E93435883}" type="pres">
      <dgm:prSet presAssocID="{B7A1740E-ED73-4683-8922-9D0A6EEEFAB8}" presName="parentLin" presStyleCnt="0"/>
      <dgm:spPr/>
    </dgm:pt>
    <dgm:pt modelId="{C1DF2A22-079D-463A-AEE2-CF60A9D20C9D}" type="pres">
      <dgm:prSet presAssocID="{B7A1740E-ED73-4683-8922-9D0A6EEEFAB8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035A8F8B-5C2B-492E-A535-CB967BC4E32A}" type="pres">
      <dgm:prSet presAssocID="{B7A1740E-ED73-4683-8922-9D0A6EEEFAB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183635-2088-4C22-856B-80430BC0E4DB}" type="pres">
      <dgm:prSet presAssocID="{B7A1740E-ED73-4683-8922-9D0A6EEEFAB8}" presName="negativeSpace" presStyleCnt="0"/>
      <dgm:spPr/>
    </dgm:pt>
    <dgm:pt modelId="{1C265A83-B5DD-403B-BC0B-150EEAD6EFFA}" type="pres">
      <dgm:prSet presAssocID="{B7A1740E-ED73-4683-8922-9D0A6EEEFAB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6285B70-722D-41C6-8A37-A570A05C6B7D}" srcId="{4DD0EC1E-73B3-4200-A4FD-B864CF448039}" destId="{B7A1740E-ED73-4683-8922-9D0A6EEEFAB8}" srcOrd="1" destOrd="0" parTransId="{C4414E11-B666-4A08-94D7-5C8D7EBDC2BE}" sibTransId="{2BE46D55-19C5-438F-A20F-D9E8F16B94E9}"/>
    <dgm:cxn modelId="{B0D9531B-9AA2-43A4-BCBB-95A31359F2A1}" type="presOf" srcId="{D84624AF-485C-49AB-9765-8013C6D03E28}" destId="{1C265A83-B5DD-403B-BC0B-150EEAD6EFFA}" srcOrd="0" destOrd="0" presId="urn:microsoft.com/office/officeart/2005/8/layout/list1"/>
    <dgm:cxn modelId="{36FD8602-A86D-4E6C-9B7E-C732EC371833}" type="presOf" srcId="{ADFF8A0B-3653-4F17-984C-6218E3B061E9}" destId="{1C265A83-B5DD-403B-BC0B-150EEAD6EFFA}" srcOrd="0" destOrd="2" presId="urn:microsoft.com/office/officeart/2005/8/layout/list1"/>
    <dgm:cxn modelId="{AE628170-81C5-4A31-B5A3-9CD1AF1E7EE4}" srcId="{B7A1740E-ED73-4683-8922-9D0A6EEEFAB8}" destId="{62979DCC-51BC-4B45-99B3-76A9C43015AD}" srcOrd="1" destOrd="0" parTransId="{8099F9FD-D554-4C7E-B1FA-C2E80A892F22}" sibTransId="{E0F84808-84CE-4297-A300-B6633AAD17F1}"/>
    <dgm:cxn modelId="{E6A567F3-FFDD-4FC1-B109-6DB79D7C8F6D}" srcId="{B7A1740E-ED73-4683-8922-9D0A6EEEFAB8}" destId="{ADFF8A0B-3653-4F17-984C-6218E3B061E9}" srcOrd="2" destOrd="0" parTransId="{8A94A4DF-9B21-42B3-870D-77E887E14B6D}" sibTransId="{54D07001-947D-4C7C-905C-EB14A3519115}"/>
    <dgm:cxn modelId="{6ED00C30-C67F-4BA3-9EF6-F26ABF291C07}" type="presOf" srcId="{B7A1740E-ED73-4683-8922-9D0A6EEEFAB8}" destId="{035A8F8B-5C2B-492E-A535-CB967BC4E32A}" srcOrd="1" destOrd="0" presId="urn:microsoft.com/office/officeart/2005/8/layout/list1"/>
    <dgm:cxn modelId="{0A0C349C-4B3F-4210-B8B3-D43FF9030812}" type="presOf" srcId="{4F7DDA42-7C02-4D32-B103-3D88A5C7AE37}" destId="{00FA46BF-C7B1-4F51-8A93-3FF4DFDB5FB8}" srcOrd="1" destOrd="0" presId="urn:microsoft.com/office/officeart/2005/8/layout/list1"/>
    <dgm:cxn modelId="{3A563AAB-012F-4F34-A49F-4C9B61682E59}" type="presOf" srcId="{94A6031E-948D-4F2A-B707-B4CA49062876}" destId="{B5BF8563-C346-4AED-B172-4BF337D7717B}" srcOrd="0" destOrd="0" presId="urn:microsoft.com/office/officeart/2005/8/layout/list1"/>
    <dgm:cxn modelId="{87C743B5-15E8-4B6C-ADBA-29FF5B350B60}" srcId="{4F7DDA42-7C02-4D32-B103-3D88A5C7AE37}" destId="{94A6031E-948D-4F2A-B707-B4CA49062876}" srcOrd="0" destOrd="0" parTransId="{60CC7DD2-83F4-4A89-BEE8-DF04B9A8CCBF}" sibTransId="{D851808D-3227-4604-801B-0D304B2460D5}"/>
    <dgm:cxn modelId="{9F049D5A-C395-49F5-9A13-5C7DDDD80D1B}" type="presOf" srcId="{B7A1740E-ED73-4683-8922-9D0A6EEEFAB8}" destId="{C1DF2A22-079D-463A-AEE2-CF60A9D20C9D}" srcOrd="0" destOrd="0" presId="urn:microsoft.com/office/officeart/2005/8/layout/list1"/>
    <dgm:cxn modelId="{1F226BE3-0D06-4127-AE79-6F7E409CE8A6}" type="presOf" srcId="{62979DCC-51BC-4B45-99B3-76A9C43015AD}" destId="{1C265A83-B5DD-403B-BC0B-150EEAD6EFFA}" srcOrd="0" destOrd="1" presId="urn:microsoft.com/office/officeart/2005/8/layout/list1"/>
    <dgm:cxn modelId="{0CE57457-E9D5-42C6-9BB8-37754BC7E5BC}" srcId="{B7A1740E-ED73-4683-8922-9D0A6EEEFAB8}" destId="{D84624AF-485C-49AB-9765-8013C6D03E28}" srcOrd="0" destOrd="0" parTransId="{D76FBC12-A1BE-48BD-82AC-FA7B39335862}" sibTransId="{20A8608D-9A8D-404B-B0F2-A68781B1C2EF}"/>
    <dgm:cxn modelId="{D65E2DD4-79B0-468D-9FF2-1992AE10A5B3}" srcId="{4DD0EC1E-73B3-4200-A4FD-B864CF448039}" destId="{4F7DDA42-7C02-4D32-B103-3D88A5C7AE37}" srcOrd="0" destOrd="0" parTransId="{A822B484-3BB6-43F5-833E-530B788FAADD}" sibTransId="{AB3751EB-1ACD-4875-BA58-74801295604D}"/>
    <dgm:cxn modelId="{AB6DE301-5B23-4C3A-96B0-8B3C46689951}" type="presOf" srcId="{4F7DDA42-7C02-4D32-B103-3D88A5C7AE37}" destId="{32D8B23C-69B7-4FC1-99C1-90B00353236D}" srcOrd="0" destOrd="0" presId="urn:microsoft.com/office/officeart/2005/8/layout/list1"/>
    <dgm:cxn modelId="{FB25214A-CED4-4830-A636-8DAD94FCCBBC}" type="presOf" srcId="{4DD0EC1E-73B3-4200-A4FD-B864CF448039}" destId="{C13E5B37-FFB9-4069-B262-8B2EFEDC943A}" srcOrd="0" destOrd="0" presId="urn:microsoft.com/office/officeart/2005/8/layout/list1"/>
    <dgm:cxn modelId="{8F0E0F9C-BBEE-45D3-9AFF-7B6FBB5F05C1}" type="presParOf" srcId="{C13E5B37-FFB9-4069-B262-8B2EFEDC943A}" destId="{741E8555-8B1C-4F64-90D2-2CBD1A0809D9}" srcOrd="0" destOrd="0" presId="urn:microsoft.com/office/officeart/2005/8/layout/list1"/>
    <dgm:cxn modelId="{EB7D3546-2C50-4FA2-93DB-94D9EC4C4483}" type="presParOf" srcId="{741E8555-8B1C-4F64-90D2-2CBD1A0809D9}" destId="{32D8B23C-69B7-4FC1-99C1-90B00353236D}" srcOrd="0" destOrd="0" presId="urn:microsoft.com/office/officeart/2005/8/layout/list1"/>
    <dgm:cxn modelId="{6B216B1C-D2ED-4CA9-9335-6A2307B2659E}" type="presParOf" srcId="{741E8555-8B1C-4F64-90D2-2CBD1A0809D9}" destId="{00FA46BF-C7B1-4F51-8A93-3FF4DFDB5FB8}" srcOrd="1" destOrd="0" presId="urn:microsoft.com/office/officeart/2005/8/layout/list1"/>
    <dgm:cxn modelId="{26218B47-F08E-4178-AE88-CB3EC95A9FC3}" type="presParOf" srcId="{C13E5B37-FFB9-4069-B262-8B2EFEDC943A}" destId="{C5121606-1BBA-4D43-845A-DD24F822ACAA}" srcOrd="1" destOrd="0" presId="urn:microsoft.com/office/officeart/2005/8/layout/list1"/>
    <dgm:cxn modelId="{F00AF2FC-922C-4FC7-83EA-3BD2645A5B1C}" type="presParOf" srcId="{C13E5B37-FFB9-4069-B262-8B2EFEDC943A}" destId="{B5BF8563-C346-4AED-B172-4BF337D7717B}" srcOrd="2" destOrd="0" presId="urn:microsoft.com/office/officeart/2005/8/layout/list1"/>
    <dgm:cxn modelId="{B503092B-FD36-4EAD-8218-DCD53C54FBF9}" type="presParOf" srcId="{C13E5B37-FFB9-4069-B262-8B2EFEDC943A}" destId="{C9D8B223-23D0-4B1A-9BAB-D8E35BBA3FCA}" srcOrd="3" destOrd="0" presId="urn:microsoft.com/office/officeart/2005/8/layout/list1"/>
    <dgm:cxn modelId="{6854F288-2008-4164-AE73-11D50A5419DE}" type="presParOf" srcId="{C13E5B37-FFB9-4069-B262-8B2EFEDC943A}" destId="{663F4848-230E-467C-97D7-E79E93435883}" srcOrd="4" destOrd="0" presId="urn:microsoft.com/office/officeart/2005/8/layout/list1"/>
    <dgm:cxn modelId="{0BEF565C-CAC4-4E65-90E1-D578919785D2}" type="presParOf" srcId="{663F4848-230E-467C-97D7-E79E93435883}" destId="{C1DF2A22-079D-463A-AEE2-CF60A9D20C9D}" srcOrd="0" destOrd="0" presId="urn:microsoft.com/office/officeart/2005/8/layout/list1"/>
    <dgm:cxn modelId="{7EAB4A5E-492A-4618-910E-6FFB85EC1EBE}" type="presParOf" srcId="{663F4848-230E-467C-97D7-E79E93435883}" destId="{035A8F8B-5C2B-492E-A535-CB967BC4E32A}" srcOrd="1" destOrd="0" presId="urn:microsoft.com/office/officeart/2005/8/layout/list1"/>
    <dgm:cxn modelId="{74AF8F1F-85EC-41DD-954D-EDD731E925F1}" type="presParOf" srcId="{C13E5B37-FFB9-4069-B262-8B2EFEDC943A}" destId="{57183635-2088-4C22-856B-80430BC0E4DB}" srcOrd="5" destOrd="0" presId="urn:microsoft.com/office/officeart/2005/8/layout/list1"/>
    <dgm:cxn modelId="{70989AAD-2E10-4FC8-9033-1312709D24A6}" type="presParOf" srcId="{C13E5B37-FFB9-4069-B262-8B2EFEDC943A}" destId="{1C265A83-B5DD-403B-BC0B-150EEAD6EFF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F8563-C346-4AED-B172-4BF337D7717B}">
      <dsp:nvSpPr>
        <dsp:cNvPr id="0" name=""/>
        <dsp:cNvSpPr/>
      </dsp:nvSpPr>
      <dsp:spPr>
        <a:xfrm>
          <a:off x="0" y="342057"/>
          <a:ext cx="8218487" cy="1143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846" tIns="458216" rIns="63784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+mn-lt"/>
            </a:rPr>
            <a:t>Behavioural Economics is the application of the inductive scientific method to the </a:t>
          </a:r>
          <a:r>
            <a:rPr lang="en-GB" sz="2000" b="1" kern="1200" dirty="0" smtClean="0">
              <a:solidFill>
                <a:srgbClr val="FF0000"/>
              </a:solidFill>
              <a:latin typeface="+mn-lt"/>
            </a:rPr>
            <a:t>study of economic behaviour</a:t>
          </a:r>
          <a:endParaRPr lang="en-GB" sz="2000" b="1" kern="1200" dirty="0">
            <a:solidFill>
              <a:srgbClr val="FF0000"/>
            </a:solidFill>
            <a:latin typeface="+mn-lt"/>
          </a:endParaRPr>
        </a:p>
      </dsp:txBody>
      <dsp:txXfrm>
        <a:off x="0" y="342057"/>
        <a:ext cx="8218487" cy="1143450"/>
      </dsp:txXfrm>
    </dsp:sp>
    <dsp:sp modelId="{00FA46BF-C7B1-4F51-8A93-3FF4DFDB5FB8}">
      <dsp:nvSpPr>
        <dsp:cNvPr id="0" name=""/>
        <dsp:cNvSpPr/>
      </dsp:nvSpPr>
      <dsp:spPr>
        <a:xfrm>
          <a:off x="410924" y="17336"/>
          <a:ext cx="5752940" cy="6494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447" tIns="0" rIns="21744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+mn-lt"/>
            </a:rPr>
            <a:t>BEHAVIOURAL ECONOMICS</a:t>
          </a:r>
          <a:endParaRPr lang="en-GB" sz="1800" b="1" kern="1200" dirty="0">
            <a:latin typeface="+mn-lt"/>
          </a:endParaRPr>
        </a:p>
      </dsp:txBody>
      <dsp:txXfrm>
        <a:off x="442627" y="49039"/>
        <a:ext cx="5689534" cy="586034"/>
      </dsp:txXfrm>
    </dsp:sp>
    <dsp:sp modelId="{1C265A83-B5DD-403B-BC0B-150EEAD6EFFA}">
      <dsp:nvSpPr>
        <dsp:cNvPr id="0" name=""/>
        <dsp:cNvSpPr/>
      </dsp:nvSpPr>
      <dsp:spPr>
        <a:xfrm>
          <a:off x="0" y="1929027"/>
          <a:ext cx="8218487" cy="304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846" tIns="458216" rIns="63784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+mn-lt"/>
            </a:rPr>
            <a:t>Lessons derived from the behavioural and social sciences, including </a:t>
          </a:r>
          <a:r>
            <a:rPr lang="en-GB" sz="2000" b="1" kern="1200" dirty="0" smtClean="0">
              <a:solidFill>
                <a:srgbClr val="FF0000"/>
              </a:solidFill>
              <a:latin typeface="+mn-lt"/>
            </a:rPr>
            <a:t>decision making, psychology, cognitive science, neuroscience, organisational and group behaviour</a:t>
          </a:r>
          <a:r>
            <a:rPr lang="en-GB" sz="2000" kern="1200" dirty="0" smtClean="0">
              <a:latin typeface="+mn-lt"/>
            </a:rPr>
            <a:t>, which are being applied by public bodies with the aim of making public policies work better</a:t>
          </a:r>
          <a:endParaRPr lang="en-GB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+mn-lt"/>
            </a:rPr>
            <a:t>Often involves the </a:t>
          </a:r>
          <a:r>
            <a:rPr lang="en-GB" sz="2000" b="1" kern="1200" dirty="0" smtClean="0">
              <a:solidFill>
                <a:srgbClr val="FF0000"/>
              </a:solidFill>
              <a:latin typeface="+mn-lt"/>
            </a:rPr>
            <a:t>use of experiment and observation to identify patterns of behaviour </a:t>
          </a:r>
          <a:r>
            <a:rPr lang="en-GB" sz="2000" b="0" kern="1200" dirty="0" smtClean="0">
              <a:latin typeface="+mn-lt"/>
            </a:rPr>
            <a:t>and use these findings to inform policies and regulation</a:t>
          </a:r>
          <a:endParaRPr lang="en-GB" sz="2000" b="1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latin typeface="+mn-lt"/>
            </a:rPr>
            <a:t>It is about </a:t>
          </a:r>
          <a:r>
            <a:rPr lang="en-GB" sz="2000" b="1" kern="1200" dirty="0" smtClean="0">
              <a:solidFill>
                <a:srgbClr val="FF0000"/>
              </a:solidFill>
              <a:latin typeface="+mn-lt"/>
            </a:rPr>
            <a:t>inductive approach </a:t>
          </a:r>
          <a:r>
            <a:rPr lang="en-GB" sz="2000" kern="1200" dirty="0" smtClean="0">
              <a:latin typeface="+mn-lt"/>
            </a:rPr>
            <a:t>to policy-making</a:t>
          </a:r>
          <a:endParaRPr lang="en-GB" sz="2000" kern="1200" dirty="0">
            <a:latin typeface="+mn-lt"/>
          </a:endParaRPr>
        </a:p>
      </dsp:txBody>
      <dsp:txXfrm>
        <a:off x="0" y="1929027"/>
        <a:ext cx="8218487" cy="3049200"/>
      </dsp:txXfrm>
    </dsp:sp>
    <dsp:sp modelId="{035A8F8B-5C2B-492E-A535-CB967BC4E32A}">
      <dsp:nvSpPr>
        <dsp:cNvPr id="0" name=""/>
        <dsp:cNvSpPr/>
      </dsp:nvSpPr>
      <dsp:spPr>
        <a:xfrm>
          <a:off x="410924" y="1604307"/>
          <a:ext cx="5752940" cy="64944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447" tIns="0" rIns="21744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+mn-lt"/>
            </a:rPr>
            <a:t>BEHAVIOURAL</a:t>
          </a:r>
          <a:r>
            <a:rPr lang="en-GB" sz="1800" b="1" kern="1200" baseline="0" dirty="0" smtClean="0">
              <a:latin typeface="+mn-lt"/>
            </a:rPr>
            <a:t> INSIGHTS</a:t>
          </a:r>
          <a:endParaRPr lang="en-GB" sz="1800" b="1" kern="1200" dirty="0">
            <a:latin typeface="+mn-lt"/>
          </a:endParaRPr>
        </a:p>
      </dsp:txBody>
      <dsp:txXfrm>
        <a:off x="442627" y="1636010"/>
        <a:ext cx="568953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E93D5-B6A0-4E04-8305-D1E2FEA9945C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5412-6E2B-4B24-B75E-91995418C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15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D46C6-AE95-42F7-9A01-409149992863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A81A6-0599-4BD8-A5E4-AFD33CB07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0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9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7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7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4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0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7" algn="l" defTabSz="9143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81A6-0599-4BD8-A5E4-AFD33CB07C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98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81A6-0599-4BD8-A5E4-AFD33CB07C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239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81A6-0599-4BD8-A5E4-AFD33CB07CD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9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81A6-0599-4BD8-A5E4-AFD33CB07CD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9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81A6-0599-4BD8-A5E4-AFD33CB07C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2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81A6-0599-4BD8-A5E4-AFD33CB07C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3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81A6-0599-4BD8-A5E4-AFD33CB07C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06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81A6-0599-4BD8-A5E4-AFD33CB07C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17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A81A6-0599-4BD8-A5E4-AFD33CB07C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75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B5D2-C8BC-422C-ADE2-780981F73122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73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0" name="Shape 4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1964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7" name="Shape 4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9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3"/>
            <a:ext cx="2627999" cy="422962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12" y="432003"/>
            <a:ext cx="692307" cy="144000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1" y="2628546"/>
            <a:ext cx="2627999" cy="422962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11" y="6055233"/>
            <a:ext cx="1742401" cy="578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1" y="2501105"/>
            <a:ext cx="6300000" cy="1246495"/>
          </a:xfrm>
        </p:spPr>
        <p:txBody>
          <a:bodyPr anchor="b" anchorCtr="0">
            <a:spAutoFit/>
          </a:bodyPr>
          <a:lstStyle>
            <a:lvl1pPr>
              <a:lnSpc>
                <a:spcPts val="4499"/>
              </a:lnSpc>
              <a:defRPr sz="4400" cap="all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1" y="3805205"/>
            <a:ext cx="6300000" cy="348813"/>
          </a:xfrm>
        </p:spPr>
        <p:txBody>
          <a:bodyPr>
            <a:spAutoFit/>
          </a:bodyPr>
          <a:lstStyle>
            <a:lvl1pPr marL="0" indent="0" algn="l">
              <a:lnSpc>
                <a:spcPts val="2001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A4A077-9D49-41DF-B08F-8E643F711240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7"/>
            <a:ext cx="899999" cy="244798"/>
          </a:xfrm>
          <a:prstGeom prst="rect">
            <a:avLst/>
          </a:prstGeom>
        </p:spPr>
        <p:txBody>
          <a:bodyPr vert="horz" lIns="91439" tIns="45720" rIns="91439" bIns="45720" rtlCol="0" anchor="t" anchorCtr="0"/>
          <a:lstStyle>
            <a:lvl1pPr algn="l">
              <a:defRPr sz="9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D09125C-5E86-4013-AAE2-5B29F97D4DEB}" type="datetimeFigureOut">
              <a:rPr lang="en-GB" smtClean="0"/>
              <a:pPr/>
              <a:t>23/10/2019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10" y="6411607"/>
            <a:ext cx="4680001" cy="244798"/>
          </a:xfrm>
          <a:prstGeom prst="rect">
            <a:avLst/>
          </a:prstGeom>
        </p:spPr>
        <p:txBody>
          <a:bodyPr vert="horz" lIns="91439" tIns="45720" rIns="91439" bIns="45720" rtlCol="0" anchor="t" anchorCtr="0"/>
          <a:lstStyle>
            <a:lvl1pPr algn="l">
              <a:defRPr sz="9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13" y="6411607"/>
            <a:ext cx="341999" cy="244798"/>
          </a:xfrm>
          <a:prstGeom prst="rect">
            <a:avLst/>
          </a:prstGeom>
        </p:spPr>
        <p:txBody>
          <a:bodyPr vert="horz" wrap="none" lIns="91439" tIns="45720" rIns="91439" bIns="45720" rtlCol="0" anchor="t" anchorCtr="0"/>
          <a:lstStyle>
            <a:lvl1pPr algn="r">
              <a:defRPr sz="9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CD14C6C5-6257-4050-9C6F-211CF4C9C747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1" y="237603"/>
            <a:ext cx="7416000" cy="1022398"/>
          </a:xfrm>
          <a:prstGeom prst="rect">
            <a:avLst/>
          </a:prstGeom>
        </p:spPr>
        <p:txBody>
          <a:bodyPr vert="horz" lIns="91439" tIns="45720" rIns="91439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7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51F-77EE-8343-B1D3-5F00AD722169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23-10-2019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6577-7AE3-1343-9E6C-648EC6E01A2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8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E51F-77EE-8343-B1D3-5F00AD722169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23-10-2019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6577-7AE3-1343-9E6C-648EC6E01A2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3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9237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A077-9D49-41DF-B08F-8E643F711240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00DB-8B22-4979-878F-CD16523DF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5"/>
            <a:ext cx="950406" cy="15299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2" y="468005"/>
            <a:ext cx="692307" cy="1440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001" y="2919602"/>
            <a:ext cx="6623999" cy="1058400"/>
          </a:xfrm>
        </p:spPr>
        <p:txBody>
          <a:bodyPr anchor="ctr" anchorCtr="0"/>
          <a:lstStyle>
            <a:lvl1pPr algn="ctr">
              <a:lnSpc>
                <a:spcPts val="3699"/>
              </a:lnSpc>
              <a:defRPr sz="3600" b="0" i="0" cap="all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Section Header </a:t>
            </a:r>
            <a:r>
              <a:rPr lang="fr-FR" dirty="0" err="1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EA4A077-9D49-41DF-B08F-8E643F711240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299"/>
                </a:solidFill>
              </a:defRPr>
            </a:lvl1pPr>
          </a:lstStyle>
          <a:p>
            <a:fld id="{133700DB-8B22-4979-878F-CD16523DF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1" y="2628546"/>
            <a:ext cx="2627999" cy="4229629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3"/>
            <a:ext cx="2627999" cy="422962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1" y="2501105"/>
            <a:ext cx="6300000" cy="1246495"/>
          </a:xfrm>
          <a:prstGeom prst="rect">
            <a:avLst/>
          </a:prstGeom>
        </p:spPr>
        <p:txBody>
          <a:bodyPr lIns="89999" rIns="89999" anchor="b">
            <a:spAutoFit/>
          </a:bodyPr>
          <a:lstStyle>
            <a:lvl1pPr>
              <a:lnSpc>
                <a:spcPts val="4499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1" y="3805205"/>
            <a:ext cx="6300000" cy="348813"/>
          </a:xfrm>
        </p:spPr>
        <p:txBody>
          <a:bodyPr lIns="89999" rIns="89999">
            <a:spAutoFit/>
          </a:bodyPr>
          <a:lstStyle>
            <a:lvl1pPr marL="0" indent="0" algn="l">
              <a:lnSpc>
                <a:spcPts val="2001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63" indent="0" algn="ctr">
              <a:buNone/>
            </a:lvl2pPr>
            <a:lvl3pPr marL="914329" indent="0" algn="ctr">
              <a:buNone/>
            </a:lvl3pPr>
            <a:lvl4pPr marL="1371487" indent="0" algn="ctr">
              <a:buNone/>
            </a:lvl4pPr>
            <a:lvl5pPr marL="1828647" indent="0" algn="ctr">
              <a:buNone/>
            </a:lvl5pPr>
            <a:lvl6pPr marL="2285804" indent="0" algn="ctr">
              <a:buNone/>
            </a:lvl6pPr>
            <a:lvl7pPr marL="2742970" indent="0" algn="ctr">
              <a:buNone/>
            </a:lvl7pPr>
            <a:lvl8pPr marL="3200133" indent="0" algn="ctr">
              <a:buNone/>
            </a:lvl8pPr>
            <a:lvl9pPr marL="3657297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12" y="432003"/>
            <a:ext cx="692307" cy="1440002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7"/>
            <a:ext cx="899999" cy="244798"/>
          </a:xfrm>
          <a:prstGeom prst="rect">
            <a:avLst/>
          </a:prstGeom>
        </p:spPr>
        <p:txBody>
          <a:bodyPr vert="horz" lIns="91439" tIns="45720" rIns="91439" bIns="45720" rtlCol="0" anchor="t" anchorCtr="0"/>
          <a:lstStyle>
            <a:lvl1pPr algn="l">
              <a:defRPr sz="9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5F6B40E-8257-4C20-9651-718106E5B7BE}" type="datetimeFigureOut">
              <a:rPr lang="en-GB" smtClean="0">
                <a:solidFill>
                  <a:prstClr val="white"/>
                </a:solidFill>
              </a:rPr>
              <a:pPr/>
              <a:t>23/10/2019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10" y="6411607"/>
            <a:ext cx="4680001" cy="244798"/>
          </a:xfrm>
          <a:prstGeom prst="rect">
            <a:avLst/>
          </a:prstGeom>
        </p:spPr>
        <p:txBody>
          <a:bodyPr vert="horz" lIns="91439" tIns="45720" rIns="91439" bIns="45720" rtlCol="0" anchor="t" anchorCtr="0"/>
          <a:lstStyle>
            <a:lvl1pPr algn="l">
              <a:defRPr sz="9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11" y="6055233"/>
            <a:ext cx="1742401" cy="57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7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7"/>
            <a:ext cx="899999" cy="244798"/>
          </a:xfrm>
          <a:prstGeom prst="rect">
            <a:avLst/>
          </a:prstGeom>
        </p:spPr>
        <p:txBody>
          <a:bodyPr vert="horz" lIns="91439" tIns="45720" rIns="91439" bIns="45720" rtlCol="0" anchor="t" anchorCtr="0"/>
          <a:lstStyle>
            <a:lvl1pPr algn="l">
              <a:defRPr sz="9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E5F6B40E-8257-4C20-9651-718106E5B7BE}" type="datetimeFigureOut">
              <a:rPr lang="en-GB" smtClean="0"/>
              <a:pPr/>
              <a:t>23/10/2019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10" y="6411607"/>
            <a:ext cx="4680001" cy="244798"/>
          </a:xfrm>
          <a:prstGeom prst="rect">
            <a:avLst/>
          </a:prstGeom>
        </p:spPr>
        <p:txBody>
          <a:bodyPr vert="horz" lIns="91439" tIns="45720" rIns="91439" bIns="45720" rtlCol="0" anchor="t" anchorCtr="0"/>
          <a:lstStyle>
            <a:lvl1pPr algn="l">
              <a:defRPr sz="9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13" y="6411607"/>
            <a:ext cx="341999" cy="244798"/>
          </a:xfrm>
          <a:prstGeom prst="rect">
            <a:avLst/>
          </a:prstGeom>
        </p:spPr>
        <p:txBody>
          <a:bodyPr vert="horz" wrap="none" lIns="91439" tIns="45720" rIns="91439" bIns="45720" rtlCol="0" anchor="t" anchorCtr="0"/>
          <a:lstStyle>
            <a:lvl1pPr algn="r">
              <a:defRPr sz="9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15C956F-4870-48E1-80DC-CE7AF9117AD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1" y="237603"/>
            <a:ext cx="7416000" cy="1022398"/>
          </a:xfrm>
          <a:prstGeom prst="rect">
            <a:avLst/>
          </a:prstGeom>
        </p:spPr>
        <p:txBody>
          <a:bodyPr vert="horz" lIns="91439" tIns="45720" rIns="91439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5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5"/>
            <a:ext cx="950406" cy="15299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2" y="468005"/>
            <a:ext cx="692307" cy="144000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1" y="2928147"/>
            <a:ext cx="6623999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699"/>
              </a:lnSpc>
              <a:defRPr sz="36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7"/>
            <a:ext cx="899999" cy="244798"/>
          </a:xfrm>
          <a:prstGeom prst="rect">
            <a:avLst/>
          </a:prstGeom>
        </p:spPr>
        <p:txBody>
          <a:bodyPr vert="horz" lIns="91439" tIns="45720" rIns="91439" bIns="45720" rtlCol="0" anchor="t" anchorCtr="0"/>
          <a:lstStyle>
            <a:lvl1pPr algn="l">
              <a:defRPr sz="9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5F6B40E-8257-4C20-9651-718106E5B7BE}" type="datetimeFigureOut">
              <a:rPr lang="en-GB" smtClean="0">
                <a:solidFill>
                  <a:prstClr val="white"/>
                </a:solidFill>
              </a:rPr>
              <a:pPr/>
              <a:t>23/10/2019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10" y="6411607"/>
            <a:ext cx="4680001" cy="244798"/>
          </a:xfrm>
          <a:prstGeom prst="rect">
            <a:avLst/>
          </a:prstGeom>
        </p:spPr>
        <p:txBody>
          <a:bodyPr vert="horz" lIns="91439" tIns="45720" rIns="91439" bIns="45720" rtlCol="0" anchor="t" anchorCtr="0"/>
          <a:lstStyle>
            <a:lvl1pPr algn="l">
              <a:defRPr sz="9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13" y="6411607"/>
            <a:ext cx="341999" cy="244798"/>
          </a:xfrm>
          <a:prstGeom prst="rect">
            <a:avLst/>
          </a:prstGeom>
        </p:spPr>
        <p:txBody>
          <a:bodyPr vert="horz" wrap="none" lIns="91439" tIns="45720" rIns="91439" bIns="45720" rtlCol="0" anchor="t" anchorCtr="0"/>
          <a:lstStyle>
            <a:lvl1pPr algn="r">
              <a:defRPr sz="9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115C956F-4870-48E1-80DC-CE7AF9117ADF}" type="slidenum">
              <a:rPr lang="en-GB" smtClean="0">
                <a:solidFill>
                  <a:srgbClr val="006299"/>
                </a:solidFill>
              </a:rPr>
              <a:pPr/>
              <a:t>‹#›</a:t>
            </a:fld>
            <a:endParaRPr lang="en-GB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6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5F6B40E-8257-4C20-9651-718106E5B7BE}" type="datetimeFigureOut">
              <a:rPr lang="en-GB" smtClean="0">
                <a:solidFill>
                  <a:prstClr val="white"/>
                </a:solidFill>
              </a:rPr>
              <a:pPr/>
              <a:t>23/10/2019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4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E5F6B40E-8257-4C20-9651-718106E5B7BE}" type="datetimeFigureOut">
              <a:rPr lang="en-GB" smtClean="0"/>
              <a:pPr/>
              <a:t>23/10/2019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15C956F-4870-48E1-80DC-CE7AF9117AD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5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5F6B40E-8257-4C20-9651-718106E5B7BE}" type="datetimeFigureOut">
              <a:rPr lang="en-GB" smtClean="0">
                <a:solidFill>
                  <a:prstClr val="white"/>
                </a:solidFill>
              </a:rPr>
              <a:pPr/>
              <a:t>23/10/2019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115C956F-4870-48E1-80DC-CE7AF9117ADF}" type="slidenum">
              <a:rPr lang="en-GB" smtClean="0">
                <a:solidFill>
                  <a:srgbClr val="006299"/>
                </a:solidFill>
              </a:rPr>
              <a:pPr/>
              <a:t>‹#›</a:t>
            </a:fld>
            <a:endParaRPr lang="en-GB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4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image" Target="../media/image7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3600" y="5328005"/>
            <a:ext cx="950406" cy="15299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04001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9" tIns="45720" rIns="91439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32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001" y="237603"/>
            <a:ext cx="7416000" cy="1022398"/>
          </a:xfrm>
          <a:prstGeom prst="rect">
            <a:avLst/>
          </a:prstGeom>
        </p:spPr>
        <p:txBody>
          <a:bodyPr vert="horz" lIns="91439" tIns="45720" rIns="91439" bIns="45720" rtlCol="0" anchor="ctr">
            <a:noAutofit/>
          </a:bodyPr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Slide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11" y="1600198"/>
            <a:ext cx="8218799" cy="4525962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7"/>
            <a:ext cx="899999" cy="244798"/>
          </a:xfrm>
          <a:prstGeom prst="rect">
            <a:avLst/>
          </a:prstGeom>
        </p:spPr>
        <p:txBody>
          <a:bodyPr vert="horz" lIns="91439" tIns="45720" rIns="91439" bIns="45720" rtlCol="0" anchor="t" anchorCtr="0"/>
          <a:lstStyle>
            <a:lvl1pPr algn="l">
              <a:defRPr sz="9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EA4A077-9D49-41DF-B08F-8E643F711240}" type="datetimeFigureOut">
              <a:rPr lang="en-GB" smtClean="0"/>
              <a:t>23/10/2019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10" y="6411607"/>
            <a:ext cx="4680001" cy="244798"/>
          </a:xfrm>
          <a:prstGeom prst="rect">
            <a:avLst/>
          </a:prstGeom>
        </p:spPr>
        <p:txBody>
          <a:bodyPr vert="horz" lIns="91439" tIns="45720" rIns="91439" bIns="45720" rtlCol="0" anchor="t" anchorCtr="0"/>
          <a:lstStyle>
            <a:lvl1pPr algn="l">
              <a:defRPr sz="900" kern="1200" baseline="0">
                <a:solidFill>
                  <a:schemeClr val="tx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13" y="6411607"/>
            <a:ext cx="341999" cy="244798"/>
          </a:xfrm>
          <a:prstGeom prst="rect">
            <a:avLst/>
          </a:prstGeom>
        </p:spPr>
        <p:txBody>
          <a:bodyPr vert="horz" wrap="none" lIns="91439" tIns="45720" rIns="91439" bIns="45720" rtlCol="0" anchor="t" anchorCtr="0"/>
          <a:lstStyle>
            <a:lvl1pPr algn="r">
              <a:defRPr sz="900" baseline="0">
                <a:solidFill>
                  <a:srgbClr val="006299"/>
                </a:solidFill>
                <a:latin typeface="Arial"/>
              </a:defRPr>
            </a:lvl1pPr>
          </a:lstStyle>
          <a:p>
            <a:fld id="{133700DB-8B22-4979-878F-CD16523DF595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1"/>
            <a:ext cx="458653" cy="9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txStyles>
    <p:titleStyle>
      <a:lvl1pPr algn="l" defTabSz="91432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864" indent="-342864" algn="l" defTabSz="91432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891" indent="-285731" algn="l" defTabSz="914329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7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2909" indent="-228583" algn="l" defTabSz="9143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064" indent="-228583" algn="l" defTabSz="91432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230" indent="-228583" algn="l" defTabSz="91432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387" indent="-228583" algn="l" defTabSz="9143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0" indent="-228583" algn="l" defTabSz="9143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6" indent="-228583" algn="l" defTabSz="9143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0" indent="-228583" algn="l" defTabSz="91432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9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4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7" algn="l" defTabSz="9143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222"/>
            <a:ext cx="950406" cy="152962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1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39" tIns="45720" rIns="91439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100" smtClean="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0" y="288001"/>
            <a:ext cx="458653" cy="95400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11" y="1602002"/>
            <a:ext cx="8218799" cy="4525200"/>
          </a:xfrm>
          <a:prstGeom prst="rect">
            <a:avLst/>
          </a:prstGeom>
        </p:spPr>
        <p:txBody>
          <a:bodyPr vert="horz" lIns="91439" tIns="45720" rIns="91439" bIns="4572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1" y="237603"/>
            <a:ext cx="7416000" cy="1022398"/>
          </a:xfrm>
          <a:prstGeom prst="rect">
            <a:avLst/>
          </a:prstGeom>
        </p:spPr>
        <p:txBody>
          <a:bodyPr vert="horz" lIns="91439" tIns="45720" rIns="91439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7"/>
            <a:ext cx="899999" cy="244798"/>
          </a:xfrm>
          <a:prstGeom prst="rect">
            <a:avLst/>
          </a:prstGeom>
        </p:spPr>
        <p:txBody>
          <a:bodyPr vert="horz" lIns="91439" tIns="45720" rIns="91439" bIns="45720" rtlCol="0" anchor="t" anchorCtr="0"/>
          <a:lstStyle>
            <a:lvl1pPr algn="l">
              <a:defRPr sz="9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E5F6B40E-8257-4C20-9651-718106E5B7BE}" type="datetimeFigureOut">
              <a:rPr lang="en-GB" smtClean="0"/>
              <a:pPr/>
              <a:t>23/10/2019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10" y="6411607"/>
            <a:ext cx="4680001" cy="244798"/>
          </a:xfrm>
          <a:prstGeom prst="rect">
            <a:avLst/>
          </a:prstGeom>
        </p:spPr>
        <p:txBody>
          <a:bodyPr vert="horz" lIns="91439" tIns="45720" rIns="91439" bIns="45720" rtlCol="0" anchor="t" anchorCtr="0"/>
          <a:lstStyle>
            <a:lvl1pPr algn="l">
              <a:defRPr sz="9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13" y="6411607"/>
            <a:ext cx="341999" cy="244798"/>
          </a:xfrm>
          <a:prstGeom prst="rect">
            <a:avLst/>
          </a:prstGeom>
        </p:spPr>
        <p:txBody>
          <a:bodyPr vert="horz" wrap="none" lIns="91439" tIns="45720" rIns="91439" bIns="45720" rtlCol="0" anchor="t" anchorCtr="0"/>
          <a:lstStyle>
            <a:lvl1pPr algn="r">
              <a:defRPr sz="9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15C956F-4870-48E1-80DC-CE7AF9117AD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9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l" rtl="0" eaLnBrk="1" latinLnBrk="0" hangingPunct="1">
        <a:spcBef>
          <a:spcPct val="0"/>
        </a:spcBef>
        <a:buNone/>
        <a:defRPr kumimoji="0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66" indent="-341966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1537" indent="-284383" algn="l" rtl="0" eaLnBrk="1" latinLnBrk="0" hangingPunct="1">
        <a:spcBef>
          <a:spcPts val="673"/>
        </a:spcBef>
        <a:buClr>
          <a:schemeClr val="tx1"/>
        </a:buClr>
        <a:buFont typeface="Arial" pitchFamily="34" charset="0"/>
        <a:buChar char="–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711" indent="-230382" algn="l" rtl="0" eaLnBrk="1" latinLnBrk="0" hangingPunct="1">
        <a:spcBef>
          <a:spcPts val="575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866" indent="-230382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026" indent="-230382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210" indent="-182863" algn="l" rtl="0" eaLnBrk="1" latinLnBrk="0" hangingPunct="1">
        <a:spcBef>
          <a:spcPts val="299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647" indent="-182863" algn="l" rtl="0" eaLnBrk="1" latinLnBrk="0" hangingPunct="1">
        <a:spcBef>
          <a:spcPts val="299"/>
        </a:spcBef>
        <a:buClr>
          <a:schemeClr val="accent3"/>
        </a:buClr>
        <a:buFont typeface="Georgia"/>
        <a:buChar char="▫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800" indent="-182863" algn="l" rtl="0" eaLnBrk="1" latinLnBrk="0" hangingPunct="1">
        <a:spcBef>
          <a:spcPts val="299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096" indent="-182863" algn="l" rtl="0" eaLnBrk="1" latinLnBrk="0" hangingPunct="1">
        <a:spcBef>
          <a:spcPts val="299"/>
        </a:spcBef>
        <a:buClr>
          <a:schemeClr val="accent3"/>
        </a:buClr>
        <a:buFont typeface="Georgia"/>
        <a:buChar char="◦"/>
        <a:defRPr kumimoji="0" sz="15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smtClean="0">
              <a:solidFill>
                <a:srgbClr val="727272"/>
              </a:solidFill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E5F6B40E-8257-4C20-9651-718106E5B7BE}" type="datetimeFigureOut">
              <a:rPr lang="en-GB" smtClean="0"/>
              <a:pPr/>
              <a:t>23/10/2019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15C956F-4870-48E1-80DC-CE7AF9117AD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4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ilippo.cavassini@oecd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51" y="3499991"/>
            <a:ext cx="7596489" cy="1198598"/>
          </a:xfrm>
        </p:spPr>
        <p:txBody>
          <a:bodyPr/>
          <a:lstStyle/>
          <a:p>
            <a:r>
              <a:rPr lang="en-GB" sz="3300" b="1" dirty="0" smtClean="0"/>
              <a:t>Behavioural Insights and public policy</a:t>
            </a:r>
            <a:endParaRPr lang="en-GB" sz="33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518" y="4642020"/>
            <a:ext cx="6521770" cy="348813"/>
          </a:xfrm>
        </p:spPr>
        <p:txBody>
          <a:bodyPr/>
          <a:lstStyle/>
          <a:p>
            <a:r>
              <a:rPr lang="en-GB" sz="2100" b="1" dirty="0" smtClean="0"/>
              <a:t>An international perspective</a:t>
            </a:r>
            <a:endParaRPr lang="en-GB" sz="2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33607" y="5123593"/>
            <a:ext cx="6909863" cy="1615827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r>
              <a:rPr lang="en-GB" sz="2100" dirty="0" smtClean="0"/>
              <a:t>Filippo </a:t>
            </a:r>
            <a:r>
              <a:rPr lang="en-GB" sz="2100" dirty="0" err="1" smtClean="0"/>
              <a:t>Cavassini</a:t>
            </a:r>
            <a:r>
              <a:rPr lang="en-GB" sz="2100" dirty="0" smtClean="0"/>
              <a:t>, Economics Department, OECD</a:t>
            </a:r>
            <a:endParaRPr lang="en-GB" sz="2100" dirty="0"/>
          </a:p>
          <a:p>
            <a:endParaRPr lang="en-GB" sz="2100" dirty="0"/>
          </a:p>
          <a:p>
            <a:r>
              <a:rPr lang="en-GB" b="1" dirty="0"/>
              <a:t>Joint CCBE-FBE </a:t>
            </a:r>
            <a:r>
              <a:rPr lang="en-GB" b="1" dirty="0" smtClean="0"/>
              <a:t>Conference: </a:t>
            </a:r>
            <a:r>
              <a:rPr lang="en-GB" b="1" dirty="0"/>
              <a:t>Self-regulation and Quality in the Legal Profession</a:t>
            </a:r>
            <a:endParaRPr lang="en-GB" dirty="0"/>
          </a:p>
          <a:p>
            <a:r>
              <a:rPr lang="en-US" dirty="0" smtClean="0"/>
              <a:t>Lisbon, 25 October 2019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32" y="102094"/>
            <a:ext cx="3312368" cy="340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2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pPr defTabSz="432308"/>
            <a:r>
              <a:rPr lang="en-US" b="1" dirty="0" smtClean="0">
                <a:solidFill>
                  <a:schemeClr val="accent1"/>
                </a:solidFill>
              </a:rPr>
              <a:t>Too much information…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9" y="1412776"/>
            <a:ext cx="7853015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23468" y="6309320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E6E6E6">
                    <a:lumMod val="10000"/>
                  </a:srgbClr>
                </a:solidFill>
              </a:rPr>
              <a:t>OECD (2016), </a:t>
            </a:r>
            <a:r>
              <a:rPr lang="en-US" sz="1400" i="1" dirty="0" smtClean="0">
                <a:solidFill>
                  <a:srgbClr val="E6E6E6">
                    <a:lumMod val="10000"/>
                  </a:srgbClr>
                </a:solidFill>
              </a:rPr>
              <a:t>Protecting Consumers Through </a:t>
            </a:r>
            <a:r>
              <a:rPr lang="en-US" sz="1400" i="1" dirty="0" err="1" smtClean="0">
                <a:solidFill>
                  <a:srgbClr val="E6E6E6">
                    <a:lumMod val="10000"/>
                  </a:srgbClr>
                </a:solidFill>
              </a:rPr>
              <a:t>Behavioural</a:t>
            </a:r>
            <a:r>
              <a:rPr lang="en-US" sz="1400" i="1" dirty="0" smtClean="0">
                <a:solidFill>
                  <a:srgbClr val="E6E6E6">
                    <a:lumMod val="10000"/>
                  </a:srgbClr>
                </a:solidFill>
              </a:rPr>
              <a:t> Insights</a:t>
            </a:r>
            <a:r>
              <a:rPr lang="en-US" sz="1400" dirty="0" smtClean="0">
                <a:solidFill>
                  <a:srgbClr val="E6E6E6">
                    <a:lumMod val="10000"/>
                  </a:srgbClr>
                </a:solidFill>
              </a:rPr>
              <a:t>, OECD Publishing.</a:t>
            </a:r>
            <a:endParaRPr lang="en-US" sz="1400" dirty="0">
              <a:solidFill>
                <a:srgbClr val="E6E6E6">
                  <a:lumMod val="1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6633" y="1556792"/>
            <a:ext cx="6675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Reduction in cognitive ability by 10-20%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84488" cy="1022400"/>
          </a:xfrm>
        </p:spPr>
        <p:txBody>
          <a:bodyPr/>
          <a:lstStyle/>
          <a:p>
            <a:pPr defTabSz="432308"/>
            <a:r>
              <a:rPr lang="en-GB" b="1" dirty="0">
                <a:solidFill>
                  <a:schemeClr val="accent1"/>
                </a:solidFill>
              </a:rPr>
              <a:t>What does this mean for </a:t>
            </a:r>
            <a:r>
              <a:rPr lang="en-GB" b="1" dirty="0" smtClean="0">
                <a:solidFill>
                  <a:schemeClr val="accent1"/>
                </a:solidFill>
              </a:rPr>
              <a:t>regulators and service providers?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Documents"/>
          <p:cNvSpPr>
            <a:spLocks noEditPoints="1" noChangeArrowheads="1"/>
          </p:cNvSpPr>
          <p:nvPr/>
        </p:nvSpPr>
        <p:spPr bwMode="auto">
          <a:xfrm>
            <a:off x="1590932" y="1990159"/>
            <a:ext cx="1008112" cy="1372078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dirty="0" smtClean="0">
                <a:solidFill>
                  <a:srgbClr val="727272"/>
                </a:solidFill>
              </a:rPr>
              <a:t>Full</a:t>
            </a:r>
            <a:endParaRPr lang="en-GB" sz="1000" dirty="0">
              <a:solidFill>
                <a:srgbClr val="727272"/>
              </a:solidFill>
            </a:endParaRPr>
          </a:p>
        </p:txBody>
      </p:sp>
      <p:sp>
        <p:nvSpPr>
          <p:cNvPr id="9" name="Document"/>
          <p:cNvSpPr>
            <a:spLocks noEditPoints="1" noChangeArrowheads="1"/>
          </p:cNvSpPr>
          <p:nvPr/>
        </p:nvSpPr>
        <p:spPr bwMode="auto">
          <a:xfrm>
            <a:off x="323468" y="2138526"/>
            <a:ext cx="820291" cy="119290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dirty="0" smtClean="0">
                <a:solidFill>
                  <a:srgbClr val="727272"/>
                </a:solidFill>
              </a:rPr>
              <a:t>Summary</a:t>
            </a:r>
            <a:endParaRPr lang="en-GB" sz="1000" dirty="0">
              <a:solidFill>
                <a:srgbClr val="727272"/>
              </a:solidFill>
            </a:endParaRPr>
          </a:p>
        </p:txBody>
      </p:sp>
      <p:sp>
        <p:nvSpPr>
          <p:cNvPr id="10" name="Document"/>
          <p:cNvSpPr>
            <a:spLocks noEditPoints="1" noChangeArrowheads="1"/>
          </p:cNvSpPr>
          <p:nvPr/>
        </p:nvSpPr>
        <p:spPr bwMode="auto">
          <a:xfrm>
            <a:off x="7166022" y="2054509"/>
            <a:ext cx="1181744" cy="151216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000" dirty="0" smtClean="0">
                <a:solidFill>
                  <a:srgbClr val="727272"/>
                </a:solidFill>
              </a:rPr>
              <a:t>Checklists</a:t>
            </a:r>
          </a:p>
          <a:p>
            <a:r>
              <a:rPr lang="en-GB" sz="1000" dirty="0" smtClean="0">
                <a:solidFill>
                  <a:srgbClr val="727272"/>
                </a:solidFill>
                <a:sym typeface="Wingdings"/>
              </a:rPr>
              <a:t></a:t>
            </a:r>
          </a:p>
          <a:p>
            <a:r>
              <a:rPr lang="en-GB" sz="1000" dirty="0" smtClean="0">
                <a:solidFill>
                  <a:srgbClr val="727272"/>
                </a:solidFill>
                <a:sym typeface="Wingdings"/>
              </a:rPr>
              <a:t></a:t>
            </a:r>
          </a:p>
          <a:p>
            <a:r>
              <a:rPr lang="en-GB" sz="1000" dirty="0" smtClean="0">
                <a:solidFill>
                  <a:srgbClr val="727272"/>
                </a:solidFill>
                <a:sym typeface="Wingdings"/>
              </a:rPr>
              <a:t></a:t>
            </a:r>
          </a:p>
          <a:p>
            <a:r>
              <a:rPr lang="en-GB" sz="1000" dirty="0" smtClean="0">
                <a:solidFill>
                  <a:srgbClr val="727272"/>
                </a:solidFill>
                <a:sym typeface="Wingdings"/>
              </a:rPr>
              <a:t></a:t>
            </a:r>
          </a:p>
          <a:p>
            <a:r>
              <a:rPr lang="en-GB" sz="1000" dirty="0" smtClean="0">
                <a:solidFill>
                  <a:srgbClr val="727272"/>
                </a:solidFill>
                <a:sym typeface="Wingdings"/>
              </a:rPr>
              <a:t></a:t>
            </a:r>
          </a:p>
          <a:p>
            <a:r>
              <a:rPr lang="en-GB" sz="1000" dirty="0" smtClean="0">
                <a:solidFill>
                  <a:srgbClr val="727272"/>
                </a:solidFill>
                <a:sym typeface="Wingdings"/>
              </a:rPr>
              <a:t></a:t>
            </a:r>
            <a:endParaRPr lang="en-GB" sz="1000" dirty="0">
              <a:solidFill>
                <a:srgbClr val="727272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22471"/>
            <a:ext cx="2944043" cy="619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5580112" y="1505020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27272"/>
                </a:solidFill>
              </a:rPr>
              <a:t>Choice Aids</a:t>
            </a:r>
            <a:endParaRPr lang="en-GB" sz="2400" dirty="0">
              <a:solidFill>
                <a:srgbClr val="72727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954" y="1505020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27272"/>
                </a:solidFill>
              </a:rPr>
              <a:t>Disclosure</a:t>
            </a:r>
            <a:endParaRPr lang="en-GB" sz="2400" dirty="0">
              <a:solidFill>
                <a:srgbClr val="727272"/>
              </a:solidFill>
            </a:endParaRPr>
          </a:p>
        </p:txBody>
      </p:sp>
      <p:pic>
        <p:nvPicPr>
          <p:cNvPr id="1031" name="Picture 7" descr="C:\Users\naru_f\Pictures\image of the head with the cog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77" y="4149080"/>
            <a:ext cx="2284697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loud Callout 14"/>
          <p:cNvSpPr/>
          <p:nvPr/>
        </p:nvSpPr>
        <p:spPr>
          <a:xfrm>
            <a:off x="4932040" y="4037688"/>
            <a:ext cx="1758901" cy="914400"/>
          </a:xfrm>
          <a:prstGeom prst="cloudCallout">
            <a:avLst>
              <a:gd name="adj1" fmla="val 62578"/>
              <a:gd name="adj2" fmla="val 4387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white"/>
                </a:solidFill>
              </a:rPr>
              <a:t>$$$?</a:t>
            </a:r>
            <a:endParaRPr lang="en-GB" sz="2800" dirty="0">
              <a:solidFill>
                <a:prstClr val="white"/>
              </a:solidFill>
            </a:endParaRPr>
          </a:p>
        </p:txBody>
      </p:sp>
      <p:sp>
        <p:nvSpPr>
          <p:cNvPr id="20" name="10-Point Star 19"/>
          <p:cNvSpPr/>
          <p:nvPr/>
        </p:nvSpPr>
        <p:spPr>
          <a:xfrm>
            <a:off x="611560" y="4334770"/>
            <a:ext cx="914400" cy="914400"/>
          </a:xfrm>
          <a:prstGeom prst="star10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10-Point Star 21"/>
          <p:cNvSpPr/>
          <p:nvPr/>
        </p:nvSpPr>
        <p:spPr>
          <a:xfrm>
            <a:off x="1487292" y="4952088"/>
            <a:ext cx="914400" cy="914400"/>
          </a:xfrm>
          <a:prstGeom prst="star10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10-Point Star 22"/>
          <p:cNvSpPr/>
          <p:nvPr/>
        </p:nvSpPr>
        <p:spPr>
          <a:xfrm>
            <a:off x="1245415" y="4612568"/>
            <a:ext cx="914400" cy="914400"/>
          </a:xfrm>
          <a:prstGeom prst="star10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10-Point Star 23"/>
          <p:cNvSpPr/>
          <p:nvPr/>
        </p:nvSpPr>
        <p:spPr>
          <a:xfrm>
            <a:off x="857954" y="4865712"/>
            <a:ext cx="914400" cy="914400"/>
          </a:xfrm>
          <a:prstGeom prst="star10">
            <a:avLst/>
          </a:prstGeom>
          <a:solidFill>
            <a:schemeClr val="bg1"/>
          </a:solidFill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10-Point Star 24"/>
          <p:cNvSpPr/>
          <p:nvPr/>
        </p:nvSpPr>
        <p:spPr>
          <a:xfrm>
            <a:off x="1180868" y="4408512"/>
            <a:ext cx="914400" cy="914400"/>
          </a:xfrm>
          <a:prstGeom prst="star10">
            <a:avLst/>
          </a:prstGeom>
          <a:solidFill>
            <a:schemeClr val="bg1">
              <a:alpha val="29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10-Point Star 25"/>
          <p:cNvSpPr/>
          <p:nvPr/>
        </p:nvSpPr>
        <p:spPr>
          <a:xfrm>
            <a:off x="564694" y="4885244"/>
            <a:ext cx="914400" cy="914400"/>
          </a:xfrm>
          <a:prstGeom prst="star10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10-Point Star 26"/>
          <p:cNvSpPr/>
          <p:nvPr/>
        </p:nvSpPr>
        <p:spPr>
          <a:xfrm>
            <a:off x="1143759" y="4155368"/>
            <a:ext cx="914400" cy="914400"/>
          </a:xfrm>
          <a:prstGeom prst="star10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529217" y="4110415"/>
            <a:ext cx="1993485" cy="1841376"/>
          </a:xfrm>
          <a:prstGeom prst="noSmoking">
            <a:avLst>
              <a:gd name="adj" fmla="val 7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2727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3458" y="3690972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27272"/>
                </a:solidFill>
              </a:rPr>
              <a:t>Reduce Choices</a:t>
            </a:r>
            <a:endParaRPr lang="en-GB" sz="2400" dirty="0">
              <a:solidFill>
                <a:srgbClr val="72727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3177" y="3732029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27272"/>
                </a:solidFill>
              </a:rPr>
              <a:t>“</a:t>
            </a:r>
            <a:r>
              <a:rPr lang="en-GB" sz="2400" dirty="0" smtClean="0">
                <a:solidFill>
                  <a:srgbClr val="727272"/>
                </a:solidFill>
              </a:rPr>
              <a:t>Just in time</a:t>
            </a:r>
            <a:r>
              <a:rPr lang="en-GB" dirty="0" smtClean="0">
                <a:solidFill>
                  <a:srgbClr val="727272"/>
                </a:solidFill>
              </a:rPr>
              <a:t>”</a:t>
            </a:r>
            <a:endParaRPr lang="en-GB" dirty="0">
              <a:solidFill>
                <a:srgbClr val="72727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0531" y="3476375"/>
            <a:ext cx="886011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Regulate or not to Regulate?</a:t>
            </a:r>
            <a:endParaRPr lang="en-US" sz="5400" dirty="0">
              <a:ln w="1016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3468" y="6309320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E6E6E6">
                    <a:lumMod val="10000"/>
                  </a:srgbClr>
                </a:solidFill>
              </a:rPr>
              <a:t>OECD (2016), </a:t>
            </a:r>
            <a:r>
              <a:rPr lang="en-US" sz="1400" i="1" dirty="0" smtClean="0">
                <a:solidFill>
                  <a:srgbClr val="E6E6E6">
                    <a:lumMod val="10000"/>
                  </a:srgbClr>
                </a:solidFill>
              </a:rPr>
              <a:t>Protecting Consumers Through </a:t>
            </a:r>
            <a:r>
              <a:rPr lang="en-US" sz="1400" i="1" dirty="0" err="1" smtClean="0">
                <a:solidFill>
                  <a:srgbClr val="E6E6E6">
                    <a:lumMod val="10000"/>
                  </a:srgbClr>
                </a:solidFill>
              </a:rPr>
              <a:t>Behavioural</a:t>
            </a:r>
            <a:r>
              <a:rPr lang="en-US" sz="1400" i="1" dirty="0" smtClean="0">
                <a:solidFill>
                  <a:srgbClr val="E6E6E6">
                    <a:lumMod val="10000"/>
                  </a:srgbClr>
                </a:solidFill>
              </a:rPr>
              <a:t> Insights</a:t>
            </a:r>
            <a:r>
              <a:rPr lang="en-US" sz="1400" dirty="0" smtClean="0">
                <a:solidFill>
                  <a:srgbClr val="E6E6E6">
                    <a:lumMod val="10000"/>
                  </a:srgbClr>
                </a:solidFill>
              </a:rPr>
              <a:t>, OECD Publishing.</a:t>
            </a:r>
            <a:endParaRPr lang="en-US" sz="1400" dirty="0">
              <a:solidFill>
                <a:srgbClr val="E6E6E6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" y="171048"/>
            <a:ext cx="4503134" cy="281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130" y="3037115"/>
            <a:ext cx="5560867" cy="346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25" y="171048"/>
            <a:ext cx="4503134" cy="281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468" y="6553879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E6E6E6">
                    <a:lumMod val="10000"/>
                  </a:srgbClr>
                </a:solidFill>
              </a:rPr>
              <a:t>OECD (2017), “Impact Update: Protecting Consumers Through </a:t>
            </a:r>
            <a:r>
              <a:rPr lang="en-US" sz="1400" dirty="0" err="1" smtClean="0">
                <a:solidFill>
                  <a:srgbClr val="E6E6E6">
                    <a:lumMod val="10000"/>
                  </a:srgbClr>
                </a:solidFill>
              </a:rPr>
              <a:t>Behavioural</a:t>
            </a:r>
            <a:r>
              <a:rPr lang="en-US" sz="1400" dirty="0" smtClean="0">
                <a:solidFill>
                  <a:srgbClr val="E6E6E6">
                    <a:lumMod val="10000"/>
                  </a:srgbClr>
                </a:solidFill>
              </a:rPr>
              <a:t> Insights.”</a:t>
            </a:r>
            <a:endParaRPr lang="en-US" sz="1400" dirty="0">
              <a:solidFill>
                <a:srgbClr val="E6E6E6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37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100319" y="257920"/>
            <a:ext cx="8077041" cy="1022400"/>
          </a:xfrm>
        </p:spPr>
        <p:txBody>
          <a:bodyPr/>
          <a:lstStyle/>
          <a:p>
            <a:pPr defTabSz="432308"/>
            <a:r>
              <a:rPr lang="en-GB" b="1" dirty="0" smtClean="0">
                <a:solidFill>
                  <a:schemeClr val="accent1"/>
                </a:solidFill>
              </a:rPr>
              <a:t>Question 4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" name="Shape 461"/>
          <p:cNvSpPr>
            <a:spLocks noGrp="1"/>
          </p:cNvSpPr>
          <p:nvPr>
            <p:ph type="body" idx="1"/>
          </p:nvPr>
        </p:nvSpPr>
        <p:spPr>
          <a:xfrm>
            <a:off x="18368" y="1484784"/>
            <a:ext cx="9144000" cy="3597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8770" lvl="1" indent="0" defTabSz="287526">
              <a:spcBef>
                <a:spcPts val="2039"/>
              </a:spcBef>
              <a:buNone/>
              <a:defRPr sz="2520"/>
            </a:pPr>
            <a:endParaRPr lang="en-GB" sz="2000" b="1" i="1" dirty="0">
              <a:solidFill>
                <a:srgbClr val="FF0000"/>
              </a:solidFill>
              <a:cs typeface="Helvetica" panose="020B0604020202020204" pitchFamily="34" charset="0"/>
              <a:sym typeface="Helvetica"/>
            </a:endParaRPr>
          </a:p>
          <a:p>
            <a:pPr marL="218770" lvl="1" indent="0" defTabSz="287526">
              <a:spcBef>
                <a:spcPts val="2039"/>
              </a:spcBef>
              <a:buNone/>
              <a:defRPr sz="2520"/>
            </a:pPr>
            <a:endParaRPr lang="en-GB" sz="2000" b="1" i="1" dirty="0" smtClean="0">
              <a:solidFill>
                <a:srgbClr val="FF0000"/>
              </a:solidFill>
              <a:cs typeface="Helvetica" panose="020B0604020202020204" pitchFamily="34" charset="0"/>
              <a:sym typeface="Helvetica"/>
            </a:endParaRPr>
          </a:p>
          <a:p>
            <a:pPr marL="218770" lvl="1" indent="0" defTabSz="287526">
              <a:spcBef>
                <a:spcPts val="2039"/>
              </a:spcBef>
              <a:buNone/>
              <a:defRPr sz="2520"/>
            </a:pPr>
            <a:endParaRPr lang="en-GB" sz="3200" b="1" i="1" dirty="0" smtClean="0">
              <a:cs typeface="Helvetica" panose="020B0604020202020204" pitchFamily="34" charset="0"/>
              <a:sym typeface="Helvetica"/>
            </a:endParaRPr>
          </a:p>
          <a:p>
            <a:pPr marL="218770" lvl="1" indent="0" defTabSz="287526">
              <a:spcBef>
                <a:spcPts val="2039"/>
              </a:spcBef>
              <a:buNone/>
              <a:defRPr sz="2520"/>
            </a:pPr>
            <a:r>
              <a:rPr lang="en-GB" sz="3200" b="1" i="1" dirty="0" smtClean="0">
                <a:cs typeface="Helvetica" panose="020B0604020202020204" pitchFamily="34" charset="0"/>
                <a:sym typeface="Helvetica"/>
              </a:rPr>
              <a:t>Do you see potential for applying behavioural insights to your profession?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80" y="1636763"/>
            <a:ext cx="2457641" cy="16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95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/>
          </p:cNvSpPr>
          <p:nvPr>
            <p:ph type="body" idx="1"/>
          </p:nvPr>
        </p:nvSpPr>
        <p:spPr>
          <a:xfrm>
            <a:off x="669727" y="1519108"/>
            <a:ext cx="7804547" cy="51290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61460">
              <a:spcBef>
                <a:spcPts val="2531"/>
              </a:spcBef>
              <a:buNone/>
              <a:defRPr sz="3168" i="1"/>
            </a:pPr>
            <a:r>
              <a:rPr dirty="0"/>
              <a:t>Research Questions</a:t>
            </a:r>
          </a:p>
          <a:p>
            <a:pPr marL="275024" indent="-275024" defTabSz="361460">
              <a:spcBef>
                <a:spcPts val="2531"/>
              </a:spcBef>
              <a:defRPr sz="3168"/>
            </a:pPr>
            <a:r>
              <a:rPr b="1" dirty="0">
                <a:ea typeface="Helvetica"/>
                <a:cs typeface="Helvetica"/>
                <a:sym typeface="Helvetica"/>
              </a:rPr>
              <a:t>Managers </a:t>
            </a:r>
            <a:r>
              <a:rPr b="1" dirty="0" smtClean="0">
                <a:ea typeface="Helvetica"/>
                <a:cs typeface="Helvetica"/>
                <a:sym typeface="Helvetica"/>
              </a:rPr>
              <a:t>Incentives</a:t>
            </a:r>
            <a:r>
              <a:rPr lang="en-GB" b="1" dirty="0" smtClean="0">
                <a:ea typeface="Helvetica"/>
                <a:cs typeface="Helvetica"/>
                <a:sym typeface="Helvetica"/>
              </a:rPr>
              <a:t>:</a:t>
            </a:r>
            <a:r>
              <a:rPr dirty="0" smtClean="0"/>
              <a:t> </a:t>
            </a:r>
            <a:r>
              <a:rPr dirty="0"/>
              <a:t>Are individual fines more effective than corporate fines at deterring cartels</a:t>
            </a:r>
            <a:r>
              <a:rPr dirty="0" smtClean="0"/>
              <a:t>?</a:t>
            </a:r>
            <a:endParaRPr lang="en-GB" dirty="0" smtClean="0"/>
          </a:p>
          <a:p>
            <a:pPr marL="275024" indent="-275024" defTabSz="361460">
              <a:spcBef>
                <a:spcPts val="2531"/>
              </a:spcBef>
              <a:defRPr sz="3168"/>
            </a:pPr>
            <a:r>
              <a:rPr lang="en-US" b="1" dirty="0" err="1" smtClean="0"/>
              <a:t>Labour</a:t>
            </a:r>
            <a:r>
              <a:rPr lang="en-US" b="1" dirty="0" smtClean="0"/>
              <a:t> Market</a:t>
            </a:r>
            <a:r>
              <a:rPr lang="en-US" dirty="0" smtClean="0"/>
              <a:t>: </a:t>
            </a:r>
            <a:r>
              <a:rPr lang="en-US" dirty="0">
                <a:sym typeface="Helvetica Light"/>
              </a:rPr>
              <a:t>Do different regulatory regimes impact the type of contracts managers are offered? (contracts with fixed salary vs </a:t>
            </a:r>
            <a:r>
              <a:rPr lang="en-US" dirty="0" err="1">
                <a:sym typeface="Helvetica Light"/>
              </a:rPr>
              <a:t>fixed+variable</a:t>
            </a:r>
            <a:r>
              <a:rPr lang="en-US" dirty="0">
                <a:sym typeface="Helvetica Light"/>
              </a:rPr>
              <a:t> component) </a:t>
            </a:r>
          </a:p>
          <a:p>
            <a:pPr marL="0" indent="0" defTabSz="361460">
              <a:spcBef>
                <a:spcPts val="2531"/>
              </a:spcBef>
              <a:buNone/>
              <a:defRPr sz="3168"/>
            </a:pPr>
            <a:endParaRPr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100319" y="257920"/>
            <a:ext cx="8077041" cy="1022400"/>
          </a:xfrm>
        </p:spPr>
        <p:txBody>
          <a:bodyPr/>
          <a:lstStyle/>
          <a:p>
            <a:pPr defTabSz="432308"/>
            <a:r>
              <a:rPr lang="en-GB" b="1" dirty="0" smtClean="0">
                <a:solidFill>
                  <a:schemeClr val="accent1"/>
                </a:solidFill>
              </a:rPr>
              <a:t>Organisational behaviour – cartel behaviour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786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Screen Shot 2019-07-01 at 09.15.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279834"/>
            <a:ext cx="9144001" cy="4174729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hape 435"/>
          <p:cNvSpPr/>
          <p:nvPr/>
        </p:nvSpPr>
        <p:spPr>
          <a:xfrm>
            <a:off x="1005731" y="2315711"/>
            <a:ext cx="1027289" cy="2368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8000" y="1396260"/>
            <a:ext cx="8218800" cy="452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i="1" dirty="0" smtClean="0">
                <a:solidFill>
                  <a:srgbClr val="FF0000"/>
                </a:solidFill>
              </a:rPr>
              <a:t>Type of fines does not impact managers’ decision to collude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100319" y="257920"/>
            <a:ext cx="8077041" cy="1022400"/>
          </a:xfrm>
        </p:spPr>
        <p:txBody>
          <a:bodyPr/>
          <a:lstStyle/>
          <a:p>
            <a:pPr defTabSz="432308"/>
            <a:r>
              <a:rPr lang="en-GB" b="1" dirty="0" smtClean="0">
                <a:solidFill>
                  <a:schemeClr val="accent1"/>
                </a:solidFill>
              </a:rPr>
              <a:t>Theory – experiment gap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636822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E6E6E6">
                    <a:lumMod val="10000"/>
                  </a:srgbClr>
                </a:solidFill>
              </a:rPr>
              <a:t>OECD (2019), </a:t>
            </a:r>
            <a:r>
              <a:rPr lang="en-US" sz="1400" i="1" dirty="0" smtClean="0">
                <a:solidFill>
                  <a:srgbClr val="E6E6E6">
                    <a:lumMod val="10000"/>
                  </a:srgbClr>
                </a:solidFill>
              </a:rPr>
              <a:t>Delivering Better Policies Through </a:t>
            </a:r>
            <a:r>
              <a:rPr lang="en-US" sz="1400" i="1" dirty="0" err="1" smtClean="0">
                <a:solidFill>
                  <a:srgbClr val="E6E6E6">
                    <a:lumMod val="10000"/>
                  </a:srgbClr>
                </a:solidFill>
              </a:rPr>
              <a:t>Behavioural</a:t>
            </a:r>
            <a:r>
              <a:rPr lang="en-US" sz="1400" i="1" dirty="0" smtClean="0">
                <a:solidFill>
                  <a:srgbClr val="E6E6E6">
                    <a:lumMod val="10000"/>
                  </a:srgbClr>
                </a:solidFill>
              </a:rPr>
              <a:t> Insights: New Approaches</a:t>
            </a:r>
            <a:r>
              <a:rPr lang="en-US" sz="1400" dirty="0" smtClean="0">
                <a:solidFill>
                  <a:srgbClr val="E6E6E6">
                    <a:lumMod val="10000"/>
                  </a:srgbClr>
                </a:solidFill>
              </a:rPr>
              <a:t>, OECD Publishing.</a:t>
            </a:r>
            <a:endParaRPr lang="en-US" sz="1400" dirty="0">
              <a:solidFill>
                <a:srgbClr val="E6E6E6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13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100319" y="257920"/>
            <a:ext cx="8077041" cy="1022400"/>
          </a:xfrm>
        </p:spPr>
        <p:txBody>
          <a:bodyPr/>
          <a:lstStyle/>
          <a:p>
            <a:pPr defTabSz="432308"/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Take-</a:t>
            </a:r>
            <a:r>
              <a:rPr lang="en-GB" b="1" dirty="0" err="1" smtClean="0">
                <a:solidFill>
                  <a:schemeClr val="accent1"/>
                </a:solidFill>
              </a:rPr>
              <a:t>aways</a:t>
            </a:r>
            <a:r>
              <a:rPr lang="en-GB" b="1" dirty="0" smtClean="0">
                <a:solidFill>
                  <a:schemeClr val="accent1"/>
                </a:solidFill>
              </a:rPr>
              <a:t> (I)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" name="Shape 461"/>
          <p:cNvSpPr>
            <a:spLocks noGrp="1"/>
          </p:cNvSpPr>
          <p:nvPr>
            <p:ph type="body" idx="1"/>
          </p:nvPr>
        </p:nvSpPr>
        <p:spPr>
          <a:xfrm>
            <a:off x="2838203" y="1376754"/>
            <a:ext cx="5829496" cy="5283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8770" lvl="1" indent="0" defTabSz="287526">
              <a:spcBef>
                <a:spcPts val="2039"/>
              </a:spcBef>
              <a:buNone/>
              <a:defRPr sz="2520"/>
            </a:pPr>
            <a:r>
              <a:rPr lang="en-GB" b="1" dirty="0" smtClean="0">
                <a:cs typeface="Helvetica" panose="020B0604020202020204" pitchFamily="34" charset="0"/>
              </a:rPr>
              <a:t>BI </a:t>
            </a:r>
            <a:r>
              <a:rPr lang="en-GB" b="1" dirty="0" smtClean="0">
                <a:cs typeface="Helvetica" panose="020B0604020202020204" pitchFamily="34" charset="0"/>
              </a:rPr>
              <a:t>is not a silver bullet </a:t>
            </a:r>
            <a:endParaRPr lang="en-GB" b="1" dirty="0" smtClean="0">
              <a:cs typeface="Helvetica" panose="020B0604020202020204" pitchFamily="34" charset="0"/>
            </a:endParaRPr>
          </a:p>
          <a:p>
            <a:pPr marL="964870" lvl="2" indent="-342900" defTabSz="287526">
              <a:spcBef>
                <a:spcPts val="2039"/>
              </a:spcBef>
              <a:defRPr sz="2520"/>
            </a:pPr>
            <a:r>
              <a:rPr lang="en-US" sz="2800" dirty="0" smtClean="0"/>
              <a:t>Not all problems are </a:t>
            </a:r>
            <a:r>
              <a:rPr lang="en-US" sz="2800" dirty="0" err="1" smtClean="0"/>
              <a:t>behavioural</a:t>
            </a:r>
            <a:endParaRPr lang="en-US" sz="2800" dirty="0" smtClean="0"/>
          </a:p>
          <a:p>
            <a:pPr marL="964870" lvl="2" indent="-342900" defTabSz="287526">
              <a:spcBef>
                <a:spcPts val="2039"/>
              </a:spcBef>
              <a:defRPr sz="2520"/>
            </a:pPr>
            <a:r>
              <a:rPr lang="en-US" sz="2800" dirty="0" smtClean="0"/>
              <a:t>It is </a:t>
            </a:r>
            <a:r>
              <a:rPr lang="en-US" sz="2800" dirty="0"/>
              <a:t>ultimately about </a:t>
            </a:r>
            <a:r>
              <a:rPr lang="en-US" sz="2800" dirty="0" smtClean="0"/>
              <a:t>encouraging</a:t>
            </a:r>
            <a:r>
              <a:rPr lang="en-US" sz="2800" dirty="0"/>
              <a:t>, assisting or </a:t>
            </a:r>
            <a:r>
              <a:rPr lang="en-US" sz="2800" dirty="0" smtClean="0"/>
              <a:t>making </a:t>
            </a:r>
            <a:r>
              <a:rPr lang="en-US" sz="2800" i="1" dirty="0"/>
              <a:t>better </a:t>
            </a:r>
            <a:r>
              <a:rPr lang="en-US" sz="2800" dirty="0" smtClean="0"/>
              <a:t>decisions by </a:t>
            </a:r>
            <a:r>
              <a:rPr lang="en-US" sz="2800" dirty="0"/>
              <a:t>individuals and </a:t>
            </a:r>
            <a:r>
              <a:rPr lang="en-US" sz="2800" dirty="0" err="1" smtClean="0"/>
              <a:t>organisations</a:t>
            </a:r>
            <a:endParaRPr lang="en-GB" sz="2800" dirty="0" smtClean="0">
              <a:cs typeface="Helvetica" panose="020B0604020202020204" pitchFamily="34" charset="0"/>
            </a:endParaRPr>
          </a:p>
          <a:p>
            <a:pPr marL="964870" lvl="2" indent="-342900" defTabSz="287526">
              <a:spcBef>
                <a:spcPts val="2039"/>
              </a:spcBef>
              <a:defRPr sz="2520"/>
            </a:pPr>
            <a:r>
              <a:rPr lang="en-GB" sz="2800" dirty="0"/>
              <a:t>What is a “better decision” should be well understood by public bodies</a:t>
            </a:r>
            <a:endParaRPr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67544" y="3429000"/>
            <a:ext cx="2677095" cy="1062029"/>
            <a:chOff x="3059832" y="5517232"/>
            <a:chExt cx="2677095" cy="10620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517232"/>
              <a:ext cx="2677095" cy="1062029"/>
            </a:xfrm>
            <a:prstGeom prst="rect">
              <a:avLst/>
            </a:prstGeom>
          </p:spPr>
        </p:pic>
        <p:sp>
          <p:nvSpPr>
            <p:cNvPr id="8" name="&quot;No&quot; Symbol 7"/>
            <p:cNvSpPr/>
            <p:nvPr/>
          </p:nvSpPr>
          <p:spPr>
            <a:xfrm>
              <a:off x="3941179" y="5591046"/>
              <a:ext cx="914400" cy="914400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0896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100319" y="257920"/>
            <a:ext cx="8077041" cy="1022400"/>
          </a:xfrm>
        </p:spPr>
        <p:txBody>
          <a:bodyPr/>
          <a:lstStyle/>
          <a:p>
            <a:pPr defTabSz="432308"/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Take-</a:t>
            </a:r>
            <a:r>
              <a:rPr lang="en-GB" b="1" dirty="0" err="1" smtClean="0">
                <a:solidFill>
                  <a:schemeClr val="accent1"/>
                </a:solidFill>
              </a:rPr>
              <a:t>aways</a:t>
            </a:r>
            <a:r>
              <a:rPr lang="en-GB" b="1" dirty="0" smtClean="0">
                <a:solidFill>
                  <a:schemeClr val="accent1"/>
                </a:solidFill>
              </a:rPr>
              <a:t> (II)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Image result for magnifying lens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0" y="2685104"/>
            <a:ext cx="2616798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461"/>
          <p:cNvSpPr txBox="1">
            <a:spLocks/>
          </p:cNvSpPr>
          <p:nvPr/>
        </p:nvSpPr>
        <p:spPr>
          <a:xfrm>
            <a:off x="3203848" y="1679654"/>
            <a:ext cx="5652204" cy="5184576"/>
          </a:xfrm>
          <a:prstGeom prst="rect">
            <a:avLst/>
          </a:prstGeom>
        </p:spPr>
        <p:txBody>
          <a:bodyPr vert="horz" lIns="64291" tIns="32146" rIns="64291" bIns="32146">
            <a:no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8770" lvl="1" indent="0" defTabSz="287526">
              <a:spcBef>
                <a:spcPts val="2039"/>
              </a:spcBef>
              <a:buNone/>
              <a:defRPr sz="2520"/>
            </a:pPr>
            <a:r>
              <a:rPr lang="en-US" b="1" dirty="0" smtClean="0">
                <a:cs typeface="Helvetica" panose="020B0604020202020204" pitchFamily="34" charset="0"/>
              </a:rPr>
              <a:t>BI  approach helping pre-test different policy options</a:t>
            </a:r>
          </a:p>
          <a:p>
            <a:pPr marL="964870" lvl="2" indent="-342900" defTabSz="287526">
              <a:spcBef>
                <a:spcPts val="2039"/>
              </a:spcBef>
              <a:defRPr sz="2520"/>
            </a:pPr>
            <a:r>
              <a:rPr lang="en-US" sz="2800" dirty="0"/>
              <a:t>understanding how people actually react and behave in different </a:t>
            </a:r>
            <a:r>
              <a:rPr lang="en-US" sz="2800" dirty="0" smtClean="0"/>
              <a:t>situations</a:t>
            </a:r>
          </a:p>
          <a:p>
            <a:pPr marL="964870" lvl="2" indent="-342900" defTabSz="287526">
              <a:spcBef>
                <a:spcPts val="2039"/>
              </a:spcBef>
              <a:defRPr sz="2520"/>
            </a:pPr>
            <a:r>
              <a:rPr lang="en-US" sz="2800" dirty="0" smtClean="0"/>
              <a:t>a</a:t>
            </a:r>
            <a:r>
              <a:rPr lang="en-US" sz="2800" dirty="0" smtClean="0"/>
              <a:t>nticipating </a:t>
            </a:r>
            <a:r>
              <a:rPr lang="en-US" sz="2800" dirty="0"/>
              <a:t>the </a:t>
            </a:r>
            <a:r>
              <a:rPr lang="en-US" sz="2800" dirty="0" err="1"/>
              <a:t>behavioural</a:t>
            </a:r>
            <a:r>
              <a:rPr lang="en-US" sz="2800" dirty="0"/>
              <a:t> consequences of </a:t>
            </a:r>
            <a:r>
              <a:rPr lang="en-US" sz="2800" dirty="0" smtClean="0"/>
              <a:t>actions and interventions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5017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1556792"/>
            <a:ext cx="8862112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endParaRPr lang="en-GB" dirty="0">
              <a:hlinkClick r:id="rId3"/>
            </a:endParaRPr>
          </a:p>
          <a:p>
            <a:pPr marL="0" indent="0" algn="ctr">
              <a:buNone/>
            </a:pPr>
            <a:endParaRPr lang="en-GB" dirty="0" smtClean="0">
              <a:hlinkClick r:id="rId3"/>
            </a:endParaRPr>
          </a:p>
          <a:p>
            <a:pPr marL="0" indent="0" algn="ctr">
              <a:buNone/>
            </a:pPr>
            <a:endParaRPr lang="en-GB" dirty="0" smtClean="0">
              <a:hlinkClick r:id="rId3"/>
            </a:endParaRPr>
          </a:p>
          <a:p>
            <a:pPr marL="0" indent="0" algn="ctr">
              <a:buNone/>
            </a:pPr>
            <a:r>
              <a:rPr lang="en-GB" sz="2400" dirty="0" smtClean="0">
                <a:hlinkClick r:id="rId3"/>
              </a:rPr>
              <a:t>filippo.cavassini@oecd.org</a:t>
            </a:r>
            <a:endParaRPr lang="en-GB" sz="2400" dirty="0" smtClean="0"/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548DD4"/>
                </a:solidFill>
                <a:latin typeface="Calibri"/>
                <a:ea typeface="MS Mincho"/>
                <a:cs typeface="Arial"/>
              </a:rPr>
              <a:t>@filippocavassi1</a:t>
            </a:r>
            <a:endParaRPr lang="en-GB" sz="2400" dirty="0" smtClean="0">
              <a:latin typeface="Calibri"/>
              <a:ea typeface="MS Mincho"/>
              <a:cs typeface="Arial"/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Thank you!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51" y="1334040"/>
            <a:ext cx="413888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44608" y="2492896"/>
            <a:ext cx="3456384" cy="2153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4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100319" y="257920"/>
            <a:ext cx="8077041" cy="1022400"/>
          </a:xfrm>
        </p:spPr>
        <p:txBody>
          <a:bodyPr/>
          <a:lstStyle/>
          <a:p>
            <a:pPr defTabSz="432308"/>
            <a:r>
              <a:rPr lang="en-GB" b="1" dirty="0" smtClean="0">
                <a:solidFill>
                  <a:schemeClr val="accent1"/>
                </a:solidFill>
              </a:rPr>
              <a:t>Question 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" name="Shape 461"/>
          <p:cNvSpPr>
            <a:spLocks noGrp="1"/>
          </p:cNvSpPr>
          <p:nvPr>
            <p:ph type="body" idx="1"/>
          </p:nvPr>
        </p:nvSpPr>
        <p:spPr>
          <a:xfrm>
            <a:off x="18368" y="1988840"/>
            <a:ext cx="9144000" cy="38884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8770" lvl="1" indent="0" defTabSz="287526">
              <a:spcBef>
                <a:spcPts val="2039"/>
              </a:spcBef>
              <a:buNone/>
              <a:defRPr sz="2520"/>
            </a:pPr>
            <a:endParaRPr lang="en-GB" sz="2000" b="1" i="1" dirty="0">
              <a:solidFill>
                <a:srgbClr val="FF0000"/>
              </a:solidFill>
              <a:cs typeface="Helvetica" panose="020B0604020202020204" pitchFamily="34" charset="0"/>
              <a:sym typeface="Helvetica"/>
            </a:endParaRPr>
          </a:p>
          <a:p>
            <a:pPr marL="218770" lvl="1" indent="0" defTabSz="287526">
              <a:spcBef>
                <a:spcPts val="2039"/>
              </a:spcBef>
              <a:buNone/>
              <a:defRPr sz="2520"/>
            </a:pPr>
            <a:endParaRPr lang="en-GB" sz="3200" b="1" i="1" dirty="0" smtClean="0">
              <a:cs typeface="Helvetica" panose="020B0604020202020204" pitchFamily="34" charset="0"/>
              <a:sym typeface="Helvetica"/>
            </a:endParaRPr>
          </a:p>
          <a:p>
            <a:pPr marL="218770" lvl="1" indent="0" defTabSz="287526">
              <a:spcBef>
                <a:spcPts val="2039"/>
              </a:spcBef>
              <a:buNone/>
              <a:defRPr sz="2520"/>
            </a:pPr>
            <a:endParaRPr lang="en-GB" sz="3200" b="1" i="1" dirty="0">
              <a:cs typeface="Helvetica" panose="020B0604020202020204" pitchFamily="34" charset="0"/>
              <a:sym typeface="Helvetica"/>
            </a:endParaRPr>
          </a:p>
          <a:p>
            <a:pPr marL="218770" lvl="1" indent="0" defTabSz="287526">
              <a:spcBef>
                <a:spcPts val="2039"/>
              </a:spcBef>
              <a:buNone/>
              <a:defRPr sz="2520"/>
            </a:pPr>
            <a:r>
              <a:rPr lang="en-GB" sz="3200" b="1" i="1" dirty="0" smtClean="0">
                <a:cs typeface="Helvetica" panose="020B0604020202020204" pitchFamily="34" charset="0"/>
                <a:sym typeface="Helvetica"/>
              </a:rPr>
              <a:t>Have you snoozed the alarm clock in the morning at least once in the course of this week?</a:t>
            </a:r>
          </a:p>
        </p:txBody>
      </p:sp>
      <p:sp>
        <p:nvSpPr>
          <p:cNvPr id="2" name="AutoShape 2" descr="Image result for picture snoozing alarm c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49" y="1700808"/>
            <a:ext cx="2963037" cy="197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81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Applying insights from </a:t>
            </a:r>
            <a:r>
              <a:rPr lang="en-US" b="1" dirty="0" err="1" smtClean="0">
                <a:solidFill>
                  <a:schemeClr val="tx2"/>
                </a:solidFill>
              </a:rPr>
              <a:t>behavioural</a:t>
            </a:r>
            <a:r>
              <a:rPr lang="en-US" b="1" dirty="0" smtClean="0">
                <a:solidFill>
                  <a:schemeClr val="tx2"/>
                </a:solidFill>
              </a:rPr>
              <a:t> sciences to public policy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5907"/>
            <a:ext cx="7776863" cy="546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5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 Nudging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8" y="1844824"/>
            <a:ext cx="257224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2241477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“</a:t>
            </a:r>
            <a:r>
              <a:rPr lang="en-GB" sz="2400" dirty="0"/>
              <a:t>any aspect of the </a:t>
            </a:r>
            <a:r>
              <a:rPr lang="en-GB" sz="2400" dirty="0">
                <a:solidFill>
                  <a:srgbClr val="FF0000"/>
                </a:solidFill>
              </a:rPr>
              <a:t>choice architecture </a:t>
            </a:r>
            <a:r>
              <a:rPr lang="en-GB" sz="2400" dirty="0"/>
              <a:t>that alters people’s behaviour in a predictable way </a:t>
            </a:r>
            <a:r>
              <a:rPr lang="en-GB" sz="2400" dirty="0">
                <a:solidFill>
                  <a:srgbClr val="FF0000"/>
                </a:solidFill>
              </a:rPr>
              <a:t>without forbidding any options</a:t>
            </a:r>
            <a:r>
              <a:rPr lang="en-GB" sz="2400" dirty="0"/>
              <a:t> or significantly changing their economic incentives.”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(</a:t>
            </a:r>
            <a:r>
              <a:rPr lang="en-GB" sz="2400" dirty="0"/>
              <a:t>Thaler and </a:t>
            </a:r>
            <a:r>
              <a:rPr lang="en-GB" sz="2400" dirty="0" err="1"/>
              <a:t>Sunstein</a:t>
            </a:r>
            <a:r>
              <a:rPr lang="en-GB" sz="2400" dirty="0"/>
              <a:t> 2008, p. 6)</a:t>
            </a:r>
          </a:p>
        </p:txBody>
      </p:sp>
    </p:spTree>
    <p:extLst>
      <p:ext uri="{BB962C8B-B14F-4D97-AF65-F5344CB8AC3E}">
        <p14:creationId xmlns:p14="http://schemas.microsoft.com/office/powerpoint/2010/main" val="10016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4982" y="123737"/>
            <a:ext cx="8059018" cy="1022398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Behavioural economics and behavioural insights (BI) </a:t>
            </a:r>
            <a:endParaRPr lang="en-GB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488638"/>
              </p:ext>
            </p:extLst>
          </p:nvPr>
        </p:nvGraphicFramePr>
        <p:xfrm>
          <a:off x="445163" y="1601788"/>
          <a:ext cx="8218487" cy="499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000">
            <a:off x="7509883" y="834377"/>
            <a:ext cx="1271576" cy="16413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019">
            <a:off x="7871789" y="3089006"/>
            <a:ext cx="1315087" cy="176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3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100319" y="257920"/>
            <a:ext cx="8077041" cy="1022400"/>
          </a:xfrm>
        </p:spPr>
        <p:txBody>
          <a:bodyPr/>
          <a:lstStyle/>
          <a:p>
            <a:pPr defTabSz="432308"/>
            <a:r>
              <a:rPr lang="en-GB" b="1" dirty="0" smtClean="0">
                <a:solidFill>
                  <a:schemeClr val="accent1"/>
                </a:solidFill>
              </a:rPr>
              <a:t>Question 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" name="AutoShape 2" descr="Image result for pictures travel delay"/>
          <p:cNvSpPr>
            <a:spLocks noChangeAspect="1" noChangeArrowheads="1"/>
          </p:cNvSpPr>
          <p:nvPr/>
        </p:nvSpPr>
        <p:spPr bwMode="auto">
          <a:xfrm>
            <a:off x="174055" y="1055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pictures travel"/>
          <p:cNvSpPr>
            <a:spLocks noChangeAspect="1" noChangeArrowheads="1"/>
          </p:cNvSpPr>
          <p:nvPr/>
        </p:nvSpPr>
        <p:spPr bwMode="auto">
          <a:xfrm>
            <a:off x="3563888" y="29249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Shape 4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18770" lvl="1" indent="0" defTabSz="287526">
              <a:spcBef>
                <a:spcPts val="2039"/>
              </a:spcBef>
              <a:buNone/>
              <a:defRPr sz="2520"/>
            </a:pPr>
            <a:endParaRPr lang="en-GB" sz="2000" b="1" i="1" dirty="0">
              <a:solidFill>
                <a:srgbClr val="FF0000"/>
              </a:solidFill>
              <a:cs typeface="Helvetica" panose="020B0604020202020204" pitchFamily="34" charset="0"/>
              <a:sym typeface="Helvetica"/>
            </a:endParaRPr>
          </a:p>
          <a:p>
            <a:pPr marL="218770" lvl="1" indent="0" defTabSz="287526">
              <a:spcBef>
                <a:spcPts val="2039"/>
              </a:spcBef>
              <a:buNone/>
              <a:defRPr sz="2520"/>
            </a:pPr>
            <a:endParaRPr lang="en-GB" sz="2000" b="1" i="1" dirty="0" smtClean="0">
              <a:solidFill>
                <a:srgbClr val="FF0000"/>
              </a:solidFill>
              <a:cs typeface="Helvetica" panose="020B0604020202020204" pitchFamily="34" charset="0"/>
              <a:sym typeface="Helvetica"/>
            </a:endParaRPr>
          </a:p>
          <a:p>
            <a:pPr marL="218770" lvl="1" indent="0" defTabSz="287526">
              <a:spcBef>
                <a:spcPts val="2039"/>
              </a:spcBef>
              <a:buNone/>
              <a:defRPr sz="2520"/>
            </a:pPr>
            <a:endParaRPr lang="en-GB" sz="3200" b="1" i="1" dirty="0" smtClean="0">
              <a:cs typeface="Helvetica" panose="020B0604020202020204" pitchFamily="34" charset="0"/>
              <a:sym typeface="Helvetica"/>
            </a:endParaRPr>
          </a:p>
          <a:p>
            <a:pPr marL="218770" lvl="1" indent="0" defTabSz="287526">
              <a:spcBef>
                <a:spcPts val="2039"/>
              </a:spcBef>
              <a:buNone/>
              <a:defRPr sz="2520"/>
            </a:pPr>
            <a:endParaRPr lang="en-GB" sz="3200" b="1" i="1" dirty="0" smtClean="0">
              <a:cs typeface="Helvetica" panose="020B0604020202020204" pitchFamily="34" charset="0"/>
              <a:sym typeface="Helvetica"/>
            </a:endParaRPr>
          </a:p>
          <a:p>
            <a:pPr marL="218770" lvl="1" indent="0" defTabSz="287526">
              <a:spcBef>
                <a:spcPts val="2039"/>
              </a:spcBef>
              <a:buNone/>
              <a:defRPr sz="2520"/>
            </a:pPr>
            <a:r>
              <a:rPr lang="en-GB" sz="3200" b="1" i="1" dirty="0" smtClean="0">
                <a:cs typeface="Helvetica" panose="020B0604020202020204" pitchFamily="34" charset="0"/>
                <a:sym typeface="Helvetica"/>
              </a:rPr>
              <a:t>Have you ever bought a travel insurance without knowing and/or without wanting to buy it?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89" y="160200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04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EU Consumer Protection Directive - defaults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3" y="1484784"/>
            <a:ext cx="8329984" cy="5112568"/>
          </a:xfrm>
        </p:spPr>
      </p:pic>
    </p:spTree>
    <p:extLst>
      <p:ext uri="{BB962C8B-B14F-4D97-AF65-F5344CB8AC3E}">
        <p14:creationId xmlns:p14="http://schemas.microsoft.com/office/powerpoint/2010/main" val="1454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100319" y="257920"/>
            <a:ext cx="8077041" cy="1022400"/>
          </a:xfrm>
        </p:spPr>
        <p:txBody>
          <a:bodyPr/>
          <a:lstStyle/>
          <a:p>
            <a:pPr defTabSz="432308"/>
            <a:r>
              <a:rPr lang="en-GB" b="1" dirty="0" smtClean="0">
                <a:solidFill>
                  <a:schemeClr val="accent1"/>
                </a:solidFill>
              </a:rPr>
              <a:t>Question 3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" name="Shape 461"/>
          <p:cNvSpPr>
            <a:spLocks noGrp="1"/>
          </p:cNvSpPr>
          <p:nvPr>
            <p:ph type="body" idx="1"/>
          </p:nvPr>
        </p:nvSpPr>
        <p:spPr>
          <a:xfrm>
            <a:off x="18368" y="1484784"/>
            <a:ext cx="9144000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8770" lvl="1" indent="0" defTabSz="287526">
              <a:spcBef>
                <a:spcPts val="2039"/>
              </a:spcBef>
              <a:buNone/>
              <a:defRPr sz="2520"/>
            </a:pPr>
            <a:endParaRPr lang="en-GB" sz="2000" b="1" i="1" dirty="0">
              <a:solidFill>
                <a:srgbClr val="FF0000"/>
              </a:solidFill>
              <a:cs typeface="Helvetica" panose="020B0604020202020204" pitchFamily="34" charset="0"/>
              <a:sym typeface="Helvetica"/>
            </a:endParaRPr>
          </a:p>
          <a:p>
            <a:pPr marL="218770" lvl="1" indent="0" defTabSz="287526">
              <a:spcBef>
                <a:spcPts val="2039"/>
              </a:spcBef>
              <a:buNone/>
              <a:defRPr sz="2520"/>
            </a:pPr>
            <a:endParaRPr lang="en-GB" sz="2000" b="1" i="1" dirty="0" smtClean="0">
              <a:solidFill>
                <a:srgbClr val="FF0000"/>
              </a:solidFill>
              <a:cs typeface="Helvetica" panose="020B0604020202020204" pitchFamily="34" charset="0"/>
              <a:sym typeface="Helvetica"/>
            </a:endParaRPr>
          </a:p>
          <a:p>
            <a:pPr marL="218770" lvl="1" indent="0" defTabSz="287526">
              <a:spcBef>
                <a:spcPts val="2039"/>
              </a:spcBef>
              <a:buNone/>
              <a:defRPr sz="2520"/>
            </a:pPr>
            <a:endParaRPr lang="en-GB" sz="3200" b="1" i="1" dirty="0" smtClean="0">
              <a:cs typeface="Helvetica" panose="020B0604020202020204" pitchFamily="34" charset="0"/>
              <a:sym typeface="Helvetica"/>
            </a:endParaRPr>
          </a:p>
          <a:p>
            <a:pPr marL="218770" lvl="1" indent="0" defTabSz="287526">
              <a:spcBef>
                <a:spcPts val="2039"/>
              </a:spcBef>
              <a:buNone/>
              <a:defRPr sz="2520"/>
            </a:pPr>
            <a:r>
              <a:rPr lang="en-GB" sz="3200" b="1" i="1" dirty="0" smtClean="0">
                <a:cs typeface="Helvetica" panose="020B0604020202020204" pitchFamily="34" charset="0"/>
                <a:sym typeface="Helvetica"/>
              </a:rPr>
              <a:t>Have you read from the beginning to the end the contract for your mobile phone/communication services subscription?</a:t>
            </a:r>
          </a:p>
        </p:txBody>
      </p:sp>
      <p:pic>
        <p:nvPicPr>
          <p:cNvPr id="2050" name="Picture 2" descr="Image result for pictures contr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54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24" y="260648"/>
            <a:ext cx="7884464" cy="1022400"/>
          </a:xfrm>
        </p:spPr>
        <p:txBody>
          <a:bodyPr/>
          <a:lstStyle/>
          <a:p>
            <a:pPr defTabSz="432308"/>
            <a:r>
              <a:rPr lang="en-GB" b="1" dirty="0" smtClean="0">
                <a:solidFill>
                  <a:schemeClr val="accent1"/>
                </a:solidFill>
              </a:rPr>
              <a:t>User behaviour – Colombia communications market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8024" y="3814865"/>
            <a:ext cx="2880320" cy="324036"/>
          </a:xfrm>
          <a:prstGeom prst="rect">
            <a:avLst/>
          </a:prstGeom>
          <a:solidFill>
            <a:srgbClr val="FFFF00">
              <a:alpha val="27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468" y="6309320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E6E6E6">
                    <a:lumMod val="10000"/>
                  </a:srgbClr>
                </a:solidFill>
              </a:rPr>
              <a:t>OECD (2016), </a:t>
            </a:r>
            <a:r>
              <a:rPr lang="en-US" sz="1400" i="1" dirty="0" smtClean="0">
                <a:solidFill>
                  <a:srgbClr val="E6E6E6">
                    <a:lumMod val="10000"/>
                  </a:srgbClr>
                </a:solidFill>
              </a:rPr>
              <a:t>Protecting Consumers Through </a:t>
            </a:r>
            <a:r>
              <a:rPr lang="en-US" sz="1400" i="1" dirty="0" err="1" smtClean="0">
                <a:solidFill>
                  <a:srgbClr val="E6E6E6">
                    <a:lumMod val="10000"/>
                  </a:srgbClr>
                </a:solidFill>
              </a:rPr>
              <a:t>Behavioural</a:t>
            </a:r>
            <a:r>
              <a:rPr lang="en-US" sz="1400" i="1" dirty="0" smtClean="0">
                <a:solidFill>
                  <a:srgbClr val="E6E6E6">
                    <a:lumMod val="10000"/>
                  </a:srgbClr>
                </a:solidFill>
              </a:rPr>
              <a:t> Insights</a:t>
            </a:r>
            <a:r>
              <a:rPr lang="en-US" sz="1400" dirty="0" smtClean="0">
                <a:solidFill>
                  <a:srgbClr val="E6E6E6">
                    <a:lumMod val="10000"/>
                  </a:srgbClr>
                </a:solidFill>
              </a:rPr>
              <a:t>, OECD Publishing.</a:t>
            </a:r>
            <a:endParaRPr lang="en-US" sz="1400" dirty="0">
              <a:solidFill>
                <a:srgbClr val="E6E6E6">
                  <a:lumMod val="1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0044" y="3166792"/>
            <a:ext cx="8280920" cy="518344"/>
          </a:xfrm>
          <a:prstGeom prst="rect">
            <a:avLst/>
          </a:prstGeom>
          <a:solidFill>
            <a:srgbClr val="FFFF00">
              <a:alpha val="2700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ECD_English_blu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OECD_English_blue</Template>
  <TotalTime>4297</TotalTime>
  <Words>530</Words>
  <Application>Microsoft Office PowerPoint</Application>
  <PresentationFormat>On-screen Show (4:3)</PresentationFormat>
  <Paragraphs>97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Georgia</vt:lpstr>
      <vt:lpstr>Helvetica</vt:lpstr>
      <vt:lpstr>Helvetica 65 Medium</vt:lpstr>
      <vt:lpstr>Helvetica Light</vt:lpstr>
      <vt:lpstr>MS Mincho</vt:lpstr>
      <vt:lpstr>Wingdings</vt:lpstr>
      <vt:lpstr>OECD_English_blue</vt:lpstr>
      <vt:lpstr>2_OECD_English_white</vt:lpstr>
      <vt:lpstr>3_OECD_English_white</vt:lpstr>
      <vt:lpstr>Behavioural Insights and public policy</vt:lpstr>
      <vt:lpstr>Question 1</vt:lpstr>
      <vt:lpstr>Applying insights from behavioural sciences to public policy</vt:lpstr>
      <vt:lpstr> Nudging</vt:lpstr>
      <vt:lpstr>Behavioural economics and behavioural insights (BI) </vt:lpstr>
      <vt:lpstr>Question 2</vt:lpstr>
      <vt:lpstr>EU Consumer Protection Directive - defaults</vt:lpstr>
      <vt:lpstr>Question 3</vt:lpstr>
      <vt:lpstr>User behaviour – Colombia communications market</vt:lpstr>
      <vt:lpstr>Too much information…</vt:lpstr>
      <vt:lpstr>What does this mean for regulators and service providers?</vt:lpstr>
      <vt:lpstr>PowerPoint Presentation</vt:lpstr>
      <vt:lpstr>Question 4</vt:lpstr>
      <vt:lpstr>Organisational behaviour – cartel behaviour</vt:lpstr>
      <vt:lpstr>Theory – experiment gap</vt:lpstr>
      <vt:lpstr> Take-aways (I)</vt:lpstr>
      <vt:lpstr> Take-aways (II)</vt:lpstr>
      <vt:lpstr>Thank you!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Regulatory Policy and Trust</dc:title>
  <dc:creator>NARU Faisal</dc:creator>
  <cp:lastModifiedBy>CAVASSINI Filippo, ECO/CSB</cp:lastModifiedBy>
  <cp:revision>343</cp:revision>
  <cp:lastPrinted>2018-05-17T13:18:20Z</cp:lastPrinted>
  <dcterms:created xsi:type="dcterms:W3CDTF">2013-10-13T13:39:52Z</dcterms:created>
  <dcterms:modified xsi:type="dcterms:W3CDTF">2019-10-23T11:22:57Z</dcterms:modified>
</cp:coreProperties>
</file>