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88e5701391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88e5701391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88e57013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88e57013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88e570139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88e570139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88e5701391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88e5701391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88e5701391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88e5701391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88e570139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88e570139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Слайд на 0,5 минуты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Подчеркнуть, что все эти процедуры выполняются подчиненными людьми. Отразить унизительный характер аттестации, которую не проходят phD и академики.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88e5701391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88e570139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8e8ef3a64f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8e8ef3a64f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8e8ef3a64f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8e8ef3a64f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7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429250" y="3377975"/>
            <a:ext cx="32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55" name="Google Shape;55;p13"/>
          <p:cNvSpPr txBox="1"/>
          <p:nvPr/>
        </p:nvSpPr>
        <p:spPr>
          <a:xfrm>
            <a:off x="3286125" y="4429125"/>
            <a:ext cx="245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3988" y="126825"/>
            <a:ext cx="6916026" cy="4889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100">
                <a:solidFill>
                  <a:srgbClr val="FF0000"/>
                </a:solidFill>
                <a:highlight>
                  <a:schemeClr val="lt1"/>
                </a:highlight>
                <a:latin typeface="Georgia"/>
                <a:ea typeface="Georgia"/>
                <a:cs typeface="Georgia"/>
                <a:sym typeface="Georgia"/>
              </a:rPr>
              <a:t>Thank you for your attention!</a:t>
            </a:r>
            <a:endParaRPr sz="5500">
              <a:solidFill>
                <a:srgbClr val="FF0000"/>
              </a:solidFill>
              <a:highlight>
                <a:schemeClr val="lt1"/>
              </a:highlight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309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3720">
                <a:latin typeface="Georgia"/>
                <a:ea typeface="Georgia"/>
                <a:cs typeface="Georgia"/>
                <a:sym typeface="Georgia"/>
              </a:rPr>
              <a:t>Political crisis of 2020</a:t>
            </a:r>
            <a:endParaRPr sz="372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474300" y="1473225"/>
            <a:ext cx="118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4286250" y="1043200"/>
            <a:ext cx="4674000" cy="272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ru" sz="2600"/>
              <a:t>Fraud in the presidential elections and protests in the country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ru" sz="2600"/>
              <a:t>The extreme level of violence</a:t>
            </a:r>
            <a:endParaRPr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64" name="Google Shape;64;p14"/>
          <p:cNvSpPr txBox="1"/>
          <p:nvPr/>
        </p:nvSpPr>
        <p:spPr>
          <a:xfrm>
            <a:off x="642950" y="3896400"/>
            <a:ext cx="7980600" cy="10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 u="sng">
                <a:solidFill>
                  <a:schemeClr val="dk2"/>
                </a:solidFill>
              </a:rPr>
              <a:t>The repression is still going on.</a:t>
            </a:r>
            <a:endParaRPr sz="2100" u="sng">
              <a:solidFill>
                <a:schemeClr val="dk2"/>
              </a:solidFill>
            </a:endParaRPr>
          </a:p>
          <a:p>
            <a:pPr indent="0" lvl="0" marL="45720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2100">
                <a:solidFill>
                  <a:schemeClr val="dk2"/>
                </a:solidFill>
              </a:rPr>
              <a:t>1400 political prisoners (per 10 million population)</a:t>
            </a:r>
            <a:endParaRPr b="1" sz="600"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23000"/>
            <a:ext cx="4087894" cy="27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343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90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The situation with the legal profession in Belarus</a:t>
            </a:r>
            <a:endParaRPr sz="2900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Font typeface="Georgia"/>
              <a:buChar char="●"/>
            </a:pPr>
            <a:r>
              <a:rPr lang="ru" sz="2900">
                <a:latin typeface="Georgia"/>
                <a:ea typeface="Georgia"/>
                <a:cs typeface="Georgia"/>
                <a:sym typeface="Georgia"/>
              </a:rPr>
              <a:t>73 lawyers are deprived of the right to a profession.</a:t>
            </a:r>
            <a:endParaRPr sz="2900">
              <a:latin typeface="Georgia"/>
              <a:ea typeface="Georgia"/>
              <a:cs typeface="Georgia"/>
              <a:sym typeface="Georgia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Font typeface="Georgia"/>
              <a:buChar char="●"/>
            </a:pPr>
            <a:r>
              <a:rPr lang="ru" sz="2900">
                <a:latin typeface="Georgia"/>
                <a:ea typeface="Georgia"/>
                <a:cs typeface="Georgia"/>
                <a:sym typeface="Georgia"/>
              </a:rPr>
              <a:t>At least 6 lawyers are deprived of their liberty.</a:t>
            </a:r>
            <a:endParaRPr sz="2900">
              <a:latin typeface="Georgia"/>
              <a:ea typeface="Georgia"/>
              <a:cs typeface="Georgia"/>
              <a:sym typeface="Georgia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Font typeface="Georgia"/>
              <a:buChar char="●"/>
            </a:pPr>
            <a:r>
              <a:rPr lang="ru" sz="2900">
                <a:latin typeface="Georgia"/>
                <a:ea typeface="Georgia"/>
                <a:cs typeface="Georgia"/>
                <a:sym typeface="Georgia"/>
              </a:rPr>
              <a:t>At least 250 lawyers resigned from the Bar Association</a:t>
            </a:r>
            <a:endParaRPr sz="2900">
              <a:latin typeface="Georgia"/>
              <a:ea typeface="Georgia"/>
              <a:cs typeface="Georgia"/>
              <a:sym typeface="Georgia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Font typeface="Georgia"/>
              <a:buChar char="●"/>
            </a:pPr>
            <a:r>
              <a:rPr lang="ru" sz="2900">
                <a:latin typeface="Georgia"/>
                <a:ea typeface="Georgia"/>
                <a:cs typeface="Georgia"/>
                <a:sym typeface="Georgia"/>
              </a:rPr>
              <a:t>1 lawyer per 5,000 population</a:t>
            </a:r>
            <a:endParaRPr sz="2900"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just">
              <a:lnSpc>
                <a:spcPct val="9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  <a:p>
            <a:pPr indent="0" lvl="0" marL="0" rtl="0" algn="ctr">
              <a:lnSpc>
                <a:spcPct val="9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The Ministry of Justice as a licensing authority has the authority to:</a:t>
            </a:r>
            <a:endParaRPr sz="2000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</p:txBody>
      </p:sp>
      <p:sp>
        <p:nvSpPr>
          <p:cNvPr id="77" name="Google Shape;77;p16"/>
          <p:cNvSpPr txBox="1"/>
          <p:nvPr>
            <p:ph idx="2" type="body"/>
          </p:nvPr>
        </p:nvSpPr>
        <p:spPr>
          <a:xfrm>
            <a:off x="372575" y="1086650"/>
            <a:ext cx="8459700" cy="348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●"/>
            </a:pPr>
            <a:r>
              <a:rPr lang="ru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conduct inspections of bar associations, individual advocates;</a:t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●"/>
            </a:pPr>
            <a:r>
              <a:rPr lang="ru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initiate disciplinary proceedings against the advocate and suspend him/her from performing professional duties for the duration of the disciplinary proceedings;</a:t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●"/>
            </a:pPr>
            <a:r>
              <a:rPr lang="ru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carry out attestation of advocate;</a:t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●"/>
            </a:pPr>
            <a:r>
              <a:rPr lang="ru"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terminate the advocate's license.</a:t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43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Advocete</a:t>
            </a:r>
            <a:r>
              <a:rPr lang="ru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s persecuted</a:t>
            </a:r>
            <a:endParaRPr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2803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>
            <p:ph idx="2" type="body"/>
          </p:nvPr>
        </p:nvSpPr>
        <p:spPr>
          <a:xfrm>
            <a:off x="4294875" y="1152475"/>
            <a:ext cx="4666800" cy="290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Georgia"/>
              <a:buChar char="●"/>
            </a:pPr>
            <a:r>
              <a:rPr lang="ru" sz="2800">
                <a:latin typeface="Georgia"/>
                <a:ea typeface="Georgia"/>
                <a:cs typeface="Georgia"/>
                <a:sym typeface="Georgia"/>
              </a:rPr>
              <a:t>Prosecution of advocates for activities</a:t>
            </a:r>
            <a:endParaRPr sz="2800">
              <a:latin typeface="Georgia"/>
              <a:ea typeface="Georgia"/>
              <a:cs typeface="Georgia"/>
              <a:sym typeface="Georgia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Georgia"/>
              <a:buChar char="●"/>
            </a:pPr>
            <a:r>
              <a:rPr lang="ru" sz="2800">
                <a:latin typeface="Georgia"/>
                <a:ea typeface="Georgia"/>
                <a:cs typeface="Georgia"/>
                <a:sym typeface="Georgia"/>
              </a:rPr>
              <a:t>Intimidation of advocates</a:t>
            </a:r>
            <a:endParaRPr sz="2800">
              <a:latin typeface="Georgia"/>
              <a:ea typeface="Georgia"/>
              <a:cs typeface="Georgia"/>
              <a:sym typeface="Georgia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Georgia"/>
              <a:buChar char="●"/>
            </a:pPr>
            <a:r>
              <a:rPr lang="ru" sz="2800">
                <a:latin typeface="Georgia"/>
                <a:ea typeface="Georgia"/>
                <a:cs typeface="Georgia"/>
                <a:sym typeface="Georgia"/>
              </a:rPr>
              <a:t>Activity interference</a:t>
            </a:r>
            <a:endParaRPr sz="2800"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3200"/>
          </a:p>
        </p:txBody>
      </p:sp>
      <p:sp>
        <p:nvSpPr>
          <p:cNvPr id="85" name="Google Shape;85;p17"/>
          <p:cNvSpPr txBox="1"/>
          <p:nvPr/>
        </p:nvSpPr>
        <p:spPr>
          <a:xfrm>
            <a:off x="438650" y="4568875"/>
            <a:ext cx="3016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/>
              <a:t>Photo of advocate Maxim Znak serving 10 years in prison</a:t>
            </a:r>
            <a:endParaRPr sz="900"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025" y="445024"/>
            <a:ext cx="4106824" cy="410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011575" y="496750"/>
            <a:ext cx="5820600" cy="5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420">
                <a:solidFill>
                  <a:srgbClr val="FF0000"/>
                </a:solidFill>
              </a:rPr>
              <a:t>Deprivation of the right to the profession</a:t>
            </a:r>
            <a:endParaRPr sz="2420">
              <a:solidFill>
                <a:srgbClr val="FF0000"/>
              </a:solidFill>
            </a:endParaRPr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52475"/>
            <a:ext cx="2803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8"/>
          <p:cNvSpPr txBox="1"/>
          <p:nvPr>
            <p:ph idx="2" type="body"/>
          </p:nvPr>
        </p:nvSpPr>
        <p:spPr>
          <a:xfrm>
            <a:off x="3663575" y="1152475"/>
            <a:ext cx="5298000" cy="195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Revocation of a license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Attestation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ru" sz="2400"/>
              <a:t>Disciplinary Procedures</a:t>
            </a:r>
            <a:endParaRPr sz="2400"/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3200"/>
          </a:p>
        </p:txBody>
      </p:sp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625" y="2701100"/>
            <a:ext cx="1887674" cy="23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1475" y="1854038"/>
            <a:ext cx="2600737" cy="1733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700" y="256025"/>
            <a:ext cx="2600724" cy="1949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011575" y="3104863"/>
            <a:ext cx="2600739" cy="1733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9150" y="3489295"/>
            <a:ext cx="2912425" cy="1478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58447" y="2571750"/>
            <a:ext cx="1609897" cy="244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440950" y="372600"/>
            <a:ext cx="8520600" cy="81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60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Conclusions</a:t>
            </a:r>
            <a:endParaRPr b="1" sz="2600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9"/>
          <p:cNvSpPr txBox="1"/>
          <p:nvPr>
            <p:ph idx="2" type="body"/>
          </p:nvPr>
        </p:nvSpPr>
        <p:spPr>
          <a:xfrm>
            <a:off x="440950" y="993525"/>
            <a:ext cx="8520600" cy="35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Font typeface="Georgia"/>
              <a:buChar char="●"/>
            </a:pPr>
            <a:r>
              <a:rPr lang="ru" sz="1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Advocates in Belarus lack independence and are under the control of the Ministry of Justice.</a:t>
            </a:r>
            <a:endParaRPr sz="1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Font typeface="Georgia"/>
              <a:buChar char="●"/>
            </a:pPr>
            <a:r>
              <a:rPr lang="ru" sz="1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Violation of the procedural rights of advocates and the right to defend their clients is becoming critical.</a:t>
            </a:r>
            <a:endParaRPr sz="1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Font typeface="Georgia"/>
              <a:buChar char="●"/>
            </a:pPr>
            <a:r>
              <a:rPr lang="ru" sz="1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Advocates in Belarus are subjected to repressive practices that are incompatible with the guarantees of their professional activities.</a:t>
            </a:r>
            <a:endParaRPr sz="1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Font typeface="Georgia"/>
              <a:buChar char="●"/>
            </a:pPr>
            <a:r>
              <a:rPr lang="ru" sz="1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Advocates work in an atmosphere of fear and/or constant risk of being denied the right to practice for actively defending a client or being subjected to other harassment, including criminal prosecution.</a:t>
            </a:r>
            <a:endParaRPr sz="1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Font typeface="Georgia"/>
              <a:buChar char="●"/>
            </a:pPr>
            <a:r>
              <a:rPr lang="ru" sz="1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Bar associations in Belarus do not meet the essential features of a professional association of advocates- independence, self-governance and self-regulation, they have turned into a kind of state bodies, and don't fulfill their tasks of protecting the rights of advocates.</a:t>
            </a:r>
            <a:endParaRPr sz="1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Font typeface="Georgia"/>
              <a:buChar char="●"/>
            </a:pPr>
            <a:r>
              <a:rPr lang="ru" sz="1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Since such conditions are incompatible with the effective defending of people, the right of citizens to protection has been devalued.</a:t>
            </a:r>
            <a:endParaRPr sz="27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60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What can international and foreign professional associations do?</a:t>
            </a:r>
            <a:endParaRPr b="1" sz="3300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1" name="Google Shape;111;p20"/>
          <p:cNvSpPr txBox="1"/>
          <p:nvPr>
            <p:ph idx="2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Georgia"/>
              <a:buAutoNum type="arabicPeriod"/>
            </a:pPr>
            <a:r>
              <a:rPr lang="ru" sz="2400">
                <a:latin typeface="Georgia"/>
                <a:ea typeface="Georgia"/>
                <a:cs typeface="Georgia"/>
                <a:sym typeface="Georgia"/>
              </a:rPr>
              <a:t>Do not recognize Belarusian bar associations as professional associations that would represent Belarusian lawyers!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Georgia"/>
              <a:buAutoNum type="arabicPeriod"/>
            </a:pPr>
            <a:r>
              <a:rPr lang="ru" sz="2400">
                <a:latin typeface="Georgia"/>
                <a:ea typeface="Georgia"/>
                <a:cs typeface="Georgia"/>
                <a:sym typeface="Georgia"/>
              </a:rPr>
              <a:t>Recognize the status of advocates, who are deprived of the right to practice in Belarus!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Georgia"/>
              <a:buAutoNum type="arabicPeriod"/>
            </a:pPr>
            <a:r>
              <a:rPr lang="ru" sz="2400">
                <a:latin typeface="Georgia"/>
                <a:ea typeface="Georgia"/>
                <a:cs typeface="Georgia"/>
                <a:sym typeface="Georgia"/>
              </a:rPr>
              <a:t>Distribute information about the crisis of the legal profession in Belarus (report)!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97400" y="1173175"/>
            <a:ext cx="8149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defendersbelarus@protonmail.com</a:t>
            </a:r>
            <a:endParaRPr sz="2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TG @defenderbelarus</a:t>
            </a:r>
            <a:endParaRPr sz="2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www.defenders.by</a:t>
            </a:r>
            <a:endParaRPr sz="2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eng version https://www.defenders.by/right_to_protection</a:t>
            </a:r>
            <a:endParaRPr sz="2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6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