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4" y="-57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EA38657E-37A5-4736-B84A-F5DE4D530EDC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16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0ACC9E5-D7C5-444E-9940-217B0CD552AE}" type="slidenum">
              <a:rPr lang="en-US" sz="1400" b="0" strike="noStrike" spc="-1">
                <a:latin typeface="Times New Roman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4F13343-9854-46B3-B535-FF8405D75097}" type="slidenum">
              <a:rPr lang="en-US" sz="1800" b="0" strike="noStrike" spc="-1">
                <a:latin typeface="Times New Roman"/>
              </a:rPr>
              <a:t>10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A2E1AE1-77EF-480B-8396-08204A1F1390}" type="slidenum">
              <a:rPr lang="en-US" sz="1800" b="0" strike="noStrike" spc="-1">
                <a:latin typeface="Times New Roman"/>
              </a:rPr>
              <a:t>11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2F68113-FBC3-4B2E-9AB4-F3DDB4A1D2D7}" type="slidenum">
              <a:rPr lang="en-US" sz="1800" b="0" strike="noStrike" spc="-1">
                <a:latin typeface="Times New Roman"/>
              </a:rPr>
              <a:t>12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865D389-DEB5-4F10-AEF6-C5405B74BC33}" type="slidenum">
              <a:rPr lang="en-US" sz="1800" b="0" strike="noStrike" spc="-1">
                <a:latin typeface="Times New Roman"/>
              </a:rPr>
              <a:t>2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FEC8B72-FDA4-493A-A2F8-44377F5D1859}" type="slidenum">
              <a:rPr lang="en-US" sz="1800" b="0" strike="noStrike" spc="-1">
                <a:latin typeface="Times New Roman"/>
              </a:rPr>
              <a:t>3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5E7DCE3-6E4D-463F-BAE5-4A25777CB941}" type="slidenum">
              <a:rPr lang="en-US" sz="1800" b="0" strike="noStrike" spc="-1">
                <a:latin typeface="Times New Roman"/>
              </a:rPr>
              <a:t>4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8E41833-B378-4560-8F4F-D39A064989C4}" type="slidenum">
              <a:rPr lang="en-US" sz="1800" b="0" strike="noStrike" spc="-1">
                <a:latin typeface="Times New Roman"/>
              </a:rPr>
              <a:t>5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97070F9-50B9-4E2C-AC7D-B63485E15FBF}" type="slidenum">
              <a:rPr lang="en-US" sz="1800" b="0" strike="noStrike" spc="-1">
                <a:latin typeface="Times New Roman"/>
              </a:rPr>
              <a:t>6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4495BD7-1ADB-4389-B896-AF64E64F0092}" type="slidenum">
              <a:rPr lang="en-US" sz="1800" b="0" strike="noStrike" spc="-1">
                <a:latin typeface="Times New Roman"/>
              </a:rPr>
              <a:t>7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484BC4F-EF9D-4415-91F2-2A1E443E7221}" type="slidenum">
              <a:rPr lang="en-US" sz="1800" b="0" strike="noStrike" spc="-1">
                <a:latin typeface="Times New Roman"/>
              </a:rPr>
              <a:t>8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07E70F0-5BEE-448F-8384-95E439509DCF}" type="slidenum">
              <a:rPr lang="en-US" sz="1800" b="0" strike="noStrike" spc="-1">
                <a:latin typeface="Times New Roman"/>
              </a:rPr>
              <a:t>9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6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/>
          <p:cNvPicPr/>
          <p:nvPr/>
        </p:nvPicPr>
        <p:blipFill>
          <a:blip r:embed="rId3"/>
          <a:stretch/>
        </p:blipFill>
        <p:spPr>
          <a:xfrm>
            <a:off x="0" y="0"/>
            <a:ext cx="18287280" cy="10298520"/>
          </a:xfrm>
          <a:prstGeom prst="rect">
            <a:avLst/>
          </a:prstGeom>
          <a:ln w="0">
            <a:noFill/>
          </a:ln>
        </p:spPr>
      </p:pic>
      <p:sp>
        <p:nvSpPr>
          <p:cNvPr id="45" name="Rettangolo 44"/>
          <p:cNvSpPr/>
          <p:nvPr/>
        </p:nvSpPr>
        <p:spPr>
          <a:xfrm>
            <a:off x="3052800" y="10515600"/>
            <a:ext cx="176760" cy="34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Rettangolo 45"/>
          <p:cNvSpPr/>
          <p:nvPr/>
        </p:nvSpPr>
        <p:spPr>
          <a:xfrm>
            <a:off x="579960" y="5567040"/>
            <a:ext cx="10873440" cy="97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2000"/>
              </a:lnSpc>
              <a:buNone/>
            </a:pPr>
            <a:r>
              <a:rPr lang="en-US" sz="7100" b="0" strike="noStrike" spc="-1">
                <a:solidFill>
                  <a:srgbClr val="000000"/>
                </a:solidFill>
                <a:latin typeface="Corbel"/>
                <a:ea typeface="DejaVu Sans"/>
              </a:rPr>
              <a:t>WOMEN MAKING HISTORY</a:t>
            </a:r>
            <a:r>
              <a:rPr lang="en-US" sz="7100" b="1" strike="noStrike" spc="-1">
                <a:solidFill>
                  <a:srgbClr val="069CBE"/>
                </a:solidFill>
                <a:latin typeface="Corbel"/>
                <a:ea typeface="DejaVu Sans"/>
              </a:rPr>
              <a:t> </a:t>
            </a:r>
            <a:endParaRPr lang="en-US" sz="7100" b="0" strike="noStrike" spc="-1">
              <a:latin typeface="Arial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11556000" y="5495040"/>
            <a:ext cx="5462280" cy="102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2000"/>
              </a:lnSpc>
              <a:buNone/>
            </a:pPr>
            <a:r>
              <a:rPr lang="en-US" sz="7500" b="1" strike="noStrike" spc="-1">
                <a:solidFill>
                  <a:srgbClr val="F6FEFE"/>
                </a:solidFill>
                <a:latin typeface="Corbel"/>
                <a:ea typeface="DejaVu Sans"/>
              </a:rPr>
              <a:t>OF THE FBE</a:t>
            </a:r>
            <a:endParaRPr lang="en-US" sz="75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95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97" name="Rettangolo 96"/>
          <p:cNvSpPr/>
          <p:nvPr/>
        </p:nvSpPr>
        <p:spPr>
          <a:xfrm>
            <a:off x="9697680" y="2338200"/>
            <a:ext cx="7866720" cy="17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Dominique is very involved in the rights of women, particularly lawyers, and led a list called “women and law” in professional elections in 2012.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9697680" y="4498200"/>
            <a:ext cx="7866720" cy="13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She was also an expert of the Access to Justice Committee of the Council of Bars and Law Societies (CCBE) for many years. 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9" name="Rettangolo 98"/>
          <p:cNvSpPr/>
          <p:nvPr/>
        </p:nvSpPr>
        <p:spPr>
          <a:xfrm>
            <a:off x="9697680" y="6226200"/>
            <a:ext cx="7363080" cy="171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In March 2021, Dominique became the President of the European Bars Federation (FBE). She served in this capacity until June 2022.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99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101" name="Rettangolo 100"/>
          <p:cNvSpPr/>
          <p:nvPr/>
        </p:nvSpPr>
        <p:spPr>
          <a:xfrm>
            <a:off x="10080" y="4802760"/>
            <a:ext cx="18277200" cy="5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4500" b="1" strike="noStrike" spc="-1">
                <a:solidFill>
                  <a:srgbClr val="FFFFFF"/>
                </a:solidFill>
                <a:latin typeface="Corbel"/>
                <a:ea typeface="DejaVu Sans"/>
              </a:rPr>
              <a:t>WOMEN OF THE EUROPEAN BARS FEDERATION (FBE)</a:t>
            </a:r>
            <a:endParaRPr lang="en-US" sz="45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6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magine 101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103" name="Rettangolo 102"/>
          <p:cNvSpPr/>
          <p:nvPr/>
        </p:nvSpPr>
        <p:spPr>
          <a:xfrm>
            <a:off x="1430640" y="4262760"/>
            <a:ext cx="15948360" cy="284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90000"/>
              </a:lnSpc>
              <a:spcBef>
                <a:spcPts val="709"/>
              </a:spcBef>
              <a:buNone/>
            </a:pPr>
            <a:r>
              <a:rPr lang="en-US" sz="12800" b="1" strike="noStrike" spc="-1">
                <a:solidFill>
                  <a:srgbClr val="FFFFFF"/>
                </a:solidFill>
                <a:latin typeface="Corbel"/>
                <a:ea typeface="DejaVu Sans"/>
              </a:rPr>
              <a:t>THANK YOU</a:t>
            </a:r>
            <a:endParaRPr lang="en-US" sz="128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845"/>
              </a:spcBef>
              <a:buNone/>
            </a:pPr>
            <a:r>
              <a:rPr lang="en-US" sz="10800" b="1" strike="noStrike" spc="-1">
                <a:solidFill>
                  <a:srgbClr val="2F2E30"/>
                </a:solidFill>
                <a:latin typeface="Corbel"/>
                <a:ea typeface="DejaVu Sans"/>
              </a:rPr>
              <a:t>FOR YOUR ATTENTION</a:t>
            </a:r>
            <a:endParaRPr lang="en-US" sz="10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49" name="Rettangolo 48"/>
          <p:cNvSpPr/>
          <p:nvPr/>
        </p:nvSpPr>
        <p:spPr>
          <a:xfrm>
            <a:off x="7532280" y="4518360"/>
            <a:ext cx="9374040" cy="47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FFFFFF"/>
                </a:solidFill>
                <a:latin typeface="Corbel"/>
                <a:ea typeface="DejaVu Sans"/>
              </a:rPr>
              <a:t>Sara is a solicitor in London South Bank University’s Legal Advice Clinic, where she trains and supervises law students to give free legal advice to members of the public.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399"/>
              </a:spcBef>
              <a:buNone/>
            </a:pPr>
            <a:r>
              <a:rPr lang="en-US" sz="3100" b="0" strike="noStrike" spc="-1">
                <a:solidFill>
                  <a:srgbClr val="FFFFFF"/>
                </a:solidFill>
                <a:latin typeface="Corbel"/>
                <a:ea typeface="DejaVu Sans"/>
              </a:rPr>
              <a:t>In 2016, Sara was made Honorary Queen’s Counsel (now King’s Counsel) for her work in human rights, pro bono and as a pioneer of clinical legal education.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3100" b="0" strike="noStrike" spc="-1">
              <a:latin typeface="Arial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7532280" y="810360"/>
            <a:ext cx="10060200" cy="8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6000" b="1" strike="noStrike" spc="-1">
                <a:solidFill>
                  <a:srgbClr val="069CBE"/>
                </a:solidFill>
                <a:latin typeface="Corbel"/>
                <a:ea typeface="DejaVu Sans"/>
              </a:rPr>
              <a:t>SARA CHANDLER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8864280" y="1926360"/>
            <a:ext cx="8910360" cy="24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2017–2018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3600" b="0" i="1" strike="noStrike" spc="-1">
                <a:solidFill>
                  <a:srgbClr val="FFFFFF"/>
                </a:solidFill>
                <a:latin typeface="Corbel"/>
                <a:ea typeface="DejaVu Sans"/>
              </a:rPr>
              <a:t>Former President of the City of Westminster </a:t>
            </a:r>
            <a:r>
              <a:rPr sz="3600"/>
              <a:t/>
            </a:r>
            <a:br>
              <a:rPr sz="3600"/>
            </a:br>
            <a:r>
              <a:rPr lang="en-US" sz="3600" b="0" i="1" strike="noStrike" spc="-1">
                <a:solidFill>
                  <a:srgbClr val="FFFFFF"/>
                </a:solidFill>
                <a:latin typeface="Corbel"/>
                <a:ea typeface="DejaVu Sans"/>
              </a:rPr>
              <a:t>and Holborn Law Society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53" name="Rettangolo 52"/>
          <p:cNvSpPr/>
          <p:nvPr/>
        </p:nvSpPr>
        <p:spPr>
          <a:xfrm>
            <a:off x="934560" y="2124720"/>
            <a:ext cx="323892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2002–2021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892800" y="2989800"/>
            <a:ext cx="3252600" cy="266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Council of the Law Society of England &amp; Wales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4246560" y="2124720"/>
            <a:ext cx="323892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2005–2010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7522560" y="2124720"/>
            <a:ext cx="323892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2010–2022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0762560" y="2124720"/>
            <a:ext cx="323892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2018–2022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14110560" y="2124720"/>
            <a:ext cx="323892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2017–2022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240800" y="2989800"/>
            <a:ext cx="3252600" cy="266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International Human Rights Committee of the Law Society of England &amp; Wales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7516800" y="2989800"/>
            <a:ext cx="3252600" cy="266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Human Rights Committee of the Law Society of England &amp; Wales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10828800" y="2989800"/>
            <a:ext cx="3252600" cy="266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Chair of Equality, Diversity &amp; Inclusion Committee of the Law Society of England &amp; Wales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14140800" y="2989800"/>
            <a:ext cx="3252600" cy="266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International Committee of the Law Society of England &amp; Wales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8830800" y="6239160"/>
            <a:ext cx="8379720" cy="266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Aft>
                <a:spcPts val="850"/>
              </a:spcAft>
              <a:buNone/>
            </a:pPr>
            <a:r>
              <a:rPr lang="en-US" sz="3100" b="1" strike="noStrike" spc="-1">
                <a:solidFill>
                  <a:srgbClr val="333333"/>
                </a:solidFill>
                <a:latin typeface="Corbel"/>
                <a:ea typeface="DejaVu Sans"/>
              </a:rPr>
              <a:t>Other Law Society roles: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9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Chair of the Young Solicitors Group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4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Chair of the Housing Committee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4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Chair of the Human Rights Committee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4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Law Reform Board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4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Regulatory Affairs Board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4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Director and Trustee of the Law Society Charity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65" name="Rettangolo 64"/>
          <p:cNvSpPr/>
          <p:nvPr/>
        </p:nvSpPr>
        <p:spPr>
          <a:xfrm>
            <a:off x="934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2002–2003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966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President of the South London Law Society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5038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2006–2007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5070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President of the Westminster &amp; Holborn Law Society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9178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2019–2022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9210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Law Centre Network Board of Trustees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13282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2008–2022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13314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Director of the Colombia Caravana International Network of Support for Human Rights in Colombia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magine 72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74" name="Rettangolo 73"/>
          <p:cNvSpPr/>
          <p:nvPr/>
        </p:nvSpPr>
        <p:spPr>
          <a:xfrm>
            <a:off x="7532280" y="4518360"/>
            <a:ext cx="9374040" cy="47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FFFFFF"/>
                </a:solidFill>
                <a:latin typeface="Corbel"/>
                <a:ea typeface="DejaVu Sans"/>
              </a:rPr>
              <a:t>Spanish advocate. Since 2001 is an expert in Family Mediation, with a special concern for the rights of child protection.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399"/>
              </a:spcBef>
              <a:buNone/>
            </a:pPr>
            <a:r>
              <a:rPr lang="en-US" sz="3100" b="0" strike="noStrike" spc="-1">
                <a:solidFill>
                  <a:srgbClr val="FFFFFF"/>
                </a:solidFill>
                <a:latin typeface="Corbel"/>
                <a:ea typeface="DejaVu Sans"/>
              </a:rPr>
              <a:t>She was appointed Dean of the Bar Association of Barcelona in office from 2005 to 2009.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3100" b="0" strike="noStrike" spc="-1">
              <a:latin typeface="Arial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7532280" y="990360"/>
            <a:ext cx="10060200" cy="8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600" b="1" strike="noStrike" spc="-46">
                <a:solidFill>
                  <a:srgbClr val="069CBE"/>
                </a:solidFill>
                <a:latin typeface="Corbel"/>
                <a:ea typeface="DejaVu Sans"/>
              </a:rPr>
              <a:t>SILVIA GIMÉNEZ-SALINAS COLOMER</a:t>
            </a:r>
            <a:endParaRPr lang="en-US" sz="4600" b="0" strike="noStrike" spc="-1">
              <a:latin typeface="Arial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8864280" y="1926360"/>
            <a:ext cx="8910360" cy="24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2019–2021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3600" b="0" i="1" strike="noStrike" spc="-1">
                <a:solidFill>
                  <a:srgbClr val="FFFFFF"/>
                </a:solidFill>
                <a:latin typeface="Corbel"/>
                <a:ea typeface="DejaVu Sans"/>
              </a:rPr>
              <a:t>ExDecana del Ilustre Colegio de Abogados de Barcelona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76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78" name="Rettangolo 77"/>
          <p:cNvSpPr/>
          <p:nvPr/>
        </p:nvSpPr>
        <p:spPr>
          <a:xfrm>
            <a:off x="10165680" y="3202200"/>
            <a:ext cx="6889320" cy="88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Plenary Commission Codification of Catalonia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10165680" y="4930200"/>
            <a:ext cx="6889320" cy="88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President of the Research Institute of Applied Law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10165680" y="6694200"/>
            <a:ext cx="6889320" cy="88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Former President of the Fédération des Barreaux d'Europe (FBE)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80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82" name="Rettangolo 81"/>
          <p:cNvSpPr/>
          <p:nvPr/>
        </p:nvSpPr>
        <p:spPr>
          <a:xfrm>
            <a:off x="8008560" y="980640"/>
            <a:ext cx="9640440" cy="833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In her work as a teacher, she has participated </a:t>
            </a:r>
            <a:r>
              <a:rPr sz="3100"/>
              <a:t/>
            </a:r>
            <a:br>
              <a:rPr sz="3100"/>
            </a:b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in the Master of Law in the field of family law.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2409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During her long career, she has chaired various prestigious organizations in the world of the Law, such as: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989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the Council of the Bar Associations of Catalonia (CICAC),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904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Commission for Relations with the Justice Administration of the General Council of the Spanish law (CGAE),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989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Intercol·legial Catalan Association,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414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Catalan Arbitration Association,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276"/>
              </a:spcBef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Commission for Relations with the Administration of Justice in the Barcelona Bar Association (ICAB).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magine 82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84" name="Rettangolo 83"/>
          <p:cNvSpPr/>
          <p:nvPr/>
        </p:nvSpPr>
        <p:spPr>
          <a:xfrm>
            <a:off x="7532280" y="4518360"/>
            <a:ext cx="9374040" cy="47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FFFFFF"/>
                </a:solidFill>
                <a:latin typeface="Corbel"/>
                <a:ea typeface="DejaVu Sans"/>
              </a:rPr>
              <a:t>Dominique is an attorney at law registered at the Paris Bar since 1981. Partner at SCP Attias &amp; Jauze Avocats in Paris, Dominique specialises in real estate, family, and juvenile law.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399"/>
              </a:spcBef>
              <a:buNone/>
            </a:pPr>
            <a:r>
              <a:rPr lang="en-US" sz="3100" b="0" strike="noStrike" spc="-1">
                <a:solidFill>
                  <a:srgbClr val="FFFFFF"/>
                </a:solidFill>
                <a:latin typeface="Corbel"/>
                <a:ea typeface="DejaVu Sans"/>
              </a:rPr>
              <a:t>Dominique was decorated as Chevalier of the Légion d’Honneur.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3100" b="0" strike="noStrike" spc="-1">
              <a:latin typeface="Arial"/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7532280" y="810360"/>
            <a:ext cx="10060200" cy="8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6000" b="1" strike="noStrike" spc="-1">
                <a:solidFill>
                  <a:srgbClr val="069CBE"/>
                </a:solidFill>
                <a:latin typeface="Corbel"/>
                <a:ea typeface="DejaVu Sans"/>
              </a:rPr>
              <a:t>DOMINIQUE ATTIAS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8864280" y="1926360"/>
            <a:ext cx="8910360" cy="24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rgbClr val="FFFFFF"/>
                </a:solidFill>
                <a:latin typeface="Corbel"/>
                <a:ea typeface="DejaVu Sans"/>
              </a:rPr>
              <a:t>2021–2022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3600" b="0" i="1" strike="noStrike" spc="-1">
                <a:solidFill>
                  <a:srgbClr val="FFFFFF"/>
                </a:solidFill>
                <a:latin typeface="Corbel"/>
                <a:ea typeface="DejaVu Sans"/>
              </a:rPr>
              <a:t>Ancienne Vice-Bâtonnière du Barreau </a:t>
            </a:r>
            <a:r>
              <a:rPr sz="3600"/>
              <a:t/>
            </a:r>
            <a:br>
              <a:rPr sz="3600"/>
            </a:br>
            <a:r>
              <a:rPr lang="en-US" sz="3600" b="0" i="1" strike="noStrike" spc="-1">
                <a:solidFill>
                  <a:srgbClr val="FFFFFF"/>
                </a:solidFill>
                <a:latin typeface="Corbel"/>
                <a:ea typeface="DejaVu Sans"/>
              </a:rPr>
              <a:t>de Paris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86"/>
          <p:cNvPicPr/>
          <p:nvPr/>
        </p:nvPicPr>
        <p:blipFill>
          <a:blip r:embed="rId3"/>
          <a:stretch/>
        </p:blipFill>
        <p:spPr>
          <a:xfrm>
            <a:off x="10080" y="360"/>
            <a:ext cx="18277200" cy="10285920"/>
          </a:xfrm>
          <a:prstGeom prst="rect">
            <a:avLst/>
          </a:prstGeom>
          <a:ln w="0">
            <a:noFill/>
          </a:ln>
        </p:spPr>
      </p:pic>
      <p:sp>
        <p:nvSpPr>
          <p:cNvPr id="88" name="Rettangolo 87"/>
          <p:cNvSpPr/>
          <p:nvPr/>
        </p:nvSpPr>
        <p:spPr>
          <a:xfrm>
            <a:off x="934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2009–2015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966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French National Bar Council (CNB)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5038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2016–2017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5070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Vice-President of the Paris Bar, in charge of international relations and access to law and justice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9178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2018–2020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13282560" y="2125080"/>
            <a:ext cx="40654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1" strike="noStrike" spc="-1">
                <a:solidFill>
                  <a:srgbClr val="FFFFFF"/>
                </a:solidFill>
                <a:latin typeface="Corbel"/>
                <a:ea typeface="DejaVu Sans"/>
              </a:rPr>
              <a:t>2019–now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4" name="Rettangolo 93"/>
          <p:cNvSpPr/>
          <p:nvPr/>
        </p:nvSpPr>
        <p:spPr>
          <a:xfrm>
            <a:off x="13350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Administrator on the Board of Directors of the International Conference of Bars with a Common Legal Tradition (CIB)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95" name="Rettangolo 94"/>
          <p:cNvSpPr/>
          <p:nvPr/>
        </p:nvSpPr>
        <p:spPr>
          <a:xfrm>
            <a:off x="9210600" y="2990160"/>
            <a:ext cx="401940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100" b="0" strike="noStrike" spc="-1">
                <a:solidFill>
                  <a:srgbClr val="333333"/>
                </a:solidFill>
                <a:latin typeface="Corbel"/>
                <a:ea typeface="DejaVu Sans"/>
              </a:rPr>
              <a:t>Member of the Council of the Paris Bar, sat on the International Relations Commission and the Europe/Central Europe Subcommittee 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544</Words>
  <Application>Microsoft Office PowerPoint</Application>
  <PresentationFormat>Personalizzato</PresentationFormat>
  <Paragraphs>78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PptxGenJS</dc:creator>
  <cp:lastModifiedBy>Reception Dx</cp:lastModifiedBy>
  <cp:revision>89</cp:revision>
  <dcterms:created xsi:type="dcterms:W3CDTF">2021-03-16T16:02:59Z</dcterms:created>
  <dcterms:modified xsi:type="dcterms:W3CDTF">2022-11-17T11:16:20Z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Niestandardowy</vt:lpwstr>
  </property>
  <property fmtid="{D5CDD505-2E9C-101B-9397-08002B2CF9AE}" pid="4" name="Slides">
    <vt:i4>6</vt:i4>
  </property>
</Properties>
</file>