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97" r:id="rId2"/>
    <p:sldId id="296" r:id="rId3"/>
    <p:sldId id="298" r:id="rId4"/>
    <p:sldId id="299" r:id="rId5"/>
    <p:sldId id="263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00" autoAdjust="0"/>
    <p:restoredTop sz="94600" autoAdjust="0"/>
  </p:normalViewPr>
  <p:slideViewPr>
    <p:cSldViewPr>
      <p:cViewPr varScale="1">
        <p:scale>
          <a:sx n="36" d="100"/>
          <a:sy n="36" d="100"/>
        </p:scale>
        <p:origin x="15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8DCF3A-836A-433F-94CE-405584AA7E81}" type="datetimeFigureOut">
              <a:rPr lang="pl-PL" smtClean="0"/>
              <a:t>15.11.2022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E6362-F5EB-4EB4-8393-BE7C3A334E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4334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109426584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94309471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485775"/>
            <a:ext cx="2057400" cy="568007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6019800" cy="56800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72370748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18155901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38131823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884363"/>
            <a:ext cx="4038600" cy="4281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884363"/>
            <a:ext cx="4038600" cy="4281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23911442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4988728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6170099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3917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78721049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57929556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>
            <a:extLst>
              <a:ext uri="{FF2B5EF4-FFF2-40B4-BE49-F238E27FC236}">
                <a16:creationId xmlns:a16="http://schemas.microsoft.com/office/drawing/2014/main" id="{F011A9B3-03B2-49AB-A181-BB956B30DF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8">
            <a:extLst>
              <a:ext uri="{FF2B5EF4-FFF2-40B4-BE49-F238E27FC236}">
                <a16:creationId xmlns:a16="http://schemas.microsoft.com/office/drawing/2014/main" id="{68476955-23A4-4FF1-90A8-BF13D48B25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8" name="Rectangle 10">
            <a:extLst>
              <a:ext uri="{FF2B5EF4-FFF2-40B4-BE49-F238E27FC236}">
                <a16:creationId xmlns:a16="http://schemas.microsoft.com/office/drawing/2014/main" id="{6959A90E-571D-4B35-A0DD-CC52B12BDE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Click to edit Master title style</a:t>
            </a:r>
          </a:p>
        </p:txBody>
      </p:sp>
      <p:sp>
        <p:nvSpPr>
          <p:cNvPr id="1029" name="Rectangle 11">
            <a:extLst>
              <a:ext uri="{FF2B5EF4-FFF2-40B4-BE49-F238E27FC236}">
                <a16:creationId xmlns:a16="http://schemas.microsoft.com/office/drawing/2014/main" id="{392D4FAE-A4A5-49C6-B820-AC31988A47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4363"/>
            <a:ext cx="8229600" cy="42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Click to edit Master text styles</a:t>
            </a:r>
          </a:p>
          <a:p>
            <a:pPr lvl="1"/>
            <a:r>
              <a:rPr lang="en-GB" altLang="pl-PL"/>
              <a:t>Second level</a:t>
            </a:r>
          </a:p>
          <a:p>
            <a:pPr lvl="2"/>
            <a:r>
              <a:rPr lang="en-GB" altLang="pl-PL"/>
              <a:t>Third level</a:t>
            </a:r>
          </a:p>
          <a:p>
            <a:pPr lvl="3"/>
            <a:r>
              <a:rPr lang="en-GB" altLang="pl-PL"/>
              <a:t>Fourth level</a:t>
            </a:r>
          </a:p>
          <a:p>
            <a:pPr lvl="4"/>
            <a:r>
              <a:rPr lang="en-GB" altLang="pl-PL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4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Arial" panose="020B0604020202020204" pitchFamily="34" charset="0"/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Arial" panose="020B0604020202020204" pitchFamily="34" charset="0"/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75000"/>
        <a:buFont typeface="Arial" charset="0"/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75000"/>
        <a:buFont typeface="Arial" charset="0"/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75000"/>
        <a:buFont typeface="Arial" charset="0"/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75000"/>
        <a:buFont typeface="Arial" charset="0"/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BEA578-F90A-E45F-C729-A53FB0762C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147002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FBE intermediate Meeting </a:t>
            </a:r>
            <a:br>
              <a:rPr lang="pl-PL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Palermo</a:t>
            </a:r>
            <a:r>
              <a:rPr lang="pl-PL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17 – 19 </a:t>
            </a:r>
            <a:r>
              <a:rPr lang="pl-PL" sz="2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November</a:t>
            </a:r>
            <a:r>
              <a:rPr lang="pl-PL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2022</a:t>
            </a:r>
            <a:br>
              <a:rPr lang="pl-PL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Panel</a:t>
            </a:r>
            <a:br>
              <a:rPr lang="pl-PL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Lawyers as guardians of the rule of law including during times of war and times of political and social conflict</a:t>
            </a:r>
            <a:br>
              <a:rPr lang="pl-PL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1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8D751CF-87AC-1F32-7970-5E6465BF08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752600"/>
          </a:xfrm>
        </p:spPr>
        <p:txBody>
          <a:bodyPr/>
          <a:lstStyle/>
          <a:p>
            <a:br>
              <a:rPr kumimoji="0" lang="pl-PL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Representing Applicants In Defence of Human Rights Before The Strasbourg Court: </a:t>
            </a:r>
            <a:endParaRPr kumimoji="0" lang="pl-PL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Today's Challenges</a:t>
            </a:r>
            <a:endParaRPr kumimoji="0" lang="pl-PL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kumimoji="0" lang="pl-PL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BE0E3"/>
              </a:buClr>
              <a:buSzPct val="75000"/>
              <a:buFontTx/>
              <a:buNone/>
              <a:tabLst/>
              <a:defRPr/>
            </a:pP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Magda Mierzewska, </a:t>
            </a:r>
            <a:r>
              <a:rPr lang="pl-PL" sz="20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Gdansk, PL</a:t>
            </a:r>
            <a:endParaRPr kumimoji="0" lang="pl-PL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BE0E3"/>
              </a:buClr>
              <a:buSzPct val="75000"/>
              <a:buFontTx/>
              <a:buNone/>
              <a:tabLst/>
              <a:defRPr/>
            </a:pPr>
            <a:r>
              <a:rPr kumimoji="0" lang="pl-PL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Form. </a:t>
            </a: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Registry of the ECHR</a:t>
            </a:r>
            <a:endParaRPr kumimoji="0" lang="pl-PL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BE0E3"/>
              </a:buClr>
              <a:buSzPct val="75000"/>
              <a:buFontTx/>
              <a:buNone/>
              <a:tabLst/>
              <a:defRPr/>
            </a:pPr>
            <a:r>
              <a:rPr kumimoji="0" lang="pl-PL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Lawyer</a:t>
            </a:r>
            <a:r>
              <a:rPr kumimoji="0" lang="pl-PL" sz="2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kumimoji="0" lang="fr-FR" sz="2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Head </a:t>
            </a: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Division </a:t>
            </a:r>
            <a:endParaRPr kumimoji="0" lang="pl-PL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09211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E0813E-BED6-5B31-9F7B-6F3486D6F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 err="1"/>
              <a:t>Challenges</a:t>
            </a:r>
            <a:r>
              <a:rPr lang="pl-PL" sz="3600" b="1" dirty="0"/>
              <a:t> to the Strasbourg Court – </a:t>
            </a:r>
            <a:r>
              <a:rPr lang="pl-PL" sz="3600" b="1" dirty="0" err="1"/>
              <a:t>Challenges</a:t>
            </a:r>
            <a:r>
              <a:rPr lang="pl-PL" sz="3600" b="1" dirty="0"/>
              <a:t> to the </a:t>
            </a:r>
            <a:r>
              <a:rPr lang="pl-PL" sz="3600" b="1" dirty="0" err="1"/>
              <a:t>Legal</a:t>
            </a:r>
            <a:r>
              <a:rPr lang="pl-PL" sz="3600" b="1" dirty="0"/>
              <a:t> </a:t>
            </a:r>
            <a:r>
              <a:rPr lang="pl-PL" sz="3600" b="1" dirty="0" err="1"/>
              <a:t>Profession</a:t>
            </a:r>
            <a:endParaRPr lang="pl-PL" sz="36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7B2A3C-8AFA-EC12-16CF-3B5ED7E45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Book Antiqua" panose="02040602050305030304" pitchFamily="18" charset="0"/>
              </a:rPr>
              <a:t>1. </a:t>
            </a:r>
            <a:r>
              <a:rPr lang="pl-PL" dirty="0" err="1">
                <a:latin typeface="Book Antiqua" panose="02040602050305030304" pitchFamily="18" charset="0"/>
              </a:rPr>
              <a:t>Legal</a:t>
            </a:r>
            <a:r>
              <a:rPr lang="pl-PL" dirty="0">
                <a:latin typeface="Book Antiqua" panose="02040602050305030304" pitchFamily="18" charset="0"/>
              </a:rPr>
              <a:t> </a:t>
            </a:r>
            <a:r>
              <a:rPr lang="pl-PL" dirty="0" err="1">
                <a:latin typeface="Book Antiqua" panose="02040602050305030304" pitchFamily="18" charset="0"/>
              </a:rPr>
              <a:t>training</a:t>
            </a:r>
            <a:r>
              <a:rPr lang="pl-PL" dirty="0">
                <a:latin typeface="Book Antiqua" panose="02040602050305030304" pitchFamily="18" charset="0"/>
              </a:rPr>
              <a:t> in the </a:t>
            </a:r>
            <a:r>
              <a:rPr lang="pl-PL" dirty="0" err="1">
                <a:latin typeface="Book Antiqua" panose="02040602050305030304" pitchFamily="18" charset="0"/>
              </a:rPr>
              <a:t>Convention</a:t>
            </a:r>
            <a:r>
              <a:rPr lang="pl-PL" dirty="0">
                <a:latin typeface="Book Antiqua" panose="02040602050305030304" pitchFamily="18" charset="0"/>
              </a:rPr>
              <a:t> </a:t>
            </a:r>
            <a:r>
              <a:rPr lang="pl-PL" dirty="0" err="1">
                <a:latin typeface="Book Antiqua" panose="02040602050305030304" pitchFamily="18" charset="0"/>
              </a:rPr>
              <a:t>substantive</a:t>
            </a:r>
            <a:r>
              <a:rPr lang="pl-PL" dirty="0">
                <a:latin typeface="Book Antiqua" panose="02040602050305030304" pitchFamily="18" charset="0"/>
              </a:rPr>
              <a:t> and </a:t>
            </a:r>
            <a:r>
              <a:rPr lang="pl-PL" dirty="0" err="1">
                <a:latin typeface="Book Antiqua" panose="02040602050305030304" pitchFamily="18" charset="0"/>
              </a:rPr>
              <a:t>procedural</a:t>
            </a:r>
            <a:r>
              <a:rPr lang="pl-PL" dirty="0">
                <a:latin typeface="Book Antiqua" panose="02040602050305030304" pitchFamily="18" charset="0"/>
              </a:rPr>
              <a:t> </a:t>
            </a:r>
            <a:r>
              <a:rPr lang="pl-PL" dirty="0" err="1">
                <a:latin typeface="Book Antiqua" panose="02040602050305030304" pitchFamily="18" charset="0"/>
              </a:rPr>
              <a:t>issues</a:t>
            </a:r>
            <a:r>
              <a:rPr lang="pl-PL" dirty="0">
                <a:latin typeface="Book Antiqua" panose="02040602050305030304" pitchFamily="18" charset="0"/>
              </a:rPr>
              <a:t> </a:t>
            </a:r>
          </a:p>
          <a:p>
            <a:r>
              <a:rPr lang="pl-PL" dirty="0">
                <a:latin typeface="Book Antiqua" panose="02040602050305030304" pitchFamily="18" charset="0"/>
              </a:rPr>
              <a:t>2. Human rights </a:t>
            </a:r>
            <a:r>
              <a:rPr lang="pl-PL" dirty="0" err="1">
                <a:latin typeface="Book Antiqua" panose="02040602050305030304" pitchFamily="18" charset="0"/>
              </a:rPr>
              <a:t>lawyers</a:t>
            </a:r>
            <a:r>
              <a:rPr lang="pl-PL" dirty="0">
                <a:latin typeface="Book Antiqua" panose="02040602050305030304" pitchFamily="18" charset="0"/>
              </a:rPr>
              <a:t> – </a:t>
            </a:r>
            <a:r>
              <a:rPr lang="pl-PL" dirty="0" err="1">
                <a:latin typeface="Book Antiqua" panose="02040602050305030304" pitchFamily="18" charset="0"/>
              </a:rPr>
              <a:t>national</a:t>
            </a:r>
            <a:r>
              <a:rPr lang="pl-PL" dirty="0">
                <a:latin typeface="Book Antiqua" panose="02040602050305030304" pitchFamily="18" charset="0"/>
              </a:rPr>
              <a:t> </a:t>
            </a:r>
            <a:r>
              <a:rPr lang="pl-PL" dirty="0" err="1">
                <a:latin typeface="Book Antiqua" panose="02040602050305030304" pitchFamily="18" charset="0"/>
              </a:rPr>
              <a:t>networking</a:t>
            </a:r>
            <a:r>
              <a:rPr lang="pl-PL" dirty="0">
                <a:latin typeface="Book Antiqua" panose="02040602050305030304" pitchFamily="18" charset="0"/>
              </a:rPr>
              <a:t> and </a:t>
            </a:r>
            <a:r>
              <a:rPr lang="pl-PL" dirty="0" err="1">
                <a:latin typeface="Book Antiqua" panose="02040602050305030304" pitchFamily="18" charset="0"/>
              </a:rPr>
              <a:t>cooperation</a:t>
            </a:r>
            <a:r>
              <a:rPr lang="pl-PL" dirty="0">
                <a:latin typeface="Book Antiqua" panose="02040602050305030304" pitchFamily="18" charset="0"/>
              </a:rPr>
              <a:t> </a:t>
            </a:r>
          </a:p>
          <a:p>
            <a:r>
              <a:rPr lang="pl-PL" dirty="0">
                <a:latin typeface="Book Antiqua" panose="02040602050305030304" pitchFamily="18" charset="0"/>
              </a:rPr>
              <a:t>3. </a:t>
            </a:r>
            <a:r>
              <a:rPr lang="pl-PL" dirty="0" err="1">
                <a:latin typeface="Book Antiqua" panose="02040602050305030304" pitchFamily="18" charset="0"/>
              </a:rPr>
              <a:t>Exhaustion</a:t>
            </a:r>
            <a:r>
              <a:rPr lang="pl-PL" dirty="0">
                <a:latin typeface="Book Antiqua" panose="02040602050305030304" pitchFamily="18" charset="0"/>
              </a:rPr>
              <a:t> of </a:t>
            </a:r>
            <a:r>
              <a:rPr lang="pl-PL" dirty="0" err="1">
                <a:latin typeface="Book Antiqua" panose="02040602050305030304" pitchFamily="18" charset="0"/>
              </a:rPr>
              <a:t>domestic</a:t>
            </a:r>
            <a:r>
              <a:rPr lang="pl-PL" dirty="0">
                <a:latin typeface="Book Antiqua" panose="02040602050305030304" pitchFamily="18" charset="0"/>
              </a:rPr>
              <a:t> </a:t>
            </a:r>
            <a:r>
              <a:rPr lang="pl-PL" dirty="0" err="1">
                <a:latin typeface="Book Antiqua" panose="02040602050305030304" pitchFamily="18" charset="0"/>
              </a:rPr>
              <a:t>remedies</a:t>
            </a:r>
            <a:r>
              <a:rPr lang="pl-PL" dirty="0">
                <a:latin typeface="Book Antiqua" panose="02040602050305030304" pitchFamily="18" charset="0"/>
              </a:rPr>
              <a:t> </a:t>
            </a:r>
            <a:r>
              <a:rPr lang="pl-PL" dirty="0" err="1">
                <a:latin typeface="Book Antiqua" panose="02040602050305030304" pitchFamily="18" charset="0"/>
              </a:rPr>
              <a:t>prior</a:t>
            </a:r>
            <a:r>
              <a:rPr lang="pl-PL" dirty="0">
                <a:latin typeface="Book Antiqua" panose="02040602050305030304" pitchFamily="18" charset="0"/>
              </a:rPr>
              <a:t> to </a:t>
            </a:r>
            <a:r>
              <a:rPr lang="pl-PL" dirty="0" err="1">
                <a:latin typeface="Book Antiqua" panose="02040602050305030304" pitchFamily="18" charset="0"/>
              </a:rPr>
              <a:t>bringing</a:t>
            </a:r>
            <a:r>
              <a:rPr lang="pl-PL" dirty="0">
                <a:latin typeface="Book Antiqua" panose="02040602050305030304" pitchFamily="18" charset="0"/>
              </a:rPr>
              <a:t> a </a:t>
            </a:r>
            <a:r>
              <a:rPr lang="pl-PL" dirty="0" err="1">
                <a:latin typeface="Book Antiqua" panose="02040602050305030304" pitchFamily="18" charset="0"/>
              </a:rPr>
              <a:t>case</a:t>
            </a:r>
            <a:r>
              <a:rPr lang="pl-PL" dirty="0">
                <a:latin typeface="Book Antiqua" panose="02040602050305030304" pitchFamily="18" charset="0"/>
              </a:rPr>
              <a:t> to Strasbourg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4.	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Protocol No. 15 to the Convention 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are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renewed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subsidiarity /margin of appreciation a challenge to the effective protection of HR ? </a:t>
            </a:r>
            <a:endParaRPr lang="pl-PL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263530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C36166-3B1E-82C2-0943-75249736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 Antiqua"/>
                <a:ea typeface="+mj-ea"/>
                <a:cs typeface="+mj-cs"/>
              </a:rPr>
              <a:t>Challenges</a:t>
            </a:r>
            <a:r>
              <a:rPr kumimoji="0" lang="pl-PL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 Antiqua"/>
                <a:ea typeface="+mj-ea"/>
                <a:cs typeface="+mj-cs"/>
              </a:rPr>
              <a:t> to the Strasbourg Court – </a:t>
            </a:r>
            <a:r>
              <a:rPr kumimoji="0" lang="pl-PL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 Antiqua"/>
                <a:ea typeface="+mj-ea"/>
                <a:cs typeface="+mj-cs"/>
              </a:rPr>
              <a:t>Challenges</a:t>
            </a:r>
            <a:r>
              <a:rPr kumimoji="0" lang="pl-PL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 Antiqua"/>
                <a:ea typeface="+mj-ea"/>
                <a:cs typeface="+mj-cs"/>
              </a:rPr>
              <a:t> to the </a:t>
            </a:r>
            <a:r>
              <a:rPr kumimoji="0" lang="pl-PL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 Antiqua"/>
                <a:ea typeface="+mj-ea"/>
                <a:cs typeface="+mj-cs"/>
              </a:rPr>
              <a:t>Legal</a:t>
            </a:r>
            <a:r>
              <a:rPr kumimoji="0" lang="pl-PL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 Antiqua"/>
                <a:ea typeface="+mj-ea"/>
                <a:cs typeface="+mj-cs"/>
              </a:rPr>
              <a:t> </a:t>
            </a:r>
            <a:r>
              <a:rPr kumimoji="0" lang="pl-PL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 Antiqua"/>
                <a:ea typeface="+mj-ea"/>
                <a:cs typeface="+mj-cs"/>
              </a:rPr>
              <a:t>Profession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AA50C2-9AFC-4E0C-20D9-DEFE00BE0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dirty="0">
                <a:latin typeface="+mj-lt"/>
              </a:rPr>
              <a:t>5. 	</a:t>
            </a:r>
            <a:r>
              <a:rPr lang="fr-FR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Right to individual petition – any hindrance or pressure exerted </a:t>
            </a:r>
            <a:r>
              <a:rPr lang="pl-PL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by </a:t>
            </a:r>
            <a:r>
              <a:rPr lang="pl-PL" sz="2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national</a:t>
            </a:r>
            <a:r>
              <a:rPr lang="pl-PL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authorities</a:t>
            </a:r>
            <a:r>
              <a:rPr lang="fr-FR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pl-PL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+mj-lt"/>
              </a:rPr>
              <a:t>6. 	</a:t>
            </a:r>
            <a:r>
              <a:rPr lang="fr-FR" sz="2400" b="1" dirty="0">
                <a:effectLst/>
                <a:latin typeface="+mj-lt"/>
                <a:ea typeface="Calibri" panose="020F0502020204030204" pitchFamily="34" charset="0"/>
              </a:rPr>
              <a:t>Overloaded docket of the Court</a:t>
            </a:r>
            <a:r>
              <a:rPr lang="fr-FR" sz="24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pl-PL" sz="24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pl-PL" sz="2400" b="1" dirty="0">
                <a:effectLst/>
                <a:latin typeface="+mj-lt"/>
                <a:ea typeface="Calibri" panose="020F0502020204030204" pitchFamily="34" charset="0"/>
              </a:rPr>
              <a:t>- </a:t>
            </a:r>
            <a:r>
              <a:rPr lang="pl-PL" sz="2400" b="1" dirty="0" err="1">
                <a:effectLst/>
                <a:latin typeface="+mj-lt"/>
                <a:ea typeface="Calibri" panose="020F0502020204030204" pitchFamily="34" charset="0"/>
              </a:rPr>
              <a:t>length</a:t>
            </a:r>
            <a:r>
              <a:rPr lang="pl-PL" sz="2400" b="1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pl-PL" sz="2400" b="1" dirty="0" err="1">
                <a:effectLst/>
                <a:latin typeface="+mj-lt"/>
                <a:ea typeface="Calibri" panose="020F0502020204030204" pitchFamily="34" charset="0"/>
              </a:rPr>
              <a:t>ofthe</a:t>
            </a:r>
            <a:r>
              <a:rPr lang="pl-PL" sz="2400" b="1" dirty="0">
                <a:effectLst/>
                <a:latin typeface="+mj-lt"/>
                <a:ea typeface="Calibri" panose="020F0502020204030204" pitchFamily="34" charset="0"/>
              </a:rPr>
              <a:t> Strasbourg </a:t>
            </a:r>
            <a:r>
              <a:rPr lang="pl-PL" sz="2400" b="1" dirty="0" err="1">
                <a:effectLst/>
                <a:latin typeface="+mj-lt"/>
                <a:ea typeface="Calibri" panose="020F0502020204030204" pitchFamily="34" charset="0"/>
              </a:rPr>
              <a:t>proceedings</a:t>
            </a:r>
            <a:endParaRPr lang="pl-PL" sz="2400" b="1" dirty="0"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pl-PL" dirty="0">
                <a:latin typeface="+mj-lt"/>
              </a:rPr>
              <a:t>7.	</a:t>
            </a:r>
            <a:r>
              <a:rPr lang="pl-PL" b="1" dirty="0" err="1">
                <a:latin typeface="+mj-lt"/>
              </a:rPr>
              <a:t>Strict</a:t>
            </a:r>
            <a:r>
              <a:rPr lang="fr-FR" sz="2400" b="1" dirty="0">
                <a:effectLst/>
                <a:latin typeface="+mj-lt"/>
                <a:ea typeface="Calibri" panose="020F0502020204030204" pitchFamily="34" charset="0"/>
              </a:rPr>
              <a:t> interpretation of the requirement of exhaustion of domestic remedies</a:t>
            </a:r>
            <a:endParaRPr lang="pl-PL" sz="2400" b="1" dirty="0"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pl-PL" b="1" dirty="0">
                <a:latin typeface="+mj-lt"/>
              </a:rPr>
              <a:t>8. 	</a:t>
            </a:r>
            <a:r>
              <a:rPr lang="pl-PL" b="1" dirty="0" err="1">
                <a:latin typeface="+mj-lt"/>
              </a:rPr>
              <a:t>Prioritisation</a:t>
            </a:r>
            <a:r>
              <a:rPr lang="pl-PL" b="1" dirty="0">
                <a:latin typeface="+mj-lt"/>
              </a:rPr>
              <a:t> policy in place since 2011 – </a:t>
            </a:r>
            <a:r>
              <a:rPr lang="pl-PL" b="1" dirty="0" err="1">
                <a:latin typeface="+mj-lt"/>
              </a:rPr>
              <a:t>core</a:t>
            </a:r>
            <a:r>
              <a:rPr lang="pl-PL" b="1" dirty="0">
                <a:latin typeface="+mj-lt"/>
              </a:rPr>
              <a:t> rights – </a:t>
            </a:r>
            <a:r>
              <a:rPr lang="pl-PL" b="1" dirty="0" err="1">
                <a:latin typeface="+mj-lt"/>
              </a:rPr>
              <a:t>serious</a:t>
            </a:r>
            <a:r>
              <a:rPr lang="pl-PL" b="1" dirty="0">
                <a:latin typeface="+mj-lt"/>
              </a:rPr>
              <a:t> cases – </a:t>
            </a:r>
            <a:r>
              <a:rPr lang="pl-PL" b="1" dirty="0" err="1">
                <a:latin typeface="+mj-lt"/>
              </a:rPr>
              <a:t>has</a:t>
            </a:r>
            <a:r>
              <a:rPr lang="pl-PL" b="1" dirty="0">
                <a:latin typeface="+mj-lt"/>
              </a:rPr>
              <a:t> </a:t>
            </a:r>
            <a:r>
              <a:rPr lang="pl-PL" b="1" dirty="0" err="1">
                <a:latin typeface="+mj-lt"/>
              </a:rPr>
              <a:t>it</a:t>
            </a:r>
            <a:r>
              <a:rPr lang="pl-PL" b="1" dirty="0">
                <a:latin typeface="+mj-lt"/>
              </a:rPr>
              <a:t> </a:t>
            </a:r>
            <a:r>
              <a:rPr lang="pl-PL" b="1" dirty="0" err="1">
                <a:latin typeface="+mj-lt"/>
              </a:rPr>
              <a:t>worked</a:t>
            </a:r>
            <a:r>
              <a:rPr lang="pl-PL" b="1" dirty="0">
                <a:latin typeface="+mj-lt"/>
              </a:rPr>
              <a:t> ? </a:t>
            </a:r>
          </a:p>
          <a:p>
            <a:r>
              <a:rPr lang="pl-PL" b="1" dirty="0">
                <a:latin typeface="+mj-lt"/>
              </a:rPr>
              <a:t>9.	</a:t>
            </a:r>
            <a:r>
              <a:rPr lang="pl-PL" b="1" dirty="0" err="1">
                <a:latin typeface="+mj-lt"/>
              </a:rPr>
              <a:t>Identification</a:t>
            </a:r>
            <a:r>
              <a:rPr lang="pl-PL" b="1" dirty="0">
                <a:latin typeface="+mj-lt"/>
              </a:rPr>
              <a:t> of „</a:t>
            </a:r>
            <a:r>
              <a:rPr lang="pl-PL" b="1" dirty="0" err="1">
                <a:latin typeface="+mj-lt"/>
              </a:rPr>
              <a:t>impact</a:t>
            </a:r>
            <a:r>
              <a:rPr lang="pl-PL" b="1" dirty="0">
                <a:latin typeface="+mj-lt"/>
              </a:rPr>
              <a:t> cases” by the Court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20000"/>
              </a:spcBef>
              <a:spcAft>
                <a:spcPct val="0"/>
              </a:spcAft>
              <a:buClr>
                <a:srgbClr val="BBE0E3"/>
              </a:buClr>
              <a:buSzPct val="75000"/>
              <a:buFont typeface="+mj-lt"/>
              <a:buAutoNum type="arabicPeriod"/>
              <a:tabLst/>
              <a:defRPr/>
            </a:pPr>
            <a:r>
              <a:rPr lang="pl-PL" b="1" dirty="0">
                <a:latin typeface="+mj-lt"/>
              </a:rPr>
              <a:t>10. 	9 years </a:t>
            </a:r>
            <a:r>
              <a:rPr lang="pl-PL" b="1" dirty="0" err="1">
                <a:latin typeface="+mj-lt"/>
              </a:rPr>
              <a:t>mandates</a:t>
            </a:r>
            <a:r>
              <a:rPr lang="pl-PL" b="1" dirty="0">
                <a:latin typeface="+mj-lt"/>
              </a:rPr>
              <a:t> of the Strasbourg judges </a:t>
            </a:r>
            <a:endParaRPr kumimoji="0" lang="pl-PL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531479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CFD581-76D1-D790-0052-A2BA6463E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Challenges</a:t>
            </a:r>
            <a:r>
              <a:rPr lang="pl-PL" dirty="0"/>
              <a:t> to Human Rights – </a:t>
            </a:r>
            <a:r>
              <a:rPr lang="pl-PL" dirty="0" err="1"/>
              <a:t>Challenges</a:t>
            </a:r>
            <a:r>
              <a:rPr lang="pl-PL" dirty="0"/>
              <a:t> to Us All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02355A-3F2B-A3C8-604A-189EC60BD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endParaRPr lang="pl-PL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fr-FR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general onslaught </a:t>
            </a:r>
            <a:r>
              <a:rPr lang="pl-PL" b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against </a:t>
            </a:r>
            <a:r>
              <a:rPr lang="fr-FR" b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human </a:t>
            </a:r>
            <a:r>
              <a:rPr lang="fr-FR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rights by populist minorities/majorities in many countries</a:t>
            </a:r>
            <a:r>
              <a:rPr lang="pl-PL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lvl="0" indent="0" algn="just">
              <a:lnSpc>
                <a:spcPct val="107000"/>
              </a:lnSpc>
              <a:buNone/>
            </a:pPr>
            <a:endParaRPr lang="pl-PL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fr-FR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aggression of Russia against Ukraine must be in our thoughts all the time</a:t>
            </a:r>
            <a:r>
              <a:rPr lang="pl-PL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388542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9">
            <a:extLst>
              <a:ext uri="{FF2B5EF4-FFF2-40B4-BE49-F238E27FC236}">
                <a16:creationId xmlns:a16="http://schemas.microsoft.com/office/drawing/2014/main" id="{B9838E48-054F-4218-A996-05829437B7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altLang="pl-PL" sz="2000" dirty="0"/>
          </a:p>
        </p:txBody>
      </p:sp>
      <p:pic>
        <p:nvPicPr>
          <p:cNvPr id="2051" name="Picture 20">
            <a:extLst>
              <a:ext uri="{FF2B5EF4-FFF2-40B4-BE49-F238E27FC236}">
                <a16:creationId xmlns:a16="http://schemas.microsoft.com/office/drawing/2014/main" id="{A4FD51B5-9034-4E18-8A17-B526281201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32138" y="2060575"/>
            <a:ext cx="2879725" cy="2879725"/>
          </a:xfrm>
          <a:noFill/>
          <a:ln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2052" name="Picture 15" descr="TriptichL">
            <a:extLst>
              <a:ext uri="{FF2B5EF4-FFF2-40B4-BE49-F238E27FC236}">
                <a16:creationId xmlns:a16="http://schemas.microsoft.com/office/drawing/2014/main" id="{57D496F9-1475-4224-AAB1-EFF751F9E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50" y="2060575"/>
            <a:ext cx="2159000" cy="28781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16" descr="TriptichR">
            <a:extLst>
              <a:ext uri="{FF2B5EF4-FFF2-40B4-BE49-F238E27FC236}">
                <a16:creationId xmlns:a16="http://schemas.microsoft.com/office/drawing/2014/main" id="{17F7D035-B9DA-4667-9135-75E22CFCCA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060575"/>
            <a:ext cx="2159000" cy="28781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onception personnalisée">
  <a:themeElements>
    <a:clrScheme name="Conception personnalisé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99CC00"/>
      </a:folHlink>
    </a:clrScheme>
    <a:fontScheme name="Conception personnalisée">
      <a:majorFont>
        <a:latin typeface="Book Antiqua"/>
        <a:ea typeface=""/>
        <a:cs typeface=""/>
      </a:majorFont>
      <a:minorFont>
        <a:latin typeface="Helvetica Light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6357</TotalTime>
  <Words>279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Book Antiqua</vt:lpstr>
      <vt:lpstr>Calibri</vt:lpstr>
      <vt:lpstr>Helvetica Light</vt:lpstr>
      <vt:lpstr>Verdana</vt:lpstr>
      <vt:lpstr>Wingdings</vt:lpstr>
      <vt:lpstr>Conception personnalisée</vt:lpstr>
      <vt:lpstr>FBE intermediate Meeting   Palermo, 17 – 19 November 2022 Panel Lawyers as guardians of the rule of law including during times of war and times of political and social conflict   </vt:lpstr>
      <vt:lpstr>Challenges to the Strasbourg Court – Challenges to the Legal Profession</vt:lpstr>
      <vt:lpstr>Challenges to the Strasbourg Court – Challenges to the Legal Profession</vt:lpstr>
      <vt:lpstr>Challenges to Human Rights – Challenges to Us All </vt:lpstr>
      <vt:lpstr> </vt:lpstr>
    </vt:vector>
  </TitlesOfParts>
  <Company>European Court of Human Right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Protection of Human Rights in Europe</dc:title>
  <dc:creator>darcy</dc:creator>
  <cp:lastModifiedBy>Chandler, Sara 5</cp:lastModifiedBy>
  <cp:revision>93</cp:revision>
  <dcterms:created xsi:type="dcterms:W3CDTF">2005-03-29T07:41:03Z</dcterms:created>
  <dcterms:modified xsi:type="dcterms:W3CDTF">2022-11-18T09:25:04Z</dcterms:modified>
</cp:coreProperties>
</file>