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4"/>
  </p:sldMasterIdLst>
  <p:sldIdLst>
    <p:sldId id="292" r:id="rId5"/>
    <p:sldId id="282" r:id="rId6"/>
    <p:sldId id="283" r:id="rId7"/>
    <p:sldId id="284" r:id="rId8"/>
    <p:sldId id="288" r:id="rId9"/>
    <p:sldId id="289" r:id="rId10"/>
    <p:sldId id="285" r:id="rId11"/>
    <p:sldId id="286" r:id="rId12"/>
    <p:sldId id="287" r:id="rId13"/>
    <p:sldId id="291" r:id="rId14"/>
    <p:sldId id="29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41" d="100"/>
          <a:sy n="41" d="100"/>
        </p:scale>
        <p:origin x="692" y="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CA953BDC-9EAE-49FE-9892-958C9F845175}" type="datetimeFigureOut">
              <a:rPr lang="de-DE" smtClean="0"/>
              <a:t>18.11.2022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3438311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CA953BDC-9EAE-49FE-9892-958C9F845175}" type="datetimeFigureOut">
              <a:rPr lang="de-DE" smtClean="0"/>
              <a:t>18.11.2022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12366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CA953BDC-9EAE-49FE-9892-958C9F845175}" type="datetimeFigureOut">
              <a:rPr lang="de-DE" smtClean="0"/>
              <a:t>18.11.2022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CD814C8-F66B-4915-9FEC-D62A1DED085F}" type="slidenum">
              <a:rPr lang="de-DE" smtClean="0"/>
              <a:t>‹#›</a:t>
            </a:fld>
            <a:endParaRPr lang="de-D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14958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CA953BDC-9EAE-49FE-9892-958C9F845175}" type="datetimeFigureOut">
              <a:rPr lang="de-DE" smtClean="0"/>
              <a:t>18.11.2022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3345142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CA953BDC-9EAE-49FE-9892-958C9F845175}" type="datetimeFigureOut">
              <a:rPr lang="de-DE" smtClean="0"/>
              <a:t>18.11.2022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CD814C8-F66B-4915-9FEC-D62A1DED085F}" type="slidenum">
              <a:rPr lang="de-DE" smtClean="0"/>
              <a:t>‹#›</a:t>
            </a:fld>
            <a:endParaRPr lang="de-D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736116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CA953BDC-9EAE-49FE-9892-958C9F845175}" type="datetimeFigureOut">
              <a:rPr lang="de-DE" smtClean="0"/>
              <a:t>18.11.2022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23906397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A953BDC-9EAE-49FE-9892-958C9F845175}" type="datetimeFigureOut">
              <a:rPr lang="de-DE" smtClean="0"/>
              <a:t>18.11.2022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1910752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A953BDC-9EAE-49FE-9892-958C9F845175}" type="datetimeFigureOut">
              <a:rPr lang="de-DE" smtClean="0"/>
              <a:t>18.11.2022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384912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A953BDC-9EAE-49FE-9892-958C9F845175}" type="datetimeFigureOut">
              <a:rPr lang="de-DE" smtClean="0"/>
              <a:t>18.11.2022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139942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CA953BDC-9EAE-49FE-9892-958C9F845175}" type="datetimeFigureOut">
              <a:rPr lang="de-DE" smtClean="0"/>
              <a:t>18.11.2022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10857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CA953BDC-9EAE-49FE-9892-958C9F845175}" type="datetimeFigureOut">
              <a:rPr lang="de-DE" smtClean="0"/>
              <a:t>18.11.2022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4093934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CA953BDC-9EAE-49FE-9892-958C9F845175}" type="datetimeFigureOut">
              <a:rPr lang="de-DE" smtClean="0"/>
              <a:t>18.11.2022</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1054229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CA953BDC-9EAE-49FE-9892-958C9F845175}" type="datetimeFigureOut">
              <a:rPr lang="de-DE" smtClean="0"/>
              <a:t>18.11.2022</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2120268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953BDC-9EAE-49FE-9892-958C9F845175}" type="datetimeFigureOut">
              <a:rPr lang="de-DE" smtClean="0"/>
              <a:t>18.11.2022</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2085244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CA953BDC-9EAE-49FE-9892-958C9F845175}" type="datetimeFigureOut">
              <a:rPr lang="de-DE" smtClean="0"/>
              <a:t>18.11.2022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740127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CD814C8-F66B-4915-9FEC-D62A1DED085F}" type="slidenum">
              <a:rPr lang="de-DE" smtClean="0"/>
              <a:t>‹#›</a:t>
            </a:fld>
            <a:endParaRPr lang="de-DE"/>
          </a:p>
        </p:txBody>
      </p:sp>
      <p:sp>
        <p:nvSpPr>
          <p:cNvPr id="5" name="Date Placeholder 4"/>
          <p:cNvSpPr>
            <a:spLocks noGrp="1"/>
          </p:cNvSpPr>
          <p:nvPr>
            <p:ph type="dt" sz="half" idx="10"/>
          </p:nvPr>
        </p:nvSpPr>
        <p:spPr/>
        <p:txBody>
          <a:bodyPr/>
          <a:lstStyle/>
          <a:p>
            <a:fld id="{CA953BDC-9EAE-49FE-9892-958C9F845175}" type="datetimeFigureOut">
              <a:rPr lang="de-DE" smtClean="0"/>
              <a:t>18.11.2022</a:t>
            </a:fld>
            <a:endParaRPr lang="de-DE"/>
          </a:p>
        </p:txBody>
      </p:sp>
    </p:spTree>
    <p:extLst>
      <p:ext uri="{BB962C8B-B14F-4D97-AF65-F5344CB8AC3E}">
        <p14:creationId xmlns:p14="http://schemas.microsoft.com/office/powerpoint/2010/main" val="1063105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A953BDC-9EAE-49FE-9892-958C9F845175}" type="datetimeFigureOut">
              <a:rPr lang="de-DE" smtClean="0"/>
              <a:t>18.11.2022</a:t>
            </a:fld>
            <a:endParaRPr lang="de-D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CD814C8-F66B-4915-9FEC-D62A1DED085F}" type="slidenum">
              <a:rPr lang="de-DE" smtClean="0"/>
              <a:t>‹#›</a:t>
            </a:fld>
            <a:endParaRPr lang="de-DE"/>
          </a:p>
        </p:txBody>
      </p:sp>
    </p:spTree>
    <p:extLst>
      <p:ext uri="{BB962C8B-B14F-4D97-AF65-F5344CB8AC3E}">
        <p14:creationId xmlns:p14="http://schemas.microsoft.com/office/powerpoint/2010/main" val="1439855679"/>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789" r:id="rId13"/>
    <p:sldLayoutId id="2147483790" r:id="rId14"/>
    <p:sldLayoutId id="2147483791" r:id="rId15"/>
    <p:sldLayoutId id="214748379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A83B46E-4B9D-41E7-AEA4-D49D0E7D87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396A8005-E9F4-4EB9-8920-B40570B4AAB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90635935-0E19-45AE-833C-28B82B087F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3F51BFFB-86E2-4C0F-A3E6-9EB854CA43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BC377650-A34B-4F5C-9CF6-357C1AE1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8EDFD6E0-0A92-4B6A-8B1C-6DD83E629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A1D08E0A-48F2-475F-933A-7D65C5B04F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43F7D684-BFDD-4685-8195-32F1ABE31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4A0E8712-3D59-4F13-9FD3-F8889E3C5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D99F7967-C64D-482A-A1B6-896D7EC22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CE53433-52BD-4F44-80A5-B57F4B53A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2" name="Rectangle 2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3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Freeform: Shape 37">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1D190522-4F04-1F08-7C2E-1532DF44BE0D}"/>
              </a:ext>
            </a:extLst>
          </p:cNvPr>
          <p:cNvSpPr>
            <a:spLocks noGrp="1"/>
          </p:cNvSpPr>
          <p:nvPr>
            <p:ph type="ctrTitle"/>
          </p:nvPr>
        </p:nvSpPr>
        <p:spPr>
          <a:xfrm>
            <a:off x="677334" y="609599"/>
            <a:ext cx="3843375" cy="5545667"/>
          </a:xfrm>
        </p:spPr>
        <p:txBody>
          <a:bodyPr vert="horz" lIns="91440" tIns="45720" rIns="91440" bIns="45720" rtlCol="0" anchor="ctr">
            <a:normAutofit/>
          </a:bodyPr>
          <a:lstStyle/>
          <a:p>
            <a:pPr algn="l"/>
            <a:r>
              <a:rPr lang="en-US" sz="3600">
                <a:solidFill>
                  <a:schemeClr val="tx1">
                    <a:lumMod val="85000"/>
                    <a:lumOff val="15000"/>
                  </a:schemeClr>
                </a:solidFill>
              </a:rPr>
              <a:t>Lawyers under Attack</a:t>
            </a:r>
          </a:p>
        </p:txBody>
      </p:sp>
      <p:sp>
        <p:nvSpPr>
          <p:cNvPr id="3" name="Ondertitel 2">
            <a:extLst>
              <a:ext uri="{FF2B5EF4-FFF2-40B4-BE49-F238E27FC236}">
                <a16:creationId xmlns:a16="http://schemas.microsoft.com/office/drawing/2014/main" id="{D192830A-9EEE-CCE9-A2E2-F02EA116159B}"/>
              </a:ext>
            </a:extLst>
          </p:cNvPr>
          <p:cNvSpPr>
            <a:spLocks noGrp="1"/>
          </p:cNvSpPr>
          <p:nvPr>
            <p:ph type="subTitle" idx="1"/>
          </p:nvPr>
        </p:nvSpPr>
        <p:spPr>
          <a:xfrm>
            <a:off x="6116084" y="609600"/>
            <a:ext cx="5511296" cy="5545667"/>
          </a:xfrm>
        </p:spPr>
        <p:txBody>
          <a:bodyPr vert="horz" lIns="91440" tIns="45720" rIns="91440" bIns="45720" rtlCol="0" anchor="ctr">
            <a:normAutofit/>
          </a:bodyPr>
          <a:lstStyle/>
          <a:p>
            <a:pPr algn="l">
              <a:buFont typeface="Wingdings 3" charset="2"/>
              <a:buChar char=""/>
            </a:pPr>
            <a:r>
              <a:rPr lang="en-US" dirty="0">
                <a:solidFill>
                  <a:srgbClr val="FFFFFF"/>
                </a:solidFill>
              </a:rPr>
              <a:t>FBE Congress Palermo</a:t>
            </a:r>
          </a:p>
          <a:p>
            <a:pPr algn="l">
              <a:buFont typeface="Wingdings 3" charset="2"/>
              <a:buChar char=""/>
            </a:pPr>
            <a:r>
              <a:rPr lang="en-US" dirty="0">
                <a:solidFill>
                  <a:srgbClr val="FFFFFF"/>
                </a:solidFill>
              </a:rPr>
              <a:t>November 17-19 2022</a:t>
            </a:r>
          </a:p>
          <a:p>
            <a:pPr algn="l">
              <a:buFont typeface="Wingdings 3" charset="2"/>
              <a:buChar char=""/>
            </a:pPr>
            <a:endParaRPr lang="en-US" dirty="0">
              <a:solidFill>
                <a:srgbClr val="FFFFFF"/>
              </a:solidFill>
            </a:endParaRPr>
          </a:p>
          <a:p>
            <a:pPr algn="l"/>
            <a:endParaRPr lang="en-US" dirty="0">
              <a:solidFill>
                <a:srgbClr val="FFFFFF"/>
              </a:solidFill>
            </a:endParaRPr>
          </a:p>
          <a:p>
            <a:pPr algn="l"/>
            <a:endParaRPr lang="en-US" dirty="0">
              <a:solidFill>
                <a:srgbClr val="FFFFFF"/>
              </a:solidFill>
            </a:endParaRPr>
          </a:p>
          <a:p>
            <a:pPr algn="l"/>
            <a:endParaRPr lang="en-US" dirty="0">
              <a:solidFill>
                <a:srgbClr val="FFFFFF"/>
              </a:solidFill>
            </a:endParaRPr>
          </a:p>
          <a:p>
            <a:pPr algn="l"/>
            <a:endParaRPr lang="en-US" dirty="0">
              <a:solidFill>
                <a:srgbClr val="FFFFFF"/>
              </a:solidFill>
            </a:endParaRPr>
          </a:p>
          <a:p>
            <a:pPr algn="l"/>
            <a:r>
              <a:rPr lang="en-US" dirty="0">
                <a:solidFill>
                  <a:srgbClr val="FFFFFF"/>
                </a:solidFill>
              </a:rPr>
              <a:t>Peter Hanenberg, President Rotterdam Bar Association</a:t>
            </a:r>
          </a:p>
          <a:p>
            <a:pPr algn="l">
              <a:buFont typeface="Wingdings 3" charset="2"/>
              <a:buChar char=""/>
            </a:pPr>
            <a:endParaRPr lang="en-US" dirty="0">
              <a:solidFill>
                <a:srgbClr val="FFFFFF"/>
              </a:solidFill>
            </a:endParaRPr>
          </a:p>
        </p:txBody>
      </p:sp>
    </p:spTree>
    <p:extLst>
      <p:ext uri="{BB962C8B-B14F-4D97-AF65-F5344CB8AC3E}">
        <p14:creationId xmlns:p14="http://schemas.microsoft.com/office/powerpoint/2010/main" val="131473899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A7FF94-6076-71AA-D2B1-E42056857590}"/>
              </a:ext>
            </a:extLst>
          </p:cNvPr>
          <p:cNvSpPr>
            <a:spLocks noGrp="1"/>
          </p:cNvSpPr>
          <p:nvPr>
            <p:ph type="title"/>
          </p:nvPr>
        </p:nvSpPr>
        <p:spPr/>
        <p:txBody>
          <a:bodyPr/>
          <a:lstStyle/>
          <a:p>
            <a:r>
              <a:rPr lang="nl-NL" dirty="0" err="1"/>
              <a:t>Developments</a:t>
            </a:r>
            <a:r>
              <a:rPr lang="nl-NL" dirty="0"/>
              <a:t> in Turkey</a:t>
            </a:r>
          </a:p>
        </p:txBody>
      </p:sp>
      <p:sp>
        <p:nvSpPr>
          <p:cNvPr id="3" name="Tijdelijke aanduiding voor inhoud 2">
            <a:extLst>
              <a:ext uri="{FF2B5EF4-FFF2-40B4-BE49-F238E27FC236}">
                <a16:creationId xmlns:a16="http://schemas.microsoft.com/office/drawing/2014/main" id="{AA1E1AE4-CBC8-BD9B-AB35-39178CEABDDF}"/>
              </a:ext>
            </a:extLst>
          </p:cNvPr>
          <p:cNvSpPr>
            <a:spLocks noGrp="1"/>
          </p:cNvSpPr>
          <p:nvPr>
            <p:ph idx="1"/>
          </p:nvPr>
        </p:nvSpPr>
        <p:spPr/>
        <p:txBody>
          <a:bodyPr/>
          <a:lstStyle/>
          <a:p>
            <a:r>
              <a:rPr lang="nl-NL" dirty="0"/>
              <a:t>Members of </a:t>
            </a:r>
            <a:r>
              <a:rPr lang="nl-NL" dirty="0" err="1"/>
              <a:t>the</a:t>
            </a:r>
            <a:r>
              <a:rPr lang="nl-NL" dirty="0"/>
              <a:t> </a:t>
            </a:r>
            <a:r>
              <a:rPr lang="nl-NL" dirty="0" err="1"/>
              <a:t>Councils</a:t>
            </a:r>
            <a:r>
              <a:rPr lang="nl-NL" dirty="0"/>
              <a:t> of Bar </a:t>
            </a:r>
            <a:r>
              <a:rPr lang="nl-NL" dirty="0" err="1"/>
              <a:t>Associations</a:t>
            </a:r>
            <a:r>
              <a:rPr lang="nl-NL" dirty="0"/>
              <a:t> </a:t>
            </a:r>
            <a:r>
              <a:rPr lang="nl-NL" dirty="0" err="1"/>
              <a:t>charged</a:t>
            </a:r>
            <a:r>
              <a:rPr lang="nl-NL" dirty="0"/>
              <a:t> </a:t>
            </a:r>
            <a:r>
              <a:rPr lang="nl-NL" dirty="0" err="1"/>
              <a:t>with</a:t>
            </a:r>
            <a:r>
              <a:rPr lang="nl-NL" dirty="0"/>
              <a:t> </a:t>
            </a:r>
            <a:r>
              <a:rPr lang="nl-NL" dirty="0" err="1"/>
              <a:t>criminal</a:t>
            </a:r>
            <a:r>
              <a:rPr lang="nl-NL" dirty="0"/>
              <a:t> </a:t>
            </a:r>
            <a:r>
              <a:rPr lang="nl-NL" dirty="0" err="1"/>
              <a:t>offenses</a:t>
            </a:r>
            <a:endParaRPr lang="nl-NL" dirty="0"/>
          </a:p>
          <a:p>
            <a:r>
              <a:rPr lang="nl-NL" dirty="0"/>
              <a:t>Freedom of </a:t>
            </a:r>
            <a:r>
              <a:rPr lang="nl-NL" dirty="0" err="1"/>
              <a:t>Organization</a:t>
            </a:r>
            <a:r>
              <a:rPr lang="nl-NL" dirty="0"/>
              <a:t> of </a:t>
            </a:r>
            <a:r>
              <a:rPr lang="nl-NL" dirty="0" err="1"/>
              <a:t>the</a:t>
            </a:r>
            <a:r>
              <a:rPr lang="nl-NL" dirty="0"/>
              <a:t> Bar </a:t>
            </a:r>
            <a:r>
              <a:rPr lang="nl-NL" dirty="0" err="1"/>
              <a:t>Associatons</a:t>
            </a:r>
            <a:r>
              <a:rPr lang="nl-NL" dirty="0"/>
              <a:t> is </a:t>
            </a:r>
            <a:r>
              <a:rPr lang="nl-NL" dirty="0" err="1"/>
              <a:t>under</a:t>
            </a:r>
            <a:r>
              <a:rPr lang="nl-NL" dirty="0"/>
              <a:t> </a:t>
            </a:r>
            <a:r>
              <a:rPr lang="nl-NL" dirty="0" err="1"/>
              <a:t>threat</a:t>
            </a:r>
            <a:endParaRPr lang="nl-NL" dirty="0"/>
          </a:p>
          <a:p>
            <a:r>
              <a:rPr lang="nl-NL" dirty="0" err="1"/>
              <a:t>Individual</a:t>
            </a:r>
            <a:r>
              <a:rPr lang="nl-NL" dirty="0"/>
              <a:t> </a:t>
            </a:r>
            <a:r>
              <a:rPr lang="nl-NL" dirty="0" err="1"/>
              <a:t>lawyers</a:t>
            </a:r>
            <a:r>
              <a:rPr lang="nl-NL" dirty="0"/>
              <a:t> are </a:t>
            </a:r>
            <a:r>
              <a:rPr lang="nl-NL" dirty="0" err="1"/>
              <a:t>identified</a:t>
            </a:r>
            <a:r>
              <a:rPr lang="nl-NL" dirty="0"/>
              <a:t> </a:t>
            </a:r>
            <a:r>
              <a:rPr lang="nl-NL" dirty="0" err="1"/>
              <a:t>with</a:t>
            </a:r>
            <a:r>
              <a:rPr lang="nl-NL" dirty="0"/>
              <a:t> </a:t>
            </a:r>
            <a:r>
              <a:rPr lang="nl-NL" dirty="0" err="1"/>
              <a:t>their</a:t>
            </a:r>
            <a:r>
              <a:rPr lang="nl-NL" dirty="0"/>
              <a:t> clients </a:t>
            </a:r>
            <a:r>
              <a:rPr lang="nl-NL" dirty="0" err="1"/>
              <a:t>and</a:t>
            </a:r>
            <a:r>
              <a:rPr lang="nl-NL" dirty="0"/>
              <a:t> </a:t>
            </a:r>
            <a:r>
              <a:rPr lang="nl-NL" dirty="0" err="1"/>
              <a:t>heavily</a:t>
            </a:r>
            <a:r>
              <a:rPr lang="nl-NL" dirty="0"/>
              <a:t> </a:t>
            </a:r>
            <a:r>
              <a:rPr lang="nl-NL" dirty="0" err="1"/>
              <a:t>sentenced</a:t>
            </a:r>
            <a:endParaRPr lang="nl-NL" dirty="0"/>
          </a:p>
        </p:txBody>
      </p:sp>
    </p:spTree>
    <p:extLst>
      <p:ext uri="{BB962C8B-B14F-4D97-AF65-F5344CB8AC3E}">
        <p14:creationId xmlns:p14="http://schemas.microsoft.com/office/powerpoint/2010/main" val="2653992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494BC942-A62D-175A-4FCE-8595F027AB8D}"/>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CA482089-8692-5C70-492F-D10A6A47DC80}"/>
              </a:ext>
            </a:extLst>
          </p:cNvPr>
          <p:cNvSpPr>
            <a:spLocks noGrp="1"/>
          </p:cNvSpPr>
          <p:nvPr>
            <p:ph idx="1"/>
          </p:nvPr>
        </p:nvSpPr>
        <p:spPr/>
        <p:txBody>
          <a:bodyPr/>
          <a:lstStyle/>
          <a:p>
            <a:pPr marL="0" indent="0" algn="ctr">
              <a:buNone/>
            </a:pPr>
            <a:endParaRPr lang="nl-NL" dirty="0"/>
          </a:p>
          <a:p>
            <a:pPr marL="0" indent="0" algn="ctr">
              <a:buNone/>
            </a:pPr>
            <a:endParaRPr lang="nl-NL" dirty="0"/>
          </a:p>
          <a:p>
            <a:pPr marL="0" indent="0" algn="ctr">
              <a:buNone/>
            </a:pPr>
            <a:r>
              <a:rPr lang="nl-NL" sz="3600" dirty="0"/>
              <a:t>FRAPPEZ TOUJOURS!</a:t>
            </a:r>
          </a:p>
        </p:txBody>
      </p:sp>
    </p:spTree>
    <p:extLst>
      <p:ext uri="{BB962C8B-B14F-4D97-AF65-F5344CB8AC3E}">
        <p14:creationId xmlns:p14="http://schemas.microsoft.com/office/powerpoint/2010/main" val="3719700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1A38725-FA64-44BD-0DFE-911BE98B72A8}"/>
              </a:ext>
            </a:extLst>
          </p:cNvPr>
          <p:cNvSpPr>
            <a:spLocks noGrp="1"/>
          </p:cNvSpPr>
          <p:nvPr>
            <p:ph type="title"/>
          </p:nvPr>
        </p:nvSpPr>
        <p:spPr/>
        <p:txBody>
          <a:bodyPr/>
          <a:lstStyle/>
          <a:p>
            <a:r>
              <a:rPr lang="nl-NL" dirty="0"/>
              <a:t>FBE </a:t>
            </a:r>
            <a:r>
              <a:rPr lang="nl-NL" dirty="0" err="1"/>
              <a:t>Congress</a:t>
            </a:r>
            <a:r>
              <a:rPr lang="nl-NL" dirty="0"/>
              <a:t> ‘Lawyers </a:t>
            </a:r>
            <a:r>
              <a:rPr lang="nl-NL" dirty="0" err="1"/>
              <a:t>under</a:t>
            </a:r>
            <a:r>
              <a:rPr lang="nl-NL" dirty="0"/>
              <a:t> Attack’</a:t>
            </a:r>
          </a:p>
        </p:txBody>
      </p:sp>
      <p:sp>
        <p:nvSpPr>
          <p:cNvPr id="3" name="Tijdelijke aanduiding voor inhoud 2">
            <a:extLst>
              <a:ext uri="{FF2B5EF4-FFF2-40B4-BE49-F238E27FC236}">
                <a16:creationId xmlns:a16="http://schemas.microsoft.com/office/drawing/2014/main" id="{F926D561-3D00-38E5-5A27-592141ADA083}"/>
              </a:ext>
            </a:extLst>
          </p:cNvPr>
          <p:cNvSpPr>
            <a:spLocks noGrp="1"/>
          </p:cNvSpPr>
          <p:nvPr>
            <p:ph idx="1"/>
          </p:nvPr>
        </p:nvSpPr>
        <p:spPr/>
        <p:txBody>
          <a:bodyPr/>
          <a:lstStyle/>
          <a:p>
            <a:pPr marL="0" indent="0">
              <a:lnSpc>
                <a:spcPct val="107000"/>
              </a:lnSpc>
              <a:spcAft>
                <a:spcPts val="800"/>
              </a:spcAft>
              <a:buNone/>
            </a:pPr>
            <a:r>
              <a:rPr lang="nl-NL" dirty="0" err="1">
                <a:latin typeface="Calibri" panose="020F0502020204030204" pitchFamily="34" charset="0"/>
                <a:ea typeface="Calibri" panose="020F0502020204030204" pitchFamily="34" charset="0"/>
                <a:cs typeface="Times New Roman" panose="02020603050405020304" pitchFamily="18" charset="0"/>
              </a:rPr>
              <a:t>Guidelines</a:t>
            </a:r>
            <a:r>
              <a:rPr lang="nl-NL" dirty="0">
                <a:latin typeface="Calibri" panose="020F0502020204030204" pitchFamily="34" charset="0"/>
                <a:ea typeface="Calibri" panose="020F0502020204030204" pitchFamily="34" charset="0"/>
                <a:cs typeface="Times New Roman" panose="02020603050405020304" pitchFamily="18" charset="0"/>
              </a:rPr>
              <a:t> </a:t>
            </a:r>
            <a:r>
              <a:rPr lang="nl-NL" dirty="0" err="1">
                <a:latin typeface="Calibri" panose="020F0502020204030204" pitchFamily="34" charset="0"/>
                <a:ea typeface="Calibri" panose="020F0502020204030204" pitchFamily="34" charset="0"/>
                <a:cs typeface="Times New Roman" panose="02020603050405020304" pitchFamily="18" charset="0"/>
              </a:rPr>
              <a:t>for</a:t>
            </a:r>
            <a:r>
              <a:rPr lang="nl-NL" dirty="0">
                <a:latin typeface="Calibri" panose="020F0502020204030204" pitchFamily="34" charset="0"/>
                <a:ea typeface="Calibri" panose="020F0502020204030204" pitchFamily="34" charset="0"/>
                <a:cs typeface="Times New Roman" panose="02020603050405020304" pitchFamily="18" charset="0"/>
              </a:rPr>
              <a:t> member </a:t>
            </a:r>
            <a:r>
              <a:rPr lang="nl-NL" dirty="0" err="1">
                <a:latin typeface="Calibri" panose="020F0502020204030204" pitchFamily="34" charset="0"/>
                <a:ea typeface="Calibri" panose="020F0502020204030204" pitchFamily="34" charset="0"/>
                <a:cs typeface="Times New Roman" panose="02020603050405020304" pitchFamily="18" charset="0"/>
              </a:rPr>
              <a:t>states</a:t>
            </a:r>
            <a:r>
              <a:rPr lang="nl-NL" dirty="0">
                <a:latin typeface="Calibri" panose="020F0502020204030204" pitchFamily="34" charset="0"/>
                <a:ea typeface="Calibri" panose="020F0502020204030204" pitchFamily="34" charset="0"/>
                <a:cs typeface="Times New Roman" panose="02020603050405020304" pitchFamily="18" charset="0"/>
              </a:rPr>
              <a:t>;</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nl-NL"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2800" dirty="0">
                <a:effectLst/>
                <a:latin typeface="Calibri" panose="020F0502020204030204" pitchFamily="34" charset="0"/>
                <a:ea typeface="Calibri" panose="020F0502020204030204" pitchFamily="34" charset="0"/>
                <a:cs typeface="Times New Roman" panose="02020603050405020304" pitchFamily="18" charset="0"/>
              </a:rPr>
              <a:t>Basic Principles on the Role of Lawyers as adopted by the 8</a:t>
            </a:r>
            <a:r>
              <a:rPr lang="en-GB" sz="28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sz="2800" dirty="0">
                <a:effectLst/>
                <a:latin typeface="Calibri" panose="020F0502020204030204" pitchFamily="34" charset="0"/>
                <a:ea typeface="Calibri" panose="020F0502020204030204" pitchFamily="34" charset="0"/>
                <a:cs typeface="Times New Roman" panose="02020603050405020304" pitchFamily="18" charset="0"/>
              </a:rPr>
              <a:t> UN Congress on the Prevention of Crime and the Treatment of Offenders, 7 September 1990 in Havana.</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l-NL" dirty="0"/>
          </a:p>
        </p:txBody>
      </p:sp>
    </p:spTree>
    <p:extLst>
      <p:ext uri="{BB962C8B-B14F-4D97-AF65-F5344CB8AC3E}">
        <p14:creationId xmlns:p14="http://schemas.microsoft.com/office/powerpoint/2010/main" val="378074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C513F6-3BC9-B772-C19B-56C607BAEC2B}"/>
              </a:ext>
            </a:extLst>
          </p:cNvPr>
          <p:cNvSpPr>
            <a:spLocks noGrp="1"/>
          </p:cNvSpPr>
          <p:nvPr>
            <p:ph type="title"/>
          </p:nvPr>
        </p:nvSpPr>
        <p:spPr/>
        <p:txBody>
          <a:bodyPr/>
          <a:lstStyle/>
          <a:p>
            <a:r>
              <a:rPr lang="nl-NL" dirty="0"/>
              <a:t>Basic </a:t>
            </a:r>
            <a:r>
              <a:rPr lang="nl-NL" dirty="0" err="1"/>
              <a:t>Principles</a:t>
            </a:r>
            <a:r>
              <a:rPr lang="nl-NL" dirty="0"/>
              <a:t> on </a:t>
            </a:r>
            <a:r>
              <a:rPr lang="nl-NL" dirty="0" err="1"/>
              <a:t>the</a:t>
            </a:r>
            <a:r>
              <a:rPr lang="nl-NL" dirty="0"/>
              <a:t> </a:t>
            </a:r>
            <a:r>
              <a:rPr lang="nl-NL" dirty="0" err="1"/>
              <a:t>Role</a:t>
            </a:r>
            <a:r>
              <a:rPr lang="nl-NL" dirty="0"/>
              <a:t> of </a:t>
            </a:r>
            <a:r>
              <a:rPr lang="nl-NL" dirty="0" err="1"/>
              <a:t>Lawyers</a:t>
            </a:r>
            <a:endParaRPr lang="nl-NL" dirty="0"/>
          </a:p>
        </p:txBody>
      </p:sp>
      <p:sp>
        <p:nvSpPr>
          <p:cNvPr id="3" name="Tijdelijke aanduiding voor inhoud 2">
            <a:extLst>
              <a:ext uri="{FF2B5EF4-FFF2-40B4-BE49-F238E27FC236}">
                <a16:creationId xmlns:a16="http://schemas.microsoft.com/office/drawing/2014/main" id="{93A7B075-24ED-7439-EC33-6B2D714F0262}"/>
              </a:ext>
            </a:extLst>
          </p:cNvPr>
          <p:cNvSpPr>
            <a:spLocks noGrp="1"/>
          </p:cNvSpPr>
          <p:nvPr>
            <p:ph idx="1"/>
          </p:nvPr>
        </p:nvSpPr>
        <p:spPr/>
        <p:txBody>
          <a:bodyPr/>
          <a:lstStyle/>
          <a:p>
            <a:r>
              <a:rPr lang="en-US" dirty="0"/>
              <a:t>“The Basic Principles on the Role of Lawyers […]  which have been formulated </a:t>
            </a:r>
            <a:r>
              <a:rPr lang="en-US" dirty="0">
                <a:solidFill>
                  <a:schemeClr val="accent2">
                    <a:lumMod val="75000"/>
                  </a:schemeClr>
                </a:solidFill>
              </a:rPr>
              <a:t>to assist Member States in their task of promoting and ensuring the proper role of lawyers</a:t>
            </a:r>
            <a:r>
              <a:rPr lang="en-US" dirty="0"/>
              <a:t>, should be respected and taken into account by Governments within the framework of their national legislation and practice and should be brought to the attention of lawyers as well as other persons, such as judges, prosecutors, members of the executive and the legislature, and the public in general. These principles shall also apply, as appropriate, to persons who exercise the functions of lawyers without having the formal status of lawyers. “</a:t>
            </a:r>
            <a:endParaRPr lang="nl-NL" dirty="0"/>
          </a:p>
        </p:txBody>
      </p:sp>
    </p:spTree>
    <p:extLst>
      <p:ext uri="{BB962C8B-B14F-4D97-AF65-F5344CB8AC3E}">
        <p14:creationId xmlns:p14="http://schemas.microsoft.com/office/powerpoint/2010/main" val="2489220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3DCE22-CD0E-0DED-A931-80660C5D86B8}"/>
              </a:ext>
            </a:extLst>
          </p:cNvPr>
          <p:cNvSpPr>
            <a:spLocks noGrp="1"/>
          </p:cNvSpPr>
          <p:nvPr>
            <p:ph type="title"/>
          </p:nvPr>
        </p:nvSpPr>
        <p:spPr/>
        <p:txBody>
          <a:bodyPr/>
          <a:lstStyle/>
          <a:p>
            <a:r>
              <a:rPr lang="en-US" dirty="0"/>
              <a:t>Basic Principles on the Role of Lawyers</a:t>
            </a:r>
            <a:endParaRPr lang="nl-NL" dirty="0"/>
          </a:p>
        </p:txBody>
      </p:sp>
      <p:sp>
        <p:nvSpPr>
          <p:cNvPr id="3" name="Tijdelijke aanduiding voor inhoud 2">
            <a:extLst>
              <a:ext uri="{FF2B5EF4-FFF2-40B4-BE49-F238E27FC236}">
                <a16:creationId xmlns:a16="http://schemas.microsoft.com/office/drawing/2014/main" id="{19886F61-012D-654C-861D-54F596A6A540}"/>
              </a:ext>
            </a:extLst>
          </p:cNvPr>
          <p:cNvSpPr>
            <a:spLocks noGrp="1"/>
          </p:cNvSpPr>
          <p:nvPr>
            <p:ph idx="1"/>
          </p:nvPr>
        </p:nvSpPr>
        <p:spPr/>
        <p:txBody>
          <a:bodyPr>
            <a:normAutofit fontScale="92500" lnSpcReduction="20000"/>
          </a:bodyPr>
          <a:lstStyle/>
          <a:p>
            <a:pPr marL="0" indent="0">
              <a:buNone/>
            </a:pPr>
            <a:r>
              <a:rPr lang="nl-NL" dirty="0" err="1"/>
              <a:t>Main</a:t>
            </a:r>
            <a:r>
              <a:rPr lang="nl-NL" dirty="0"/>
              <a:t> subjects;</a:t>
            </a:r>
          </a:p>
          <a:p>
            <a:pPr marL="342900" lvl="0" indent="-342900">
              <a:lnSpc>
                <a:spcPct val="107000"/>
              </a:lnSpc>
              <a:buFont typeface="Symbol" panose="05050102010706020507" pitchFamily="18" charset="2"/>
              <a:buChar char=""/>
            </a:pPr>
            <a:r>
              <a:rPr lang="en-GB" sz="2800" dirty="0">
                <a:effectLst/>
                <a:latin typeface="Calibri" panose="020F0502020204030204" pitchFamily="34" charset="0"/>
                <a:ea typeface="Calibri" panose="020F0502020204030204" pitchFamily="34" charset="0"/>
                <a:cs typeface="Times New Roman" panose="02020603050405020304" pitchFamily="18" charset="0"/>
              </a:rPr>
              <a:t>Access to lawyers and legal services</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800" dirty="0">
                <a:effectLst/>
                <a:latin typeface="Calibri" panose="020F0502020204030204" pitchFamily="34" charset="0"/>
                <a:ea typeface="Calibri" panose="020F0502020204030204" pitchFamily="34" charset="0"/>
                <a:cs typeface="Times New Roman" panose="02020603050405020304" pitchFamily="18" charset="0"/>
              </a:rPr>
              <a:t>Special safeguards in criminal justice matters</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800" dirty="0">
                <a:effectLst/>
                <a:latin typeface="Calibri" panose="020F0502020204030204" pitchFamily="34" charset="0"/>
                <a:ea typeface="Calibri" panose="020F0502020204030204" pitchFamily="34" charset="0"/>
                <a:cs typeface="Times New Roman" panose="02020603050405020304" pitchFamily="18" charset="0"/>
              </a:rPr>
              <a:t>Qualifications and training</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8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Duties and responsibilities</a:t>
            </a:r>
            <a:endParaRPr lang="nl-NL" sz="28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8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Freedom of expression and association</a:t>
            </a:r>
            <a:endParaRPr lang="nl-NL" sz="28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Professional associations of lawyers</a:t>
            </a:r>
            <a:endParaRPr lang="nl-NL"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2800" dirty="0">
                <a:effectLst/>
                <a:latin typeface="Calibri" panose="020F0502020204030204" pitchFamily="34" charset="0"/>
                <a:ea typeface="Calibri" panose="020F0502020204030204" pitchFamily="34" charset="0"/>
                <a:cs typeface="Times New Roman" panose="02020603050405020304" pitchFamily="18" charset="0"/>
              </a:rPr>
              <a:t>Disciplinary proceedings</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l-NL" dirty="0"/>
          </a:p>
        </p:txBody>
      </p:sp>
    </p:spTree>
    <p:extLst>
      <p:ext uri="{BB962C8B-B14F-4D97-AF65-F5344CB8AC3E}">
        <p14:creationId xmlns:p14="http://schemas.microsoft.com/office/powerpoint/2010/main" val="3368222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F79B91-E218-506B-14A3-BF97EE90C1DA}"/>
              </a:ext>
            </a:extLst>
          </p:cNvPr>
          <p:cNvSpPr>
            <a:spLocks noGrp="1"/>
          </p:cNvSpPr>
          <p:nvPr>
            <p:ph type="title"/>
          </p:nvPr>
        </p:nvSpPr>
        <p:spPr/>
        <p:txBody>
          <a:bodyPr/>
          <a:lstStyle/>
          <a:p>
            <a:r>
              <a:rPr lang="en-US"/>
              <a:t>Basic Principles on the Role of Lawyers</a:t>
            </a:r>
            <a:endParaRPr lang="nl-NL"/>
          </a:p>
        </p:txBody>
      </p:sp>
      <p:sp>
        <p:nvSpPr>
          <p:cNvPr id="3" name="Tijdelijke aanduiding voor inhoud 2">
            <a:extLst>
              <a:ext uri="{FF2B5EF4-FFF2-40B4-BE49-F238E27FC236}">
                <a16:creationId xmlns:a16="http://schemas.microsoft.com/office/drawing/2014/main" id="{37220FCB-FD49-CD5F-8DCE-1A59C67EC98F}"/>
              </a:ext>
            </a:extLst>
          </p:cNvPr>
          <p:cNvSpPr>
            <a:spLocks noGrp="1"/>
          </p:cNvSpPr>
          <p:nvPr>
            <p:ph idx="1"/>
          </p:nvPr>
        </p:nvSpPr>
        <p:spPr/>
        <p:txBody>
          <a:bodyPr>
            <a:normAutofit fontScale="55000" lnSpcReduction="20000"/>
          </a:bodyPr>
          <a:lstStyle/>
          <a:p>
            <a:pPr marL="0" indent="0">
              <a:lnSpc>
                <a:spcPct val="107000"/>
              </a:lnSpc>
              <a:spcAft>
                <a:spcPts val="800"/>
              </a:spcAft>
              <a:buNone/>
            </a:pPr>
            <a:r>
              <a:rPr lang="en-GB" sz="2800" dirty="0">
                <a:effectLst/>
                <a:latin typeface="Calibri" panose="020F0502020204030204" pitchFamily="34" charset="0"/>
                <a:ea typeface="Calibri" panose="020F0502020204030204" pitchFamily="34" charset="0"/>
                <a:cs typeface="Times New Roman" panose="02020603050405020304" pitchFamily="18" charset="0"/>
              </a:rPr>
              <a:t>Paragraph  12</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Lawyers shall at all times maintain the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honour</a:t>
            </a:r>
            <a:r>
              <a:rPr lang="en-US" sz="2800" dirty="0">
                <a:effectLst/>
                <a:latin typeface="Calibri" panose="020F0502020204030204" pitchFamily="34" charset="0"/>
                <a:ea typeface="Calibri" panose="020F0502020204030204" pitchFamily="34" charset="0"/>
                <a:cs typeface="Times New Roman" panose="02020603050405020304" pitchFamily="18" charset="0"/>
              </a:rPr>
              <a:t> and dignity of their profession as essential agents of the administration of justice.</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Paragraph 13</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The duties of lawyers towards their clients shall include:</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(a) Advising clients as to their legal rights and obligations, and as to the working of the legal system in so far as it is relevant to the legal rights and obligations of the clients;</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(b) Assisting clients in every appropriate way, and taking legal action to protect their interests;</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(c) Assisting clients before courts, tribunals or administrative authorities, where appropriate.</a:t>
            </a:r>
            <a:endParaRPr lang="nl-NL"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nl-NL" dirty="0"/>
          </a:p>
        </p:txBody>
      </p:sp>
    </p:spTree>
    <p:extLst>
      <p:ext uri="{BB962C8B-B14F-4D97-AF65-F5344CB8AC3E}">
        <p14:creationId xmlns:p14="http://schemas.microsoft.com/office/powerpoint/2010/main" val="3807870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155FF9-4192-4904-61FC-F860F070BEEE}"/>
              </a:ext>
            </a:extLst>
          </p:cNvPr>
          <p:cNvSpPr>
            <a:spLocks noGrp="1"/>
          </p:cNvSpPr>
          <p:nvPr>
            <p:ph type="title"/>
          </p:nvPr>
        </p:nvSpPr>
        <p:spPr/>
        <p:txBody>
          <a:bodyPr/>
          <a:lstStyle/>
          <a:p>
            <a:r>
              <a:rPr lang="en-US"/>
              <a:t>Basic Principles on the Role of Lawyers</a:t>
            </a:r>
            <a:endParaRPr lang="nl-NL"/>
          </a:p>
        </p:txBody>
      </p:sp>
      <p:sp>
        <p:nvSpPr>
          <p:cNvPr id="3" name="Tijdelijke aanduiding voor inhoud 2">
            <a:extLst>
              <a:ext uri="{FF2B5EF4-FFF2-40B4-BE49-F238E27FC236}">
                <a16:creationId xmlns:a16="http://schemas.microsoft.com/office/drawing/2014/main" id="{4EC49669-865B-FC30-D3BE-EBFFD77AEC91}"/>
              </a:ext>
            </a:extLst>
          </p:cNvPr>
          <p:cNvSpPr>
            <a:spLocks noGrp="1"/>
          </p:cNvSpPr>
          <p:nvPr>
            <p:ph idx="1"/>
          </p:nvPr>
        </p:nvSpPr>
        <p:spPr/>
        <p:txBody>
          <a:bodyPr/>
          <a:lstStyle/>
          <a:p>
            <a:pPr marL="0" indent="0">
              <a:buNone/>
            </a:pPr>
            <a:r>
              <a:rPr lang="en-US" dirty="0"/>
              <a:t>Paragraph 14 </a:t>
            </a:r>
          </a:p>
          <a:p>
            <a:pPr marL="0" indent="0">
              <a:buNone/>
            </a:pPr>
            <a:endParaRPr lang="en-US" dirty="0"/>
          </a:p>
          <a:p>
            <a:pPr marL="0" indent="0">
              <a:buNone/>
            </a:pPr>
            <a:r>
              <a:rPr lang="en-US" dirty="0">
                <a:solidFill>
                  <a:schemeClr val="accent2">
                    <a:lumMod val="75000"/>
                  </a:schemeClr>
                </a:solidFill>
              </a:rPr>
              <a:t>Lawyers</a:t>
            </a:r>
            <a:r>
              <a:rPr lang="en-US" dirty="0"/>
              <a:t>, </a:t>
            </a:r>
            <a:r>
              <a:rPr lang="en-US" dirty="0">
                <a:solidFill>
                  <a:schemeClr val="accent2">
                    <a:lumMod val="75000"/>
                  </a:schemeClr>
                </a:solidFill>
              </a:rPr>
              <a:t>in protecting</a:t>
            </a:r>
            <a:r>
              <a:rPr lang="en-US" dirty="0"/>
              <a:t> the </a:t>
            </a:r>
            <a:r>
              <a:rPr lang="en-US" dirty="0">
                <a:solidFill>
                  <a:schemeClr val="accent2">
                    <a:lumMod val="75000"/>
                  </a:schemeClr>
                </a:solidFill>
              </a:rPr>
              <a:t>rights of their clients</a:t>
            </a:r>
            <a:r>
              <a:rPr lang="en-US" dirty="0"/>
              <a:t> and </a:t>
            </a:r>
            <a:r>
              <a:rPr lang="en-US" dirty="0">
                <a:solidFill>
                  <a:schemeClr val="accent2">
                    <a:lumMod val="75000"/>
                  </a:schemeClr>
                </a:solidFill>
              </a:rPr>
              <a:t>in promoting the cause of justice, shall seek to uphold human rights and fundamental freedoms </a:t>
            </a:r>
            <a:r>
              <a:rPr lang="en-US" dirty="0"/>
              <a:t>recognized by national and international law and shall at all times act freely and diligently in accordance with the law and recognized standards and ethics of the legal profession.</a:t>
            </a:r>
          </a:p>
        </p:txBody>
      </p:sp>
    </p:spTree>
    <p:extLst>
      <p:ext uri="{BB962C8B-B14F-4D97-AF65-F5344CB8AC3E}">
        <p14:creationId xmlns:p14="http://schemas.microsoft.com/office/powerpoint/2010/main" val="2479124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89F409-8C77-FCDD-E0AE-6B0F4CB63855}"/>
              </a:ext>
            </a:extLst>
          </p:cNvPr>
          <p:cNvSpPr>
            <a:spLocks noGrp="1"/>
          </p:cNvSpPr>
          <p:nvPr>
            <p:ph type="title"/>
          </p:nvPr>
        </p:nvSpPr>
        <p:spPr/>
        <p:txBody>
          <a:bodyPr/>
          <a:lstStyle/>
          <a:p>
            <a:r>
              <a:rPr lang="en-US" dirty="0"/>
              <a:t>Basic Principles on the Role of Lawyers</a:t>
            </a:r>
            <a:endParaRPr lang="nl-NL" dirty="0"/>
          </a:p>
        </p:txBody>
      </p:sp>
      <p:sp>
        <p:nvSpPr>
          <p:cNvPr id="3" name="Tijdelijke aanduiding voor inhoud 2">
            <a:extLst>
              <a:ext uri="{FF2B5EF4-FFF2-40B4-BE49-F238E27FC236}">
                <a16:creationId xmlns:a16="http://schemas.microsoft.com/office/drawing/2014/main" id="{74F1330D-B2C8-2A1E-5F17-CB868EBD2840}"/>
              </a:ext>
            </a:extLst>
          </p:cNvPr>
          <p:cNvSpPr>
            <a:spLocks noGrp="1"/>
          </p:cNvSpPr>
          <p:nvPr>
            <p:ph idx="1"/>
          </p:nvPr>
        </p:nvSpPr>
        <p:spPr/>
        <p:txBody>
          <a:bodyPr>
            <a:normAutofit/>
          </a:bodyPr>
          <a:lstStyle/>
          <a:p>
            <a:pPr marL="0" indent="0">
              <a:buNone/>
            </a:pPr>
            <a:r>
              <a:rPr lang="en-US" dirty="0"/>
              <a:t>Paragraph 23 </a:t>
            </a:r>
          </a:p>
          <a:p>
            <a:r>
              <a:rPr lang="en-US" dirty="0"/>
              <a:t>“</a:t>
            </a:r>
            <a:r>
              <a:rPr lang="en-US" dirty="0">
                <a:solidFill>
                  <a:schemeClr val="accent2">
                    <a:lumMod val="75000"/>
                  </a:schemeClr>
                </a:solidFill>
              </a:rPr>
              <a:t>Lawyers like other citizens are entitled to freedom of expression, belief, association and assembly</a:t>
            </a:r>
            <a:r>
              <a:rPr lang="en-US" dirty="0"/>
              <a:t>. In particular, </a:t>
            </a:r>
            <a:r>
              <a:rPr lang="en-US" dirty="0">
                <a:solidFill>
                  <a:schemeClr val="accent2">
                    <a:lumMod val="75000"/>
                  </a:schemeClr>
                </a:solidFill>
              </a:rPr>
              <a:t>they shall have the right to take part in public discussion of matters concerning the law, the administration of justice and the promotion and protection of human rights</a:t>
            </a:r>
            <a:r>
              <a:rPr lang="en-US" dirty="0"/>
              <a:t> and to join or form local, national or international organizations and attend their meetings, </a:t>
            </a:r>
            <a:r>
              <a:rPr lang="en-US" dirty="0">
                <a:solidFill>
                  <a:schemeClr val="accent2">
                    <a:lumMod val="75000"/>
                  </a:schemeClr>
                </a:solidFill>
              </a:rPr>
              <a:t>without suffering professional restrictions by reason of their lawful action or their membership in a lawful organization</a:t>
            </a:r>
            <a:r>
              <a:rPr lang="en-US" dirty="0"/>
              <a:t>. In exercising these rights, lawyers shall always conduct themselves in accordance with the law and the recognized standards and ethics of the legal profession.</a:t>
            </a:r>
          </a:p>
          <a:p>
            <a:endParaRPr lang="nl-NL" dirty="0"/>
          </a:p>
        </p:txBody>
      </p:sp>
    </p:spTree>
    <p:extLst>
      <p:ext uri="{BB962C8B-B14F-4D97-AF65-F5344CB8AC3E}">
        <p14:creationId xmlns:p14="http://schemas.microsoft.com/office/powerpoint/2010/main" val="303544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CD984E-A592-15B4-6134-B3346874D601}"/>
              </a:ext>
            </a:extLst>
          </p:cNvPr>
          <p:cNvSpPr>
            <a:spLocks noGrp="1"/>
          </p:cNvSpPr>
          <p:nvPr>
            <p:ph type="title"/>
          </p:nvPr>
        </p:nvSpPr>
        <p:spPr/>
        <p:txBody>
          <a:bodyPr/>
          <a:lstStyle/>
          <a:p>
            <a:r>
              <a:rPr lang="en-US" dirty="0"/>
              <a:t>Basic Principles on the Role of Lawyers</a:t>
            </a:r>
            <a:endParaRPr lang="nl-NL" dirty="0"/>
          </a:p>
        </p:txBody>
      </p:sp>
      <p:sp>
        <p:nvSpPr>
          <p:cNvPr id="3" name="Tijdelijke aanduiding voor inhoud 2">
            <a:extLst>
              <a:ext uri="{FF2B5EF4-FFF2-40B4-BE49-F238E27FC236}">
                <a16:creationId xmlns:a16="http://schemas.microsoft.com/office/drawing/2014/main" id="{5CE135BF-F9B8-ECCB-D631-29B1B32037A0}"/>
              </a:ext>
            </a:extLst>
          </p:cNvPr>
          <p:cNvSpPr>
            <a:spLocks noGrp="1"/>
          </p:cNvSpPr>
          <p:nvPr>
            <p:ph idx="1"/>
          </p:nvPr>
        </p:nvSpPr>
        <p:spPr/>
        <p:txBody>
          <a:bodyPr/>
          <a:lstStyle/>
          <a:p>
            <a:pPr marL="0" indent="0">
              <a:buNone/>
            </a:pPr>
            <a:r>
              <a:rPr lang="en-US" dirty="0"/>
              <a:t>Paragraph 24</a:t>
            </a:r>
          </a:p>
          <a:p>
            <a:pPr marL="0" indent="0">
              <a:buNone/>
            </a:pPr>
            <a:endParaRPr lang="en-US" dirty="0"/>
          </a:p>
          <a:p>
            <a:pPr marL="0" indent="0">
              <a:buNone/>
            </a:pPr>
            <a:r>
              <a:rPr lang="en-US" dirty="0"/>
              <a:t>Lawyers shall be </a:t>
            </a:r>
            <a:r>
              <a:rPr lang="en-US" dirty="0">
                <a:solidFill>
                  <a:schemeClr val="accent2">
                    <a:lumMod val="75000"/>
                  </a:schemeClr>
                </a:solidFill>
              </a:rPr>
              <a:t>entitled to form and join self-governing professional associations to represent </a:t>
            </a:r>
            <a:r>
              <a:rPr lang="en-US" dirty="0"/>
              <a:t>their </a:t>
            </a:r>
            <a:r>
              <a:rPr lang="en-US" dirty="0">
                <a:solidFill>
                  <a:schemeClr val="accent2">
                    <a:lumMod val="75000"/>
                  </a:schemeClr>
                </a:solidFill>
              </a:rPr>
              <a:t>interests</a:t>
            </a:r>
            <a:r>
              <a:rPr lang="en-US" dirty="0"/>
              <a:t>, promote their </a:t>
            </a:r>
            <a:r>
              <a:rPr lang="en-US" dirty="0">
                <a:solidFill>
                  <a:schemeClr val="accent2">
                    <a:lumMod val="75000"/>
                  </a:schemeClr>
                </a:solidFill>
              </a:rPr>
              <a:t>continuing education and training </a:t>
            </a:r>
            <a:r>
              <a:rPr lang="en-US" dirty="0"/>
              <a:t>and </a:t>
            </a:r>
            <a:r>
              <a:rPr lang="en-US" dirty="0">
                <a:solidFill>
                  <a:schemeClr val="accent2">
                    <a:lumMod val="75000"/>
                  </a:schemeClr>
                </a:solidFill>
              </a:rPr>
              <a:t>protect their professional integrity</a:t>
            </a:r>
            <a:r>
              <a:rPr lang="en-US" dirty="0"/>
              <a:t>. The executive body of the professional associations shall be elected by its members and shall exercise its functions without external interference.</a:t>
            </a:r>
            <a:endParaRPr lang="nl-NL" dirty="0"/>
          </a:p>
        </p:txBody>
      </p:sp>
    </p:spTree>
    <p:extLst>
      <p:ext uri="{BB962C8B-B14F-4D97-AF65-F5344CB8AC3E}">
        <p14:creationId xmlns:p14="http://schemas.microsoft.com/office/powerpoint/2010/main" val="2651545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B2A655-906C-B922-6297-8C21A2293A76}"/>
              </a:ext>
            </a:extLst>
          </p:cNvPr>
          <p:cNvSpPr>
            <a:spLocks noGrp="1"/>
          </p:cNvSpPr>
          <p:nvPr>
            <p:ph type="title"/>
          </p:nvPr>
        </p:nvSpPr>
        <p:spPr/>
        <p:txBody>
          <a:bodyPr/>
          <a:lstStyle/>
          <a:p>
            <a:r>
              <a:rPr lang="en-US" dirty="0"/>
              <a:t>PEN Norway report of 2020 on Turkey</a:t>
            </a:r>
            <a:endParaRPr lang="nl-NL" dirty="0"/>
          </a:p>
        </p:txBody>
      </p:sp>
      <p:sp>
        <p:nvSpPr>
          <p:cNvPr id="3" name="Tijdelijke aanduiding voor inhoud 2">
            <a:extLst>
              <a:ext uri="{FF2B5EF4-FFF2-40B4-BE49-F238E27FC236}">
                <a16:creationId xmlns:a16="http://schemas.microsoft.com/office/drawing/2014/main" id="{476C9B53-C00C-0276-8372-73E6BD5F86EA}"/>
              </a:ext>
            </a:extLst>
          </p:cNvPr>
          <p:cNvSpPr>
            <a:spLocks noGrp="1"/>
          </p:cNvSpPr>
          <p:nvPr>
            <p:ph idx="1"/>
          </p:nvPr>
        </p:nvSpPr>
        <p:spPr/>
        <p:txBody>
          <a:bodyPr>
            <a:normAutofit fontScale="55000" lnSpcReduction="20000"/>
          </a:bodyPr>
          <a:lstStyle/>
          <a:p>
            <a:pPr marL="0" indent="0">
              <a:buNone/>
            </a:pPr>
            <a:endParaRPr lang="en-US" dirty="0"/>
          </a:p>
          <a:p>
            <a:pPr marL="0" indent="0">
              <a:buNone/>
            </a:pPr>
            <a:r>
              <a:rPr lang="en-US" dirty="0"/>
              <a:t>‘</a:t>
            </a:r>
            <a:r>
              <a:rPr lang="en-US" sz="3400" dirty="0"/>
              <a:t>The right to a fair trial is often thought of as protection for the accused.’</a:t>
            </a:r>
          </a:p>
          <a:p>
            <a:pPr marL="0" indent="0">
              <a:buNone/>
            </a:pPr>
            <a:endParaRPr lang="en-US" sz="3400" dirty="0"/>
          </a:p>
          <a:p>
            <a:pPr marL="0" indent="0">
              <a:buNone/>
            </a:pPr>
            <a:r>
              <a:rPr lang="en-US" sz="3400" dirty="0"/>
              <a:t>‘But, it also safeguards the justice system against government abuse. Courts and their officials, in particular </a:t>
            </a:r>
            <a:r>
              <a:rPr lang="en-US" sz="3400" dirty="0">
                <a:solidFill>
                  <a:schemeClr val="accent2">
                    <a:lumMod val="75000"/>
                  </a:schemeClr>
                </a:solidFill>
              </a:rPr>
              <a:t>judges and prosecutors</a:t>
            </a:r>
            <a:r>
              <a:rPr lang="en-US" sz="3400" dirty="0"/>
              <a:t>, play an </a:t>
            </a:r>
            <a:r>
              <a:rPr lang="en-US" sz="3400" dirty="0">
                <a:solidFill>
                  <a:schemeClr val="accent2">
                    <a:lumMod val="75000"/>
                  </a:schemeClr>
                </a:solidFill>
              </a:rPr>
              <a:t>essential role in upholding the rule of law, serving as a bulwark against excessive or arbitrary executive power</a:t>
            </a:r>
            <a:r>
              <a:rPr lang="en-US" sz="3400" dirty="0"/>
              <a:t>. Unfortunately, governments around the world have upended this role of the courts and instead employing them to punish critics and consolidate their power.’</a:t>
            </a:r>
          </a:p>
          <a:p>
            <a:pPr marL="0" indent="0">
              <a:buNone/>
            </a:pPr>
            <a:r>
              <a:rPr lang="en-US" sz="3400" dirty="0"/>
              <a:t>‘[…] the  manipulation of the criminal justice system has a corrosive impact on the rule of law,  </a:t>
            </a:r>
            <a:r>
              <a:rPr lang="en-US" sz="3400" dirty="0">
                <a:solidFill>
                  <a:schemeClr val="accent2">
                    <a:lumMod val="75000"/>
                  </a:schemeClr>
                </a:solidFill>
              </a:rPr>
              <a:t>undermining the integrity </a:t>
            </a:r>
            <a:r>
              <a:rPr lang="en-US" sz="3400" dirty="0"/>
              <a:t>of </a:t>
            </a:r>
            <a:r>
              <a:rPr lang="en-US" sz="3400" dirty="0">
                <a:solidFill>
                  <a:schemeClr val="accent2">
                    <a:lumMod val="75000"/>
                  </a:schemeClr>
                </a:solidFill>
              </a:rPr>
              <a:t>courts</a:t>
            </a:r>
            <a:r>
              <a:rPr lang="en-US" sz="3400" dirty="0"/>
              <a:t> and the </a:t>
            </a:r>
            <a:r>
              <a:rPr lang="en-US" sz="3400" dirty="0">
                <a:solidFill>
                  <a:schemeClr val="accent2">
                    <a:lumMod val="75000"/>
                  </a:schemeClr>
                </a:solidFill>
              </a:rPr>
              <a:t>laws </a:t>
            </a:r>
            <a:r>
              <a:rPr lang="en-US" sz="3400" dirty="0"/>
              <a:t>they enforce, as </a:t>
            </a:r>
            <a:r>
              <a:rPr lang="en-US" sz="3400" dirty="0">
                <a:solidFill>
                  <a:schemeClr val="accent2">
                    <a:lumMod val="75000"/>
                  </a:schemeClr>
                </a:solidFill>
              </a:rPr>
              <a:t>well as public confidence </a:t>
            </a:r>
            <a:r>
              <a:rPr lang="en-US" sz="3400" dirty="0"/>
              <a:t>in the justice system.’</a:t>
            </a:r>
          </a:p>
          <a:p>
            <a:pPr marL="0" indent="0">
              <a:buNone/>
            </a:pPr>
            <a:endParaRPr lang="en-US" dirty="0"/>
          </a:p>
          <a:p>
            <a:pPr marL="0" indent="0">
              <a:buNone/>
            </a:pPr>
            <a:r>
              <a:rPr lang="en-US" dirty="0"/>
              <a:t>						Sarah Mehta, Columbia Law School</a:t>
            </a:r>
            <a:endParaRPr lang="nl-NL" dirty="0"/>
          </a:p>
        </p:txBody>
      </p:sp>
    </p:spTree>
    <p:extLst>
      <p:ext uri="{BB962C8B-B14F-4D97-AF65-F5344CB8AC3E}">
        <p14:creationId xmlns:p14="http://schemas.microsoft.com/office/powerpoint/2010/main" val="4027548212"/>
      </p:ext>
    </p:extLst>
  </p:cSld>
  <p:clrMapOvr>
    <a:masterClrMapping/>
  </p:clrMapOvr>
</p:sld>
</file>

<file path=ppt/theme/theme1.xml><?xml version="1.0" encoding="utf-8"?>
<a:theme xmlns:a="http://schemas.openxmlformats.org/drawingml/2006/main" name="Facet">
  <a:themeElements>
    <a:clrScheme name="Diepblauw">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F9A1A4702CBE5419A20C32F0B817D49" ma:contentTypeVersion="11" ma:contentTypeDescription="Create a new document." ma:contentTypeScope="" ma:versionID="dd3323739245fcd755fc0e505d221c58">
  <xsd:schema xmlns:xsd="http://www.w3.org/2001/XMLSchema" xmlns:xs="http://www.w3.org/2001/XMLSchema" xmlns:p="http://schemas.microsoft.com/office/2006/metadata/properties" xmlns:ns3="6f443648-8aa2-4892-ae20-1bcb9e74dc7e" xmlns:ns4="90ba2806-53ea-4bb9-9e68-6172216306d8" targetNamespace="http://schemas.microsoft.com/office/2006/metadata/properties" ma:root="true" ma:fieldsID="181d73134a418ae8001e96a9a9c61281" ns3:_="" ns4:_="">
    <xsd:import namespace="6f443648-8aa2-4892-ae20-1bcb9e74dc7e"/>
    <xsd:import namespace="90ba2806-53ea-4bb9-9e68-6172216306d8"/>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43648-8aa2-4892-ae20-1bcb9e74dc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0ba2806-53ea-4bb9-9e68-6172216306d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F679ED-0EDC-495D-90BA-49A80892525F}">
  <ds:schemaRefs>
    <ds:schemaRef ds:uri="http://purl.org/dc/elements/1.1/"/>
    <ds:schemaRef ds:uri="6f443648-8aa2-4892-ae20-1bcb9e74dc7e"/>
    <ds:schemaRef ds:uri="http://purl.org/dc/terms/"/>
    <ds:schemaRef ds:uri="http://schemas.microsoft.com/office/2006/documentManagement/types"/>
    <ds:schemaRef ds:uri="http://www.w3.org/XML/1998/namespace"/>
    <ds:schemaRef ds:uri="http://purl.org/dc/dcmitype/"/>
    <ds:schemaRef ds:uri="http://schemas.microsoft.com/office/infopath/2007/PartnerControls"/>
    <ds:schemaRef ds:uri="http://schemas.openxmlformats.org/package/2006/metadata/core-properties"/>
    <ds:schemaRef ds:uri="90ba2806-53ea-4bb9-9e68-6172216306d8"/>
    <ds:schemaRef ds:uri="http://schemas.microsoft.com/office/2006/metadata/properties"/>
  </ds:schemaRefs>
</ds:datastoreItem>
</file>

<file path=customXml/itemProps2.xml><?xml version="1.0" encoding="utf-8"?>
<ds:datastoreItem xmlns:ds="http://schemas.openxmlformats.org/officeDocument/2006/customXml" ds:itemID="{56B9736B-1173-4627-A29D-8748CBD448AA}">
  <ds:schemaRefs>
    <ds:schemaRef ds:uri="http://schemas.microsoft.com/sharepoint/v3/contenttype/forms"/>
  </ds:schemaRefs>
</ds:datastoreItem>
</file>

<file path=customXml/itemProps3.xml><?xml version="1.0" encoding="utf-8"?>
<ds:datastoreItem xmlns:ds="http://schemas.openxmlformats.org/officeDocument/2006/customXml" ds:itemID="{C6A321DC-80EA-4370-9911-1877DADC9F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43648-8aa2-4892-ae20-1bcb9e74dc7e"/>
    <ds:schemaRef ds:uri="90ba2806-53ea-4bb9-9e68-6172216306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758</Words>
  <Application>Microsoft Office PowerPoint</Application>
  <PresentationFormat>Widescreen</PresentationFormat>
  <Paragraphs>58</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Symbol</vt:lpstr>
      <vt:lpstr>Trebuchet MS</vt:lpstr>
      <vt:lpstr>Wingdings 3</vt:lpstr>
      <vt:lpstr>Facet</vt:lpstr>
      <vt:lpstr>Lawyers under Attack</vt:lpstr>
      <vt:lpstr>FBE Congress ‘Lawyers under Attack’</vt:lpstr>
      <vt:lpstr>Basic Principles on the Role of Lawyers</vt:lpstr>
      <vt:lpstr>Basic Principles on the Role of Lawyers</vt:lpstr>
      <vt:lpstr>Basic Principles on the Role of Lawyers</vt:lpstr>
      <vt:lpstr>Basic Principles on the Role of Lawyers</vt:lpstr>
      <vt:lpstr>Basic Principles on the Role of Lawyers</vt:lpstr>
      <vt:lpstr>Basic Principles on the Role of Lawyers</vt:lpstr>
      <vt:lpstr>PEN Norway report of 2020 on Turkey</vt:lpstr>
      <vt:lpstr>Developments in Turkey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User</dc:creator>
  <cp:lastModifiedBy>Chandler, Sara 5</cp:lastModifiedBy>
  <cp:revision>622</cp:revision>
  <dcterms:created xsi:type="dcterms:W3CDTF">2022-09-25T10:53:32Z</dcterms:created>
  <dcterms:modified xsi:type="dcterms:W3CDTF">2022-11-18T09:26:04Z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0x010100EF9A1A4702CBE5419A20C32F0B817D49</vt:lpwstr>
  </property>
</Properties>
</file>