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437" r:id="rId4"/>
    <p:sldId id="2434" r:id="rId5"/>
    <p:sldId id="2435" r:id="rId6"/>
    <p:sldId id="2436" r:id="rId7"/>
    <p:sldId id="2438" r:id="rId8"/>
    <p:sldId id="2439" r:id="rId9"/>
    <p:sldId id="2444" r:id="rId10"/>
    <p:sldId id="2440" r:id="rId11"/>
    <p:sldId id="2445" r:id="rId12"/>
    <p:sldId id="2446" r:id="rId13"/>
    <p:sldId id="2447" r:id="rId14"/>
    <p:sldId id="2441" r:id="rId15"/>
    <p:sldId id="2448" r:id="rId16"/>
    <p:sldId id="2451" r:id="rId17"/>
    <p:sldId id="2450" r:id="rId18"/>
    <p:sldId id="2443"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mila Glembotzky Goya" initials="LGG" lastIdx="1" clrIdx="0">
    <p:extLst>
      <p:ext uri="{19B8F6BF-5375-455C-9EA6-DF929625EA0E}">
        <p15:presenceInfo xmlns:p15="http://schemas.microsoft.com/office/powerpoint/2012/main" userId="S::ludmila.glembotzky@dominion-global.com::94936cf7-f974-4bd9-9461-7f071c000d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E1"/>
    <a:srgbClr val="144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A50B-05E8-4D51-9EEF-E9A116538BD0}" type="datetimeFigureOut">
              <a:rPr lang="es-ES" smtClean="0"/>
              <a:t>17/11/2022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AA67E-4F2B-438D-B011-C2A864512130}" type="slidenum">
              <a:rPr lang="es-ES" smtClean="0"/>
              <a:t>‹Nº›</a:t>
            </a:fld>
            <a:endParaRPr lang="es-ES"/>
          </a:p>
        </p:txBody>
      </p:sp>
    </p:spTree>
    <p:extLst>
      <p:ext uri="{BB962C8B-B14F-4D97-AF65-F5344CB8AC3E}">
        <p14:creationId xmlns:p14="http://schemas.microsoft.com/office/powerpoint/2010/main" val="254706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CC07D-9D23-2DA7-2752-ECB246F1E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1B2847A-901B-B45F-5DBF-734E42EA0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F2DC56-A942-FB9C-A51C-EB7622F2A278}"/>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7A8D5528-B54F-89D1-9607-5BEDB78BD1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46CFF9-45CE-2971-5584-A01CBEBA524C}"/>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257175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3CD4C-3185-DBC2-2557-8835028799D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AAB6C6-ECA8-D70E-E65D-E8228BFB062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DD7061-C32E-E67E-1B98-C1607BBB102C}"/>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74E4ED43-4F78-A053-D1D5-93230433AF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AFAB65-ED9C-D749-30CD-E034F3FF093F}"/>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397430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2944CFA-F992-5398-FF94-2F296B9EC7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DE659A-F318-9B16-F729-7F0AA80C63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67F7E6-8F56-962A-74D5-5D616130370B}"/>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022588D6-4F36-FACF-F321-E85A469B84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1BF004-44B6-219E-6CC3-7B96B596735A}"/>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275712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619B6-B3FF-A04F-B2CE-27A12FB397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3A1B47-B662-BFE4-36D9-67A7065B87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A1F914-6AF6-2836-F8FE-870FFA353557}"/>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7ED6E4DB-A96C-E12B-7B13-0DCF8AE96B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8C0BED-124C-F196-CCB6-DEEE6C5F6A9D}"/>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75115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E82F7-DEB9-43C4-FB1C-B649AF7F142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13BB486-2358-84E0-3995-CA11A8AB8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828516-F61E-3BFF-434A-067DF5C2116F}"/>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7E8C7395-95B0-6A55-0888-DB5BAFEB11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B68BC1-9E09-AB2A-08AC-070F646C73B7}"/>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80358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DAE7-970D-EC21-99C3-D42924E087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6F965B-00B1-CD24-9E23-CC83185039A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8BD30F2-61F8-56EF-3035-1D034E9426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C373270-0293-ABB2-9DB9-D13316C582BC}"/>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6" name="Marcador de pie de página 5">
            <a:extLst>
              <a:ext uri="{FF2B5EF4-FFF2-40B4-BE49-F238E27FC236}">
                <a16:creationId xmlns:a16="http://schemas.microsoft.com/office/drawing/2014/main" id="{C7BD07F4-5332-6999-FD93-76AEF31E7D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24D8E-9129-8CDB-33A9-2C84761CC589}"/>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18408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01080-CF0C-D3E1-3F4F-312BB6C8C1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2752E1-A746-F038-BBA2-F84199A8B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60943A-2A04-489B-0A6E-D90453EB38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A03B57-D0C2-7436-0E99-4CFCFF28F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2BFE87-B070-4F16-6B57-25BD5BE1EC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8CB5EF-C773-038C-155E-82E2C2452413}"/>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8" name="Marcador de pie de página 7">
            <a:extLst>
              <a:ext uri="{FF2B5EF4-FFF2-40B4-BE49-F238E27FC236}">
                <a16:creationId xmlns:a16="http://schemas.microsoft.com/office/drawing/2014/main" id="{4E1F6BD0-4E7E-3741-8141-F6AE60D26C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C0D2A1-3DE1-D4C1-5028-796A862BE910}"/>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412602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D8667-2D3B-2F5B-E859-1A87D836AFA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263D111-3976-EF8B-8501-09B6E0DF9F90}"/>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4" name="Marcador de pie de página 3">
            <a:extLst>
              <a:ext uri="{FF2B5EF4-FFF2-40B4-BE49-F238E27FC236}">
                <a16:creationId xmlns:a16="http://schemas.microsoft.com/office/drawing/2014/main" id="{3476FDEA-7B60-D095-920A-63EF2DDC541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97F156-B2E9-C393-D88B-9350FE162E44}"/>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85686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42C224-F3C9-733E-B75F-C2320247A807}"/>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3" name="Marcador de pie de página 2">
            <a:extLst>
              <a:ext uri="{FF2B5EF4-FFF2-40B4-BE49-F238E27FC236}">
                <a16:creationId xmlns:a16="http://schemas.microsoft.com/office/drawing/2014/main" id="{ED553E4E-5BFC-B98B-3E2C-C169367C6AB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31B05CB-5909-1580-D5A6-843CC25F1068}"/>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39703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50598-C0E9-1E76-402C-9A99ED3FF0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CE07968-11BE-9F31-9B23-AE41656AC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593441B-5CA7-DEB7-CF8E-ECAC7DB9E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A7D80B-1941-60B5-E1AE-9C63946455BE}"/>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6" name="Marcador de pie de página 5">
            <a:extLst>
              <a:ext uri="{FF2B5EF4-FFF2-40B4-BE49-F238E27FC236}">
                <a16:creationId xmlns:a16="http://schemas.microsoft.com/office/drawing/2014/main" id="{3489131D-E2B0-084F-52A1-E5EDBEC001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63C2DF4-A55D-0F7F-771F-EACB8900DA64}"/>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256094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4EFBF-FDBB-CD51-9998-B41B374EE6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D1C2A8-B60B-EBEE-6E3E-D478F236C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B3FF363-D1D7-6F83-1660-434853E92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72A30-F8EA-BFED-1DF6-7E35C1E34444}"/>
              </a:ext>
            </a:extLst>
          </p:cNvPr>
          <p:cNvSpPr>
            <a:spLocks noGrp="1"/>
          </p:cNvSpPr>
          <p:nvPr>
            <p:ph type="dt" sz="half" idx="10"/>
          </p:nvPr>
        </p:nvSpPr>
        <p:spPr/>
        <p:txBody>
          <a:bodyPr/>
          <a:lstStyle/>
          <a:p>
            <a:fld id="{EDAAEE9F-2331-4F26-B44F-7856FAC9FF19}" type="datetimeFigureOut">
              <a:rPr lang="es-ES" smtClean="0"/>
              <a:t>17/11/2022</a:t>
            </a:fld>
            <a:endParaRPr lang="es-ES"/>
          </a:p>
        </p:txBody>
      </p:sp>
      <p:sp>
        <p:nvSpPr>
          <p:cNvPr id="6" name="Marcador de pie de página 5">
            <a:extLst>
              <a:ext uri="{FF2B5EF4-FFF2-40B4-BE49-F238E27FC236}">
                <a16:creationId xmlns:a16="http://schemas.microsoft.com/office/drawing/2014/main" id="{1EE7BB51-B27C-5E2F-0F04-6191CCB6F6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2F9B1E-E480-F48E-D730-8C7D83F8889C}"/>
              </a:ext>
            </a:extLst>
          </p:cNvPr>
          <p:cNvSpPr>
            <a:spLocks noGrp="1"/>
          </p:cNvSpPr>
          <p:nvPr>
            <p:ph type="sldNum" sz="quarter" idx="12"/>
          </p:nvPr>
        </p:nvSpPr>
        <p:spPr/>
        <p:txBody>
          <a:bodyPr/>
          <a:lstStyle/>
          <a:p>
            <a:fld id="{F05A3C32-A876-4AA1-8680-813EC65A26E9}" type="slidenum">
              <a:rPr lang="es-ES" smtClean="0"/>
              <a:t>‹Nº›</a:t>
            </a:fld>
            <a:endParaRPr lang="es-ES"/>
          </a:p>
        </p:txBody>
      </p:sp>
    </p:spTree>
    <p:extLst>
      <p:ext uri="{BB962C8B-B14F-4D97-AF65-F5344CB8AC3E}">
        <p14:creationId xmlns:p14="http://schemas.microsoft.com/office/powerpoint/2010/main" val="357409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AF642-D2A3-97AF-1F0F-39FEEE482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861F8B-55FA-1396-54BF-89BA977F7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CC15EA-9F33-F2ED-3C95-7EE8E486D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EE9F-2331-4F26-B44F-7856FAC9FF19}" type="datetimeFigureOut">
              <a:rPr lang="es-ES" smtClean="0"/>
              <a:t>17/11/2022</a:t>
            </a:fld>
            <a:endParaRPr lang="es-ES"/>
          </a:p>
        </p:txBody>
      </p:sp>
      <p:sp>
        <p:nvSpPr>
          <p:cNvPr id="5" name="Marcador de pie de página 4">
            <a:extLst>
              <a:ext uri="{FF2B5EF4-FFF2-40B4-BE49-F238E27FC236}">
                <a16:creationId xmlns:a16="http://schemas.microsoft.com/office/drawing/2014/main" id="{24280B9E-B481-6439-069D-A9BD8A9F7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3A94997-EFC2-F973-1CED-F7C4FC81D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A3C32-A876-4AA1-8680-813EC65A26E9}" type="slidenum">
              <a:rPr lang="es-ES" smtClean="0"/>
              <a:t>‹Nº›</a:t>
            </a:fld>
            <a:endParaRPr lang="es-ES"/>
          </a:p>
        </p:txBody>
      </p:sp>
    </p:spTree>
    <p:extLst>
      <p:ext uri="{BB962C8B-B14F-4D97-AF65-F5344CB8AC3E}">
        <p14:creationId xmlns:p14="http://schemas.microsoft.com/office/powerpoint/2010/main" val="333883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363DB1-2EF3-EC24-454A-E0B07745167D}"/>
              </a:ext>
            </a:extLst>
          </p:cNvPr>
          <p:cNvSpPr>
            <a:spLocks noGrp="1"/>
          </p:cNvSpPr>
          <p:nvPr>
            <p:ph type="subTitle" idx="1"/>
          </p:nvPr>
        </p:nvSpPr>
        <p:spPr>
          <a:xfrm>
            <a:off x="92467" y="5921429"/>
            <a:ext cx="3852809" cy="571838"/>
          </a:xfrm>
        </p:spPr>
        <p:txBody>
          <a:bodyPr>
            <a:normAutofit/>
          </a:bodyPr>
          <a:lstStyle/>
          <a:p>
            <a:pPr algn="just"/>
            <a:r>
              <a:rPr lang="es-ES" sz="1800" dirty="0">
                <a:solidFill>
                  <a:schemeClr val="bg1"/>
                </a:solidFill>
              </a:rPr>
              <a:t>Ludmila Glembotzky Goya</a:t>
            </a:r>
          </a:p>
          <a:p>
            <a:endParaRPr lang="es-ES" dirty="0">
              <a:solidFill>
                <a:schemeClr val="bg1"/>
              </a:solidFill>
            </a:endParaRPr>
          </a:p>
          <a:p>
            <a:endParaRPr lang="es-ES" dirty="0">
              <a:solidFill>
                <a:schemeClr val="bg1"/>
              </a:solidFill>
            </a:endParaRPr>
          </a:p>
        </p:txBody>
      </p:sp>
      <p:sp>
        <p:nvSpPr>
          <p:cNvPr id="5" name="Título 4">
            <a:extLst>
              <a:ext uri="{FF2B5EF4-FFF2-40B4-BE49-F238E27FC236}">
                <a16:creationId xmlns:a16="http://schemas.microsoft.com/office/drawing/2014/main" id="{62223C33-98A0-67D8-65B4-80A63BABD5AD}"/>
              </a:ext>
            </a:extLst>
          </p:cNvPr>
          <p:cNvSpPr>
            <a:spLocks noGrp="1"/>
          </p:cNvSpPr>
          <p:nvPr>
            <p:ph type="ctrTitle"/>
          </p:nvPr>
        </p:nvSpPr>
        <p:spPr>
          <a:xfrm>
            <a:off x="0" y="2305050"/>
            <a:ext cx="9144000" cy="1123950"/>
          </a:xfrm>
          <a:noFill/>
        </p:spPr>
        <p:txBody>
          <a:bodyPr>
            <a:normAutofit/>
          </a:bodyPr>
          <a:lstStyle/>
          <a:p>
            <a:pPr algn="l"/>
            <a:r>
              <a:rPr lang="en-US" sz="2800" dirty="0">
                <a:solidFill>
                  <a:schemeClr val="bg1"/>
                </a:solidFill>
              </a:rPr>
              <a:t>Professional secrecy under the tech side: </a:t>
            </a:r>
            <a:br>
              <a:rPr lang="en-US" sz="2800" dirty="0">
                <a:solidFill>
                  <a:schemeClr val="bg1"/>
                </a:solidFill>
              </a:rPr>
            </a:br>
            <a:r>
              <a:rPr lang="en-US" sz="2800" dirty="0">
                <a:solidFill>
                  <a:schemeClr val="bg1"/>
                </a:solidFill>
              </a:rPr>
              <a:t>The unseen danger</a:t>
            </a:r>
            <a:endParaRPr lang="es-ES" sz="2800" dirty="0">
              <a:solidFill>
                <a:schemeClr val="bg1"/>
              </a:solidFill>
            </a:endParaRPr>
          </a:p>
        </p:txBody>
      </p:sp>
    </p:spTree>
    <p:extLst>
      <p:ext uri="{BB962C8B-B14F-4D97-AF65-F5344CB8AC3E}">
        <p14:creationId xmlns:p14="http://schemas.microsoft.com/office/powerpoint/2010/main" val="374825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PRACTICAL ISSUES</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2011003"/>
            <a:ext cx="10515600" cy="1698411"/>
          </a:xfrm>
        </p:spPr>
        <p:txBody>
          <a:bodyPr>
            <a:normAutofit/>
          </a:bodyPr>
          <a:lstStyle/>
          <a:p>
            <a:pPr algn="just" defTabSz="1219170">
              <a:spcBef>
                <a:spcPts val="800"/>
              </a:spcBef>
              <a:buFont typeface="Wingdings" panose="05000000000000000000" pitchFamily="2" charset="2"/>
              <a:buChar char="§"/>
              <a:defRPr/>
            </a:pPr>
            <a:r>
              <a:rPr lang="en-US" sz="2000" dirty="0">
                <a:solidFill>
                  <a:srgbClr val="1444F4"/>
                </a:solidFill>
                <a:effectLst/>
                <a:latin typeface="Calibri" panose="020F0502020204030204" pitchFamily="34" charset="0"/>
                <a:ea typeface="Arial" panose="020B0604020202020204" pitchFamily="34" charset="0"/>
              </a:rPr>
              <a:t>Information storage (cloud, server, portable hard disk)</a:t>
            </a:r>
          </a:p>
          <a:p>
            <a:pPr marL="0" indent="0" algn="just" defTabSz="1219170">
              <a:spcBef>
                <a:spcPts val="800"/>
              </a:spcBef>
              <a:buNone/>
              <a:defRPr/>
            </a:pPr>
            <a:endParaRPr lang="en-US" sz="2000" dirty="0">
              <a:solidFill>
                <a:srgbClr val="1444F4"/>
              </a:solidFill>
              <a:latin typeface="Calibri" panose="020F0502020204030204" pitchFamily="34" charset="0"/>
              <a:ea typeface="Arial" panose="020B0604020202020204" pitchFamily="34" charset="0"/>
            </a:endParaRP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pic>
        <p:nvPicPr>
          <p:cNvPr id="5122" name="Picture 2" descr="How To Organize Your Messy Windows Desktop (And Keep It That Way)">
            <a:extLst>
              <a:ext uri="{FF2B5EF4-FFF2-40B4-BE49-F238E27FC236}">
                <a16:creationId xmlns:a16="http://schemas.microsoft.com/office/drawing/2014/main" id="{60F47389-EE19-707E-2A47-6DD2D0E60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860208"/>
            <a:ext cx="619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0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is cloud storage? How it works and why your business can benefit |  Tom's Guide">
            <a:extLst>
              <a:ext uri="{FF2B5EF4-FFF2-40B4-BE49-F238E27FC236}">
                <a16:creationId xmlns:a16="http://schemas.microsoft.com/office/drawing/2014/main" id="{AB26ACD6-CE17-386C-33DB-9FFBE3417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8" y="2286000"/>
            <a:ext cx="5617028" cy="315957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275A221-CDBF-49D8-3178-7A689D7A1882}"/>
              </a:ext>
            </a:extLst>
          </p:cNvPr>
          <p:cNvSpPr txBox="1"/>
          <p:nvPr/>
        </p:nvSpPr>
        <p:spPr>
          <a:xfrm>
            <a:off x="6096000" y="3404124"/>
            <a:ext cx="5138057" cy="923330"/>
          </a:xfrm>
          <a:prstGeom prst="rect">
            <a:avLst/>
          </a:prstGeom>
          <a:noFill/>
        </p:spPr>
        <p:txBody>
          <a:bodyPr wrap="square" rtlCol="0">
            <a:spAutoFit/>
          </a:bodyPr>
          <a:lstStyle/>
          <a:p>
            <a:r>
              <a:rPr lang="es-ES" dirty="0" err="1">
                <a:solidFill>
                  <a:srgbClr val="1444F4"/>
                </a:solidFill>
              </a:rPr>
              <a:t>Better</a:t>
            </a:r>
            <a:r>
              <a:rPr lang="es-ES" dirty="0">
                <a:solidFill>
                  <a:srgbClr val="1444F4"/>
                </a:solidFill>
              </a:rPr>
              <a:t> </a:t>
            </a:r>
            <a:r>
              <a:rPr lang="es-ES" dirty="0" err="1">
                <a:solidFill>
                  <a:srgbClr val="1444F4"/>
                </a:solidFill>
              </a:rPr>
              <a:t>to</a:t>
            </a:r>
            <a:r>
              <a:rPr lang="es-ES" dirty="0">
                <a:solidFill>
                  <a:srgbClr val="1444F4"/>
                </a:solidFill>
              </a:rPr>
              <a:t> use a </a:t>
            </a:r>
            <a:r>
              <a:rPr lang="es-ES" dirty="0" err="1">
                <a:solidFill>
                  <a:srgbClr val="1444F4"/>
                </a:solidFill>
              </a:rPr>
              <a:t>cloud</a:t>
            </a:r>
            <a:r>
              <a:rPr lang="es-ES" dirty="0">
                <a:solidFill>
                  <a:srgbClr val="1444F4"/>
                </a:solidFill>
              </a:rPr>
              <a:t> </a:t>
            </a:r>
            <a:r>
              <a:rPr lang="es-ES" dirty="0" err="1">
                <a:solidFill>
                  <a:srgbClr val="1444F4"/>
                </a:solidFill>
              </a:rPr>
              <a:t>storage</a:t>
            </a:r>
            <a:r>
              <a:rPr lang="es-ES" dirty="0">
                <a:solidFill>
                  <a:srgbClr val="1444F4"/>
                </a:solidFill>
              </a:rPr>
              <a:t> hosting data </a:t>
            </a:r>
            <a:r>
              <a:rPr lang="es-ES" dirty="0" err="1">
                <a:solidFill>
                  <a:srgbClr val="1444F4"/>
                </a:solidFill>
              </a:rPr>
              <a:t>located</a:t>
            </a:r>
            <a:r>
              <a:rPr lang="es-ES" dirty="0">
                <a:solidFill>
                  <a:srgbClr val="1444F4"/>
                </a:solidFill>
              </a:rPr>
              <a:t> in </a:t>
            </a:r>
            <a:r>
              <a:rPr lang="es-ES" dirty="0" err="1">
                <a:solidFill>
                  <a:srgbClr val="1444F4"/>
                </a:solidFill>
              </a:rPr>
              <a:t>Europe</a:t>
            </a:r>
            <a:r>
              <a:rPr lang="es-ES" dirty="0">
                <a:solidFill>
                  <a:srgbClr val="1444F4"/>
                </a:solidFill>
              </a:rPr>
              <a:t> </a:t>
            </a:r>
            <a:r>
              <a:rPr lang="es-ES" dirty="0" err="1">
                <a:solidFill>
                  <a:srgbClr val="1444F4"/>
                </a:solidFill>
              </a:rPr>
              <a:t>to</a:t>
            </a:r>
            <a:r>
              <a:rPr lang="es-ES" dirty="0">
                <a:solidFill>
                  <a:srgbClr val="1444F4"/>
                </a:solidFill>
              </a:rPr>
              <a:t> </a:t>
            </a:r>
            <a:r>
              <a:rPr lang="es-ES" dirty="0" err="1">
                <a:solidFill>
                  <a:srgbClr val="1444F4"/>
                </a:solidFill>
              </a:rPr>
              <a:t>avoid</a:t>
            </a:r>
            <a:r>
              <a:rPr lang="es-ES" dirty="0">
                <a:solidFill>
                  <a:srgbClr val="1444F4"/>
                </a:solidFill>
              </a:rPr>
              <a:t> </a:t>
            </a:r>
            <a:r>
              <a:rPr lang="es-ES" dirty="0" err="1">
                <a:solidFill>
                  <a:srgbClr val="1444F4"/>
                </a:solidFill>
              </a:rPr>
              <a:t>collision</a:t>
            </a:r>
            <a:r>
              <a:rPr lang="es-ES" dirty="0">
                <a:solidFill>
                  <a:srgbClr val="1444F4"/>
                </a:solidFill>
              </a:rPr>
              <a:t> </a:t>
            </a:r>
            <a:r>
              <a:rPr lang="es-ES" dirty="0" err="1">
                <a:solidFill>
                  <a:srgbClr val="1444F4"/>
                </a:solidFill>
              </a:rPr>
              <a:t>between</a:t>
            </a:r>
            <a:r>
              <a:rPr lang="es-ES" dirty="0">
                <a:solidFill>
                  <a:srgbClr val="1444F4"/>
                </a:solidFill>
              </a:rPr>
              <a:t> </a:t>
            </a:r>
            <a:r>
              <a:rPr lang="es-ES" dirty="0" err="1">
                <a:solidFill>
                  <a:srgbClr val="1444F4"/>
                </a:solidFill>
              </a:rPr>
              <a:t>the</a:t>
            </a:r>
            <a:r>
              <a:rPr lang="es-ES" dirty="0">
                <a:solidFill>
                  <a:srgbClr val="1444F4"/>
                </a:solidFill>
              </a:rPr>
              <a:t> US </a:t>
            </a:r>
            <a:r>
              <a:rPr lang="es-ES" dirty="0" err="1">
                <a:solidFill>
                  <a:srgbClr val="1444F4"/>
                </a:solidFill>
              </a:rPr>
              <a:t>Patriot</a:t>
            </a:r>
            <a:r>
              <a:rPr lang="es-ES" dirty="0">
                <a:solidFill>
                  <a:srgbClr val="1444F4"/>
                </a:solidFill>
              </a:rPr>
              <a:t> </a:t>
            </a:r>
            <a:r>
              <a:rPr lang="es-ES" dirty="0" err="1">
                <a:solidFill>
                  <a:srgbClr val="1444F4"/>
                </a:solidFill>
              </a:rPr>
              <a:t>Act</a:t>
            </a:r>
            <a:r>
              <a:rPr lang="es-ES" dirty="0">
                <a:solidFill>
                  <a:srgbClr val="1444F4"/>
                </a:solidFill>
              </a:rPr>
              <a:t> and RGDPR.</a:t>
            </a:r>
          </a:p>
        </p:txBody>
      </p:sp>
      <p:sp>
        <p:nvSpPr>
          <p:cNvPr id="3" name="Marcador de contenido 2">
            <a:extLst>
              <a:ext uri="{FF2B5EF4-FFF2-40B4-BE49-F238E27FC236}">
                <a16:creationId xmlns:a16="http://schemas.microsoft.com/office/drawing/2014/main" id="{4145E23B-D238-0305-5A8C-6ED51BDBB211}"/>
              </a:ext>
            </a:extLst>
          </p:cNvPr>
          <p:cNvSpPr>
            <a:spLocks noGrp="1"/>
          </p:cNvSpPr>
          <p:nvPr>
            <p:ph idx="1"/>
          </p:nvPr>
        </p:nvSpPr>
        <p:spPr>
          <a:xfrm>
            <a:off x="1055916" y="1063946"/>
            <a:ext cx="3777341" cy="862825"/>
          </a:xfrm>
        </p:spPr>
        <p:txBody>
          <a:bodyPr>
            <a:normAutofit/>
          </a:bodyPr>
          <a:lstStyle/>
          <a:p>
            <a:pPr marL="0" indent="0" algn="just" defTabSz="1219170">
              <a:spcBef>
                <a:spcPts val="800"/>
              </a:spcBef>
              <a:buNone/>
              <a:defRPr/>
            </a:pPr>
            <a:r>
              <a:rPr lang="en-US" sz="2000" dirty="0">
                <a:solidFill>
                  <a:srgbClr val="1444F4"/>
                </a:solidFill>
                <a:latin typeface="Calibri" panose="020F0502020204030204" pitchFamily="34" charset="0"/>
                <a:ea typeface="Arial" panose="020B0604020202020204" pitchFamily="34" charset="0"/>
              </a:rPr>
              <a:t>Cloud storage</a:t>
            </a: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228603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 server? Pros, cons and comparisons - RackSolutions">
            <a:extLst>
              <a:ext uri="{FF2B5EF4-FFF2-40B4-BE49-F238E27FC236}">
                <a16:creationId xmlns:a16="http://schemas.microsoft.com/office/drawing/2014/main" id="{017EDBAC-ED8F-7993-0D79-649CB28C1E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17FD86A-47C2-07A4-BAD7-E481D84776E9}"/>
              </a:ext>
            </a:extLst>
          </p:cNvPr>
          <p:cNvSpPr txBox="1"/>
          <p:nvPr/>
        </p:nvSpPr>
        <p:spPr>
          <a:xfrm>
            <a:off x="6569528" y="1273629"/>
            <a:ext cx="5138057" cy="1200329"/>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a:solidFill>
                  <a:srgbClr val="1444F4"/>
                </a:solidFill>
              </a:rPr>
              <a:t>It allows several people (from different devices) to access the same location where the documentation is stored, being able to access it from anywhere.</a:t>
            </a:r>
            <a:endParaRPr lang="es-ES" dirty="0">
              <a:solidFill>
                <a:srgbClr val="1444F4"/>
              </a:solidFill>
            </a:endParaRPr>
          </a:p>
        </p:txBody>
      </p:sp>
      <p:pic>
        <p:nvPicPr>
          <p:cNvPr id="7" name="Imagen 6">
            <a:extLst>
              <a:ext uri="{FF2B5EF4-FFF2-40B4-BE49-F238E27FC236}">
                <a16:creationId xmlns:a16="http://schemas.microsoft.com/office/drawing/2014/main" id="{570AB811-25C5-77E9-411B-B536D3B37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528" y="3799399"/>
            <a:ext cx="5496567" cy="1700271"/>
          </a:xfrm>
          <a:prstGeom prst="rect">
            <a:avLst/>
          </a:prstGeom>
        </p:spPr>
      </p:pic>
      <p:sp>
        <p:nvSpPr>
          <p:cNvPr id="8" name="Marcador de contenido 2">
            <a:extLst>
              <a:ext uri="{FF2B5EF4-FFF2-40B4-BE49-F238E27FC236}">
                <a16:creationId xmlns:a16="http://schemas.microsoft.com/office/drawing/2014/main" id="{B66954B7-8020-50DD-ABE9-3C081D1237DE}"/>
              </a:ext>
            </a:extLst>
          </p:cNvPr>
          <p:cNvSpPr>
            <a:spLocks noGrp="1"/>
          </p:cNvSpPr>
          <p:nvPr>
            <p:ph idx="1"/>
          </p:nvPr>
        </p:nvSpPr>
        <p:spPr>
          <a:xfrm>
            <a:off x="7758153" y="495505"/>
            <a:ext cx="3777341" cy="862825"/>
          </a:xfrm>
        </p:spPr>
        <p:txBody>
          <a:bodyPr>
            <a:normAutofit/>
          </a:bodyPr>
          <a:lstStyle/>
          <a:p>
            <a:pPr marL="0" indent="0" algn="just" defTabSz="1219170">
              <a:spcBef>
                <a:spcPts val="800"/>
              </a:spcBef>
              <a:buNone/>
              <a:defRPr/>
            </a:pPr>
            <a:r>
              <a:rPr lang="en-US" sz="2000" dirty="0">
                <a:solidFill>
                  <a:srgbClr val="1444F4"/>
                </a:solidFill>
                <a:latin typeface="Calibri" panose="020F0502020204030204" pitchFamily="34" charset="0"/>
                <a:ea typeface="Arial" panose="020B0604020202020204" pitchFamily="34" charset="0"/>
              </a:rPr>
              <a:t>Server</a:t>
            </a: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162818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ternal Hard Drive Setup and Formatting | Sweetwater">
            <a:extLst>
              <a:ext uri="{FF2B5EF4-FFF2-40B4-BE49-F238E27FC236}">
                <a16:creationId xmlns:a16="http://schemas.microsoft.com/office/drawing/2014/main" id="{2F6B28C0-527F-7BDB-193F-E6EE86074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 y="2432957"/>
            <a:ext cx="5990610" cy="3135086"/>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2">
            <a:extLst>
              <a:ext uri="{FF2B5EF4-FFF2-40B4-BE49-F238E27FC236}">
                <a16:creationId xmlns:a16="http://schemas.microsoft.com/office/drawing/2014/main" id="{4ED7A1FB-28DA-FEFB-6905-95BF02B9FC2E}"/>
              </a:ext>
            </a:extLst>
          </p:cNvPr>
          <p:cNvSpPr>
            <a:spLocks noGrp="1"/>
          </p:cNvSpPr>
          <p:nvPr>
            <p:ph idx="1"/>
          </p:nvPr>
        </p:nvSpPr>
        <p:spPr>
          <a:xfrm>
            <a:off x="1055916" y="1063946"/>
            <a:ext cx="3777341" cy="862825"/>
          </a:xfrm>
        </p:spPr>
        <p:txBody>
          <a:bodyPr>
            <a:normAutofit/>
          </a:bodyPr>
          <a:lstStyle/>
          <a:p>
            <a:pPr marL="0" indent="0" algn="just" defTabSz="1219170">
              <a:spcBef>
                <a:spcPts val="800"/>
              </a:spcBef>
              <a:buNone/>
              <a:defRPr/>
            </a:pPr>
            <a:r>
              <a:rPr lang="en-US" sz="2000" dirty="0">
                <a:solidFill>
                  <a:srgbClr val="1444F4"/>
                </a:solidFill>
                <a:latin typeface="Calibri" panose="020F0502020204030204" pitchFamily="34" charset="0"/>
                <a:ea typeface="Arial" panose="020B0604020202020204" pitchFamily="34" charset="0"/>
              </a:rPr>
              <a:t>External hard drive</a:t>
            </a: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pic>
        <p:nvPicPr>
          <p:cNvPr id="3076" name="Picture 4" descr="Encrypting an External Drive – UVM Knowledge Base">
            <a:extLst>
              <a:ext uri="{FF2B5EF4-FFF2-40B4-BE49-F238E27FC236}">
                <a16:creationId xmlns:a16="http://schemas.microsoft.com/office/drawing/2014/main" id="{0F893214-155C-9BF0-1C03-083392039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703" y="1511686"/>
            <a:ext cx="436245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6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PRACTICAL ISSUES</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2011003"/>
            <a:ext cx="10515600" cy="1698411"/>
          </a:xfrm>
        </p:spPr>
        <p:txBody>
          <a:bodyPr>
            <a:normAutofit/>
          </a:bodyPr>
          <a:lstStyle/>
          <a:p>
            <a:pPr algn="just" defTabSz="1219170">
              <a:spcBef>
                <a:spcPts val="800"/>
              </a:spcBef>
              <a:buFont typeface="Wingdings" panose="05000000000000000000" pitchFamily="2" charset="2"/>
              <a:buChar char="§"/>
              <a:defRPr/>
            </a:pPr>
            <a:r>
              <a:rPr lang="en-US" sz="2000" dirty="0">
                <a:solidFill>
                  <a:srgbClr val="1444F4"/>
                </a:solidFill>
                <a:effectLst/>
                <a:latin typeface="Calibri" panose="020F0502020204030204" pitchFamily="34" charset="0"/>
                <a:ea typeface="Arial" panose="020B0604020202020204" pitchFamily="34" charset="0"/>
              </a:rPr>
              <a:t>Wi-Fi, VPN </a:t>
            </a:r>
          </a:p>
          <a:p>
            <a:pPr marL="0" indent="0" algn="just" defTabSz="1219170">
              <a:spcBef>
                <a:spcPts val="800"/>
              </a:spcBef>
              <a:buNone/>
              <a:defRPr/>
            </a:pPr>
            <a:endParaRPr lang="en-US" sz="2000" dirty="0">
              <a:solidFill>
                <a:srgbClr val="1444F4"/>
              </a:solidFill>
              <a:latin typeface="Calibri" panose="020F0502020204030204" pitchFamily="34" charset="0"/>
              <a:ea typeface="Arial" panose="020B0604020202020204" pitchFamily="34" charset="0"/>
            </a:endParaRP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pic>
        <p:nvPicPr>
          <p:cNvPr id="4100" name="Picture 4" descr="How to Stay Safe on Free WiFi: 4 Quick Must-Try Security Tips">
            <a:extLst>
              <a:ext uri="{FF2B5EF4-FFF2-40B4-BE49-F238E27FC236}">
                <a16:creationId xmlns:a16="http://schemas.microsoft.com/office/drawing/2014/main" id="{4F82DB7A-5F8F-38CB-76DF-87BDDA7D9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58" y="3251537"/>
            <a:ext cx="5910756" cy="275000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w does a VPN work. What is a VPN? | by Adroit Information Technology  Academy | Medium">
            <a:extLst>
              <a:ext uri="{FF2B5EF4-FFF2-40B4-BE49-F238E27FC236}">
                <a16:creationId xmlns:a16="http://schemas.microsoft.com/office/drawing/2014/main" id="{C31CE4E3-EC3E-E741-3A02-523CD0468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314" y="2931222"/>
            <a:ext cx="5258972" cy="275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PRACTICAL ISSUES</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1763980"/>
            <a:ext cx="10515600" cy="4351338"/>
          </a:xfrm>
        </p:spPr>
        <p:txBody>
          <a:bodyPr>
            <a:normAutofit fontScale="40000" lnSpcReduction="20000"/>
          </a:bodyPr>
          <a:lstStyle/>
          <a:p>
            <a:pPr algn="just" defTabSz="1219170">
              <a:spcBef>
                <a:spcPts val="800"/>
              </a:spcBef>
              <a:buFont typeface="Wingdings" panose="05000000000000000000" pitchFamily="2" charset="2"/>
              <a:buChar char="§"/>
              <a:defRPr/>
            </a:pPr>
            <a:r>
              <a:rPr lang="en-US" sz="4400" dirty="0">
                <a:solidFill>
                  <a:srgbClr val="1444F4"/>
                </a:solidFill>
                <a:effectLst/>
                <a:latin typeface="Calibri" panose="020F0502020204030204" pitchFamily="34" charset="0"/>
                <a:ea typeface="Arial" panose="020B0604020202020204" pitchFamily="34" charset="0"/>
              </a:rPr>
              <a:t>Social Media</a:t>
            </a:r>
          </a:p>
          <a:p>
            <a:pPr marL="0" indent="0" defTabSz="1219170">
              <a:spcBef>
                <a:spcPts val="800"/>
              </a:spcBef>
              <a:buNone/>
              <a:defRPr/>
            </a:pPr>
            <a:endParaRPr lang="en-GB" sz="4000" dirty="0">
              <a:solidFill>
                <a:srgbClr val="1444F4"/>
              </a:solidFill>
              <a:latin typeface="Calibri" panose="020F0502020204030204" pitchFamily="34" charset="0"/>
              <a:ea typeface="Arial" panose="020B0604020202020204" pitchFamily="34" charset="0"/>
            </a:endParaRPr>
          </a:p>
          <a:p>
            <a:pPr marL="0" indent="0" algn="just" defTabSz="1219170">
              <a:lnSpc>
                <a:spcPct val="100000"/>
              </a:lnSpc>
              <a:spcBef>
                <a:spcPts val="800"/>
              </a:spcBef>
              <a:buNone/>
              <a:defRPr/>
            </a:pPr>
            <a:r>
              <a:rPr lang="es-ES" sz="4000" dirty="0">
                <a:solidFill>
                  <a:srgbClr val="1444F4"/>
                </a:solidFill>
                <a:latin typeface="Calibri" panose="020F0502020204030204" pitchFamily="34" charset="0"/>
                <a:ea typeface="Arial" panose="020B0604020202020204" pitchFamily="34" charset="0"/>
              </a:rPr>
              <a:t>   </a:t>
            </a:r>
            <a:r>
              <a:rPr lang="es-ES" sz="3300" dirty="0">
                <a:solidFill>
                  <a:srgbClr val="1444F4"/>
                </a:solidFill>
                <a:ea typeface="Arial" panose="020B0604020202020204" pitchFamily="34" charset="0"/>
              </a:rPr>
              <a:t> </a:t>
            </a:r>
            <a:r>
              <a:rPr lang="en-US" sz="3600" dirty="0">
                <a:solidFill>
                  <a:srgbClr val="1444F4"/>
                </a:solidFill>
                <a:effectLst/>
                <a:latin typeface="Calibri" panose="020F0502020204030204" pitchFamily="34" charset="0"/>
                <a:ea typeface="Arial" panose="020B0604020202020204" pitchFamily="34" charset="0"/>
              </a:rPr>
              <a:t> </a:t>
            </a:r>
            <a:r>
              <a:rPr lang="en-US" sz="4000" dirty="0">
                <a:solidFill>
                  <a:srgbClr val="1444F4"/>
                </a:solidFill>
              </a:rPr>
              <a:t>IBA International Principles on Social Media for the Legal Profession</a:t>
            </a:r>
          </a:p>
          <a:p>
            <a:pPr marL="0" indent="0" algn="just" defTabSz="1219170">
              <a:lnSpc>
                <a:spcPct val="100000"/>
              </a:lnSpc>
              <a:spcBef>
                <a:spcPts val="800"/>
              </a:spcBef>
              <a:buNone/>
              <a:defRPr/>
            </a:pPr>
            <a:endParaRPr lang="en-US" sz="4000" dirty="0">
              <a:solidFill>
                <a:srgbClr val="1444F4"/>
              </a:solidFill>
            </a:endParaRPr>
          </a:p>
          <a:p>
            <a:pPr marL="0" indent="0" algn="just" defTabSz="1219170">
              <a:lnSpc>
                <a:spcPct val="100000"/>
              </a:lnSpc>
              <a:spcBef>
                <a:spcPts val="800"/>
              </a:spcBef>
              <a:buNone/>
              <a:defRPr/>
            </a:pPr>
            <a:r>
              <a:rPr lang="en-US" sz="4000" dirty="0">
                <a:solidFill>
                  <a:srgbClr val="1444F4"/>
                </a:solidFill>
              </a:rPr>
              <a:t>     Article 4 Confidentiality</a:t>
            </a:r>
            <a:endParaRPr lang="en-GB" sz="3800" dirty="0">
              <a:solidFill>
                <a:srgbClr val="1444F4"/>
              </a:solidFill>
              <a:ea typeface="Arial" panose="020B0604020202020204" pitchFamily="34" charset="0"/>
            </a:endParaRPr>
          </a:p>
          <a:p>
            <a:pPr indent="0" algn="just">
              <a:lnSpc>
                <a:spcPct val="115000"/>
              </a:lnSpc>
              <a:buNone/>
            </a:pPr>
            <a:r>
              <a:rPr lang="en-US" sz="3800" i="1" dirty="0">
                <a:solidFill>
                  <a:srgbClr val="1444F4"/>
                </a:solidFill>
                <a:effectLst/>
                <a:ea typeface="Arial" panose="020B0604020202020204" pitchFamily="34" charset="0"/>
              </a:rPr>
              <a:t>“It is important that lawyers can be trusted with private and confidential information, and that the public perceive this. Bar associations and regulatory bodies should remind lawyers that </a:t>
            </a:r>
            <a:r>
              <a:rPr lang="en-US" sz="3800" b="1" i="1" dirty="0">
                <a:solidFill>
                  <a:srgbClr val="1444F4"/>
                </a:solidFill>
                <a:effectLst/>
                <a:ea typeface="Arial" panose="020B0604020202020204" pitchFamily="34" charset="0"/>
              </a:rPr>
              <a:t>social media platforms are not appropriate for dealing with client data or other confidential information unless they are fully satisfied that they can protect such data in accordance with their professional, ethical and legal obligations</a:t>
            </a:r>
            <a:r>
              <a:rPr lang="en-US" sz="3800" i="1" dirty="0">
                <a:solidFill>
                  <a:srgbClr val="1444F4"/>
                </a:solidFill>
                <a:effectLst/>
                <a:ea typeface="Arial" panose="020B0604020202020204" pitchFamily="34" charset="0"/>
              </a:rPr>
              <a:t>.</a:t>
            </a:r>
          </a:p>
          <a:p>
            <a:pPr indent="0" algn="just">
              <a:lnSpc>
                <a:spcPct val="115000"/>
              </a:lnSpc>
              <a:buNone/>
            </a:pPr>
            <a:r>
              <a:rPr lang="en-US" sz="3800" i="1" dirty="0">
                <a:solidFill>
                  <a:srgbClr val="1444F4"/>
                </a:solidFill>
                <a:effectLst/>
                <a:ea typeface="Arial" panose="020B0604020202020204" pitchFamily="34" charset="0"/>
              </a:rPr>
              <a:t>In addition, bar associations and regulatory bodies should encourage lawyers to consider client confidentiality more generally when using social media. For example, </a:t>
            </a:r>
            <a:r>
              <a:rPr lang="en-US" sz="3800" b="1" i="1" dirty="0">
                <a:solidFill>
                  <a:srgbClr val="1444F4"/>
                </a:solidFill>
                <a:effectLst/>
                <a:ea typeface="Arial" panose="020B0604020202020204" pitchFamily="34" charset="0"/>
              </a:rPr>
              <a:t>information that locates a lawyer geographically and temporally could be used to show professional involvement with a client who does not wish to publicise that he or she is seeking legal advice</a:t>
            </a:r>
            <a:r>
              <a:rPr lang="en-US" sz="3800" i="1" dirty="0">
                <a:solidFill>
                  <a:srgbClr val="1444F4"/>
                </a:solidFill>
                <a:effectLst/>
                <a:ea typeface="Arial" panose="020B0604020202020204" pitchFamily="34" charset="0"/>
              </a:rPr>
              <a:t>. Even the use of hypothetical questions or anonymous fact patterns may inadvertently reveal confidential information. More specifically, they should call attention to the relevant rules of professional conduct in their jurisdiction.”</a:t>
            </a:r>
          </a:p>
          <a:p>
            <a:pPr marL="0" indent="0">
              <a:buNone/>
            </a:pPr>
            <a:endParaRPr lang="es-ES" dirty="0"/>
          </a:p>
        </p:txBody>
      </p:sp>
    </p:spTree>
    <p:extLst>
      <p:ext uri="{BB962C8B-B14F-4D97-AF65-F5344CB8AC3E}">
        <p14:creationId xmlns:p14="http://schemas.microsoft.com/office/powerpoint/2010/main" val="110743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an I hide my location on Twitter posts? - Ask Dave Taylor">
            <a:extLst>
              <a:ext uri="{FF2B5EF4-FFF2-40B4-BE49-F238E27FC236}">
                <a16:creationId xmlns:a16="http://schemas.microsoft.com/office/drawing/2014/main" id="{C70A091A-6D08-A1EF-8398-A6CD9CD07F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 r="1349" b="3416"/>
          <a:stretch/>
        </p:blipFill>
        <p:spPr bwMode="auto">
          <a:xfrm>
            <a:off x="2938410" y="1746055"/>
            <a:ext cx="7592602" cy="269901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CD9E1B1-48EF-31AE-69D8-5ECE3F194203}"/>
              </a:ext>
            </a:extLst>
          </p:cNvPr>
          <p:cNvSpPr txBox="1"/>
          <p:nvPr/>
        </p:nvSpPr>
        <p:spPr>
          <a:xfrm>
            <a:off x="3236361" y="2772396"/>
            <a:ext cx="6842587" cy="646331"/>
          </a:xfrm>
          <a:prstGeom prst="rect">
            <a:avLst/>
          </a:prstGeom>
          <a:solidFill>
            <a:schemeClr val="bg1"/>
          </a:solidFill>
        </p:spPr>
        <p:txBody>
          <a:bodyPr wrap="square" rtlCol="0">
            <a:spAutoFit/>
          </a:bodyPr>
          <a:lstStyle/>
          <a:p>
            <a:r>
              <a:rPr lang="en-US" dirty="0"/>
              <a:t>A month </a:t>
            </a:r>
            <a:r>
              <a:rPr lang="en-US"/>
              <a:t>preparing for this </a:t>
            </a:r>
            <a:r>
              <a:rPr lang="en-US" dirty="0"/>
              <a:t>meeting and I'm almost late because I stained my tie.</a:t>
            </a:r>
            <a:endParaRPr lang="es-ES" dirty="0"/>
          </a:p>
        </p:txBody>
      </p:sp>
      <p:pic>
        <p:nvPicPr>
          <p:cNvPr id="5128" name="Picture 8" descr="Twitter - Wikipedia, la enciclopedia libre">
            <a:extLst>
              <a:ext uri="{FF2B5EF4-FFF2-40B4-BE49-F238E27FC236}">
                <a16:creationId xmlns:a16="http://schemas.microsoft.com/office/drawing/2014/main" id="{3898BF98-E12A-4B11-A68D-76DE043A9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24" y="2662932"/>
            <a:ext cx="1493354" cy="12284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a:extLst>
              <a:ext uri="{FF2B5EF4-FFF2-40B4-BE49-F238E27FC236}">
                <a16:creationId xmlns:a16="http://schemas.microsoft.com/office/drawing/2014/main" id="{E9377B11-CB97-730C-279B-6F37D676545B}"/>
              </a:ext>
            </a:extLst>
          </p:cNvPr>
          <p:cNvCxnSpPr/>
          <p:nvPr/>
        </p:nvCxnSpPr>
        <p:spPr>
          <a:xfrm flipH="1" flipV="1">
            <a:off x="5702157" y="4202130"/>
            <a:ext cx="1089061" cy="986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C3C5C-AFC6-8D4B-1D16-DE328DD6DA9E}"/>
              </a:ext>
            </a:extLst>
          </p:cNvPr>
          <p:cNvSpPr txBox="1"/>
          <p:nvPr/>
        </p:nvSpPr>
        <p:spPr>
          <a:xfrm>
            <a:off x="1865861" y="2587909"/>
            <a:ext cx="8685700" cy="954107"/>
          </a:xfrm>
          <a:prstGeom prst="rect">
            <a:avLst/>
          </a:prstGeom>
          <a:noFill/>
        </p:spPr>
        <p:txBody>
          <a:bodyPr wrap="square" rtlCol="0">
            <a:spAutoFit/>
          </a:bodyPr>
          <a:lstStyle/>
          <a:p>
            <a:pPr algn="just"/>
            <a:r>
              <a:rPr lang="en-US" sz="2800" dirty="0">
                <a:solidFill>
                  <a:srgbClr val="1444F4"/>
                </a:solidFill>
              </a:rPr>
              <a:t>Not protecting adequately our devices could lead to a breach in our obligation to maintain professional secrecy.</a:t>
            </a:r>
            <a:endParaRPr lang="es-ES" sz="2800" dirty="0">
              <a:solidFill>
                <a:srgbClr val="1444F4"/>
              </a:solidFill>
            </a:endParaRPr>
          </a:p>
        </p:txBody>
      </p:sp>
    </p:spTree>
    <p:extLst>
      <p:ext uri="{BB962C8B-B14F-4D97-AF65-F5344CB8AC3E}">
        <p14:creationId xmlns:p14="http://schemas.microsoft.com/office/powerpoint/2010/main" val="126475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43326EB-9CDE-0D36-270E-1DC4114D8E0C}"/>
              </a:ext>
            </a:extLst>
          </p:cNvPr>
          <p:cNvSpPr/>
          <p:nvPr/>
        </p:nvSpPr>
        <p:spPr>
          <a:xfrm>
            <a:off x="-1" y="0"/>
            <a:ext cx="7387119" cy="6858000"/>
          </a:xfrm>
          <a:prstGeom prst="rect">
            <a:avLst/>
          </a:prstGeom>
          <a:solidFill>
            <a:srgbClr val="111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Thank</a:t>
            </a:r>
            <a:r>
              <a:rPr lang="es-ES" sz="3200" dirty="0">
                <a:solidFill>
                  <a:schemeClr val="bg1"/>
                </a:solidFill>
              </a:rPr>
              <a:t> </a:t>
            </a:r>
            <a:r>
              <a:rPr lang="en-GB" sz="3200" dirty="0">
                <a:solidFill>
                  <a:schemeClr val="bg1"/>
                </a:solidFill>
              </a:rPr>
              <a:t>you</a:t>
            </a:r>
          </a:p>
        </p:txBody>
      </p:sp>
      <p:sp>
        <p:nvSpPr>
          <p:cNvPr id="6" name="CuadroTexto 5">
            <a:extLst>
              <a:ext uri="{FF2B5EF4-FFF2-40B4-BE49-F238E27FC236}">
                <a16:creationId xmlns:a16="http://schemas.microsoft.com/office/drawing/2014/main" id="{E83A9215-4DB7-40D6-B4CD-B42EA1625ACF}"/>
              </a:ext>
            </a:extLst>
          </p:cNvPr>
          <p:cNvSpPr txBox="1"/>
          <p:nvPr/>
        </p:nvSpPr>
        <p:spPr>
          <a:xfrm>
            <a:off x="7387118" y="2208526"/>
            <a:ext cx="4682869" cy="6678751"/>
          </a:xfrm>
          <a:prstGeom prst="rect">
            <a:avLst/>
          </a:prstGeom>
          <a:noFill/>
        </p:spPr>
        <p:txBody>
          <a:bodyPr wrap="square" rtlCol="0">
            <a:spAutoFit/>
          </a:bodyPr>
          <a:lstStyle/>
          <a:p>
            <a:pPr algn="just"/>
            <a:endParaRPr lang="en-GB" sz="2000" dirty="0">
              <a:solidFill>
                <a:srgbClr val="1444F4"/>
              </a:solidFill>
            </a:endParaRPr>
          </a:p>
          <a:p>
            <a:pPr algn="just"/>
            <a:r>
              <a:rPr lang="en-GB" sz="2000" dirty="0">
                <a:solidFill>
                  <a:srgbClr val="1444F4"/>
                </a:solidFill>
              </a:rPr>
              <a:t>Ludmila Glembotzky Goya</a:t>
            </a:r>
          </a:p>
          <a:p>
            <a:pPr algn="just"/>
            <a:endParaRPr lang="en-GB" sz="2000" dirty="0">
              <a:solidFill>
                <a:srgbClr val="1444F4"/>
              </a:solidFill>
            </a:endParaRPr>
          </a:p>
          <a:p>
            <a:pPr algn="just"/>
            <a:endParaRPr lang="en-GB" sz="2000" dirty="0">
              <a:solidFill>
                <a:srgbClr val="1444F4"/>
              </a:solidFill>
            </a:endParaRPr>
          </a:p>
          <a:p>
            <a:pPr algn="just"/>
            <a:endParaRPr lang="en-GB" sz="2000" dirty="0">
              <a:solidFill>
                <a:srgbClr val="1444F4"/>
              </a:solidFill>
            </a:endParaRPr>
          </a:p>
          <a:p>
            <a:pPr algn="just"/>
            <a:endParaRPr lang="en-GB" dirty="0">
              <a:solidFill>
                <a:srgbClr val="1444F4"/>
              </a:solidFill>
            </a:endParaRPr>
          </a:p>
          <a:p>
            <a:pPr algn="just"/>
            <a:endParaRPr lang="en-GB" dirty="0">
              <a:solidFill>
                <a:srgbClr val="1444F4"/>
              </a:solidFill>
            </a:endParaRPr>
          </a:p>
          <a:p>
            <a:pPr algn="just"/>
            <a:endParaRPr lang="en-GB" dirty="0">
              <a:solidFill>
                <a:srgbClr val="1444F4"/>
              </a:solidFill>
            </a:endParaRPr>
          </a:p>
          <a:p>
            <a:pPr algn="just"/>
            <a:endParaRPr lang="en-GB" dirty="0">
              <a:solidFill>
                <a:srgbClr val="1444F4"/>
              </a:solidFill>
            </a:endParaRPr>
          </a:p>
          <a:p>
            <a:pPr algn="just"/>
            <a:r>
              <a:rPr lang="en-GB" dirty="0">
                <a:solidFill>
                  <a:srgbClr val="1444F4"/>
                </a:solidFill>
              </a:rPr>
              <a:t>Bilbao-Biscay Bar Association</a:t>
            </a:r>
          </a:p>
          <a:p>
            <a:pPr algn="just"/>
            <a:endParaRPr lang="en-GB" dirty="0">
              <a:solidFill>
                <a:srgbClr val="1444F4"/>
              </a:solidFill>
            </a:endParaRPr>
          </a:p>
          <a:p>
            <a:pPr algn="just"/>
            <a:r>
              <a:rPr lang="en-GB" dirty="0">
                <a:solidFill>
                  <a:srgbClr val="1444F4"/>
                </a:solidFill>
              </a:rPr>
              <a:t>      ludmila.glembotzky@dominion-global.com</a:t>
            </a:r>
          </a:p>
          <a:p>
            <a:pPr algn="just"/>
            <a:r>
              <a:rPr lang="en-GB" sz="1600" dirty="0">
                <a:solidFill>
                  <a:srgbClr val="1444F4"/>
                </a:solidFill>
              </a:rPr>
              <a:t>       </a:t>
            </a:r>
          </a:p>
          <a:p>
            <a:pPr algn="just"/>
            <a:r>
              <a:rPr lang="en-GB" sz="1600" dirty="0">
                <a:solidFill>
                  <a:srgbClr val="1444F4"/>
                </a:solidFill>
              </a:rPr>
              <a:t>       </a:t>
            </a:r>
            <a:r>
              <a:rPr lang="en-GB" dirty="0">
                <a:solidFill>
                  <a:srgbClr val="1444F4"/>
                </a:solidFill>
              </a:rPr>
              <a:t>Ludmila Glembotzky Goya</a:t>
            </a:r>
          </a:p>
          <a:p>
            <a:pPr algn="just"/>
            <a:endParaRPr lang="en-GB" sz="1600" dirty="0">
              <a:solidFill>
                <a:srgbClr val="1444F4"/>
              </a:solidFill>
            </a:endParaRPr>
          </a:p>
          <a:p>
            <a:pPr algn="just"/>
            <a:endParaRPr lang="en-GB" sz="1600" dirty="0">
              <a:solidFill>
                <a:srgbClr val="1444F4"/>
              </a:solidFill>
            </a:endParaRPr>
          </a:p>
          <a:p>
            <a:pPr algn="just"/>
            <a:endParaRPr lang="en-GB" sz="1600" dirty="0">
              <a:solidFill>
                <a:srgbClr val="1444F4"/>
              </a:solidFill>
            </a:endParaRPr>
          </a:p>
          <a:p>
            <a:pPr algn="just"/>
            <a:endParaRPr lang="en-GB" sz="1600" dirty="0">
              <a:solidFill>
                <a:srgbClr val="1444F4"/>
              </a:solidFill>
            </a:endParaRPr>
          </a:p>
          <a:p>
            <a:pPr algn="just"/>
            <a:endParaRPr lang="en-GB" sz="1600" dirty="0">
              <a:solidFill>
                <a:srgbClr val="1444F4"/>
              </a:solidFill>
            </a:endParaRPr>
          </a:p>
          <a:p>
            <a:pPr algn="just"/>
            <a:endParaRPr lang="en-GB" dirty="0">
              <a:solidFill>
                <a:srgbClr val="1444F4"/>
              </a:solidFill>
            </a:endParaRPr>
          </a:p>
          <a:p>
            <a:pPr algn="just"/>
            <a:endParaRPr lang="en-GB" dirty="0">
              <a:solidFill>
                <a:srgbClr val="1444F4"/>
              </a:solidFill>
            </a:endParaRPr>
          </a:p>
          <a:p>
            <a:pPr algn="just"/>
            <a:endParaRPr lang="en-GB" dirty="0">
              <a:solidFill>
                <a:srgbClr val="1444F4"/>
              </a:solidFill>
            </a:endParaRPr>
          </a:p>
          <a:p>
            <a:pPr algn="just"/>
            <a:endParaRPr lang="es-ES" dirty="0">
              <a:solidFill>
                <a:srgbClr val="1444F4"/>
              </a:solidFill>
            </a:endParaRPr>
          </a:p>
          <a:p>
            <a:pPr algn="just"/>
            <a:endParaRPr lang="es-ES" dirty="0">
              <a:solidFill>
                <a:srgbClr val="1444F4"/>
              </a:solidFill>
            </a:endParaRPr>
          </a:p>
        </p:txBody>
      </p:sp>
      <p:pic>
        <p:nvPicPr>
          <p:cNvPr id="10" name="Picture 2" descr="Icono de correo electrónico azul">
            <a:extLst>
              <a:ext uri="{FF2B5EF4-FFF2-40B4-BE49-F238E27FC236}">
                <a16:creationId xmlns:a16="http://schemas.microsoft.com/office/drawing/2014/main" id="{5D26F2E9-F067-AD09-2715-D11C80D7E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670" y="5373969"/>
            <a:ext cx="347864" cy="3478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icono linkedin">
            <a:extLst>
              <a:ext uri="{FF2B5EF4-FFF2-40B4-BE49-F238E27FC236}">
                <a16:creationId xmlns:a16="http://schemas.microsoft.com/office/drawing/2014/main" id="{850C7B94-8EE5-8A55-1B34-3642C8436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670" y="5948672"/>
            <a:ext cx="267855" cy="267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exto&#10;&#10;Descripción generada automáticamente">
            <a:extLst>
              <a:ext uri="{FF2B5EF4-FFF2-40B4-BE49-F238E27FC236}">
                <a16:creationId xmlns:a16="http://schemas.microsoft.com/office/drawing/2014/main" id="{E8069397-2B94-DEC0-3FC3-63ACBCDFC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91" y="4175916"/>
            <a:ext cx="36861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e image contenant fleur, tournesol&#10;&#10;Description générée automatiquement">
            <a:extLst>
              <a:ext uri="{FF2B5EF4-FFF2-40B4-BE49-F238E27FC236}">
                <a16:creationId xmlns:a16="http://schemas.microsoft.com/office/drawing/2014/main" id="{8265183E-C08E-855F-97C8-FD2E3F986B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25" t="16571" r="24917" b="13602"/>
          <a:stretch/>
        </p:blipFill>
        <p:spPr bwMode="auto">
          <a:xfrm>
            <a:off x="10730496" y="2952069"/>
            <a:ext cx="1150706" cy="10993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91509E2A-1F8A-47F6-A745-C9030571841E}"/>
              </a:ext>
            </a:extLst>
          </p:cNvPr>
          <p:cNvSpPr txBox="1"/>
          <p:nvPr/>
        </p:nvSpPr>
        <p:spPr>
          <a:xfrm>
            <a:off x="7387119" y="3178572"/>
            <a:ext cx="3452116" cy="646331"/>
          </a:xfrm>
          <a:prstGeom prst="rect">
            <a:avLst/>
          </a:prstGeom>
          <a:noFill/>
        </p:spPr>
        <p:txBody>
          <a:bodyPr wrap="square" rtlCol="0">
            <a:spAutoFit/>
          </a:bodyPr>
          <a:lstStyle/>
          <a:p>
            <a:pPr algn="just"/>
            <a:r>
              <a:rPr lang="en-GB" dirty="0">
                <a:solidFill>
                  <a:srgbClr val="1444F4"/>
                </a:solidFill>
              </a:rPr>
              <a:t>Member and Secretary of the FBE New Technologies Commission</a:t>
            </a:r>
          </a:p>
        </p:txBody>
      </p:sp>
      <p:pic>
        <p:nvPicPr>
          <p:cNvPr id="2" name="Imagen 1">
            <a:extLst>
              <a:ext uri="{FF2B5EF4-FFF2-40B4-BE49-F238E27FC236}">
                <a16:creationId xmlns:a16="http://schemas.microsoft.com/office/drawing/2014/main" id="{A3783CA5-681A-7EE8-DDB6-4C2BBAD808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8454" y="5759862"/>
            <a:ext cx="1288130" cy="709478"/>
          </a:xfrm>
          <a:prstGeom prst="rect">
            <a:avLst/>
          </a:prstGeom>
        </p:spPr>
      </p:pic>
    </p:spTree>
    <p:extLst>
      <p:ext uri="{BB962C8B-B14F-4D97-AF65-F5344CB8AC3E}">
        <p14:creationId xmlns:p14="http://schemas.microsoft.com/office/powerpoint/2010/main" val="49993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34C75-132F-82FC-214A-D599E328FB82}"/>
              </a:ext>
            </a:extLst>
          </p:cNvPr>
          <p:cNvSpPr>
            <a:spLocks noGrp="1"/>
          </p:cNvSpPr>
          <p:nvPr>
            <p:ph type="title"/>
          </p:nvPr>
        </p:nvSpPr>
        <p:spPr>
          <a:xfrm>
            <a:off x="982038" y="770133"/>
            <a:ext cx="10515600" cy="1325563"/>
          </a:xfrm>
        </p:spPr>
        <p:txBody>
          <a:bodyPr/>
          <a:lstStyle/>
          <a:p>
            <a:r>
              <a:rPr lang="en-GB" sz="3600" u="sng" strike="noStrike" dirty="0">
                <a:solidFill>
                  <a:srgbClr val="1444F4"/>
                </a:solidFill>
                <a:effectLst/>
                <a:latin typeface="Calibri" panose="020F0502020204030204" pitchFamily="34" charset="0"/>
                <a:ea typeface="Arial" panose="020B0604020202020204" pitchFamily="34" charset="0"/>
                <a:cs typeface="Arial" panose="020B0604020202020204" pitchFamily="34" charset="0"/>
              </a:rPr>
              <a:t>OVERVIEW OF THE PRESENTATION</a:t>
            </a:r>
            <a:br>
              <a:rPr lang="es-ES" sz="1800" u="none" strike="noStrike" dirty="0">
                <a:effectLst/>
                <a:latin typeface="Arial" panose="020B0604020202020204" pitchFamily="34" charset="0"/>
                <a:ea typeface="Arial" panose="020B0604020202020204" pitchFamily="34" charset="0"/>
                <a:cs typeface="Arial" panose="020B0604020202020204" pitchFamily="34" charset="0"/>
              </a:rPr>
            </a:br>
            <a:endParaRPr lang="es-ES" dirty="0"/>
          </a:p>
        </p:txBody>
      </p:sp>
      <p:sp>
        <p:nvSpPr>
          <p:cNvPr id="3" name="Marcador de contenido 2">
            <a:extLst>
              <a:ext uri="{FF2B5EF4-FFF2-40B4-BE49-F238E27FC236}">
                <a16:creationId xmlns:a16="http://schemas.microsoft.com/office/drawing/2014/main" id="{54ADB88F-06A1-BC99-3CFC-409C712BC373}"/>
              </a:ext>
            </a:extLst>
          </p:cNvPr>
          <p:cNvSpPr>
            <a:spLocks noGrp="1"/>
          </p:cNvSpPr>
          <p:nvPr>
            <p:ph idx="1"/>
          </p:nvPr>
        </p:nvSpPr>
        <p:spPr>
          <a:xfrm>
            <a:off x="1512013" y="2141537"/>
            <a:ext cx="10515600" cy="4351338"/>
          </a:xfrm>
        </p:spPr>
        <p:txBody>
          <a:bodyPr/>
          <a:lstStyle/>
          <a:p>
            <a:pPr marL="514350" indent="-285750" algn="just">
              <a:lnSpc>
                <a:spcPct val="95000"/>
              </a:lnSpc>
              <a:buFont typeface="Wingdings" panose="05000000000000000000" pitchFamily="2" charset="2"/>
              <a:buChar char="§"/>
            </a:pPr>
            <a:r>
              <a:rPr lang="es-ES" dirty="0" err="1">
                <a:solidFill>
                  <a:srgbClr val="1444F4"/>
                </a:solidFill>
              </a:rPr>
              <a:t>Regulatory</a:t>
            </a:r>
            <a:r>
              <a:rPr lang="es-ES" dirty="0">
                <a:solidFill>
                  <a:srgbClr val="1444F4"/>
                </a:solidFill>
              </a:rPr>
              <a:t> </a:t>
            </a:r>
            <a:r>
              <a:rPr lang="es-ES" dirty="0" err="1">
                <a:solidFill>
                  <a:srgbClr val="1444F4"/>
                </a:solidFill>
              </a:rPr>
              <a:t>framework</a:t>
            </a:r>
            <a:endParaRPr lang="es-ES" dirty="0">
              <a:solidFill>
                <a:srgbClr val="1444F4"/>
              </a:solidFill>
            </a:endParaRPr>
          </a:p>
          <a:p>
            <a:pPr marL="514350" lvl="1" indent="-285750" algn="just">
              <a:lnSpc>
                <a:spcPct val="95000"/>
              </a:lnSpc>
              <a:spcBef>
                <a:spcPts val="1000"/>
              </a:spcBef>
              <a:buFont typeface="Wingdings" panose="05000000000000000000" pitchFamily="2" charset="2"/>
              <a:buChar char="§"/>
            </a:pPr>
            <a:endParaRPr lang="es-ES" sz="2800" dirty="0">
              <a:solidFill>
                <a:srgbClr val="1444F4"/>
              </a:solidFill>
            </a:endParaRPr>
          </a:p>
          <a:p>
            <a:pPr marL="514350" indent="-285750" algn="just">
              <a:lnSpc>
                <a:spcPct val="95000"/>
              </a:lnSpc>
              <a:buFont typeface="Wingdings" panose="05000000000000000000" pitchFamily="2" charset="2"/>
              <a:buChar char="§"/>
            </a:pPr>
            <a:r>
              <a:rPr lang="es-ES" dirty="0" err="1">
                <a:solidFill>
                  <a:srgbClr val="1444F4"/>
                </a:solidFill>
              </a:rPr>
              <a:t>Practical</a:t>
            </a:r>
            <a:r>
              <a:rPr lang="es-ES" dirty="0">
                <a:solidFill>
                  <a:srgbClr val="1444F4"/>
                </a:solidFill>
              </a:rPr>
              <a:t> </a:t>
            </a:r>
            <a:r>
              <a:rPr lang="es-ES" dirty="0" err="1">
                <a:solidFill>
                  <a:srgbClr val="1444F4"/>
                </a:solidFill>
              </a:rPr>
              <a:t>issues</a:t>
            </a:r>
            <a:endParaRPr lang="es-ES" dirty="0">
              <a:solidFill>
                <a:srgbClr val="1444F4"/>
              </a:solidFill>
            </a:endParaRPr>
          </a:p>
          <a:p>
            <a:pPr marL="0" indent="0">
              <a:buNone/>
            </a:pPr>
            <a:endParaRPr lang="en-GB" dirty="0"/>
          </a:p>
        </p:txBody>
      </p:sp>
    </p:spTree>
    <p:extLst>
      <p:ext uri="{BB962C8B-B14F-4D97-AF65-F5344CB8AC3E}">
        <p14:creationId xmlns:p14="http://schemas.microsoft.com/office/powerpoint/2010/main" val="121046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34C75-132F-82FC-214A-D599E328FB82}"/>
              </a:ext>
            </a:extLst>
          </p:cNvPr>
          <p:cNvSpPr>
            <a:spLocks noGrp="1"/>
          </p:cNvSpPr>
          <p:nvPr>
            <p:ph type="title"/>
          </p:nvPr>
        </p:nvSpPr>
        <p:spPr>
          <a:xfrm>
            <a:off x="3098516" y="2565971"/>
            <a:ext cx="5685890" cy="934948"/>
          </a:xfrm>
        </p:spPr>
        <p:txBody>
          <a:bodyPr>
            <a:normAutofit fontScale="90000"/>
          </a:bodyPr>
          <a:lstStyle/>
          <a:p>
            <a:pPr algn="ctr"/>
            <a:r>
              <a:rPr lang="en-GB" sz="4000" strike="noStrike" dirty="0">
                <a:solidFill>
                  <a:srgbClr val="1444F4"/>
                </a:solidFill>
                <a:effectLst/>
                <a:latin typeface="Calibri" panose="020F0502020204030204" pitchFamily="34" charset="0"/>
                <a:ea typeface="Arial" panose="020B0604020202020204" pitchFamily="34" charset="0"/>
                <a:cs typeface="Arial" panose="020B0604020202020204" pitchFamily="34" charset="0"/>
              </a:rPr>
              <a:t>REGULATORY FRAMEWORK</a:t>
            </a:r>
            <a:br>
              <a:rPr lang="es-ES" sz="1800" u="none" strike="noStrike" dirty="0">
                <a:effectLst/>
                <a:latin typeface="Arial" panose="020B0604020202020204" pitchFamily="34" charset="0"/>
                <a:ea typeface="Arial" panose="020B0604020202020204" pitchFamily="34" charset="0"/>
                <a:cs typeface="Arial" panose="020B0604020202020204" pitchFamily="34" charset="0"/>
              </a:rPr>
            </a:br>
            <a:endParaRPr lang="es-ES" dirty="0"/>
          </a:p>
        </p:txBody>
      </p:sp>
    </p:spTree>
    <p:extLst>
      <p:ext uri="{BB962C8B-B14F-4D97-AF65-F5344CB8AC3E}">
        <p14:creationId xmlns:p14="http://schemas.microsoft.com/office/powerpoint/2010/main" val="42454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REGULATORY FRAMEWORK</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1763980"/>
            <a:ext cx="10515600" cy="4351338"/>
          </a:xfrm>
        </p:spPr>
        <p:txBody>
          <a:bodyPr>
            <a:normAutofit fontScale="47500" lnSpcReduction="20000"/>
          </a:bodyPr>
          <a:lstStyle/>
          <a:p>
            <a:pPr defTabSz="1219170">
              <a:spcBef>
                <a:spcPts val="800"/>
              </a:spcBef>
              <a:buFont typeface="Wingdings" panose="05000000000000000000" pitchFamily="2" charset="2"/>
              <a:buChar char="§"/>
              <a:defRPr/>
            </a:pPr>
            <a:r>
              <a:rPr lang="en-GB" sz="4200" dirty="0">
                <a:solidFill>
                  <a:srgbClr val="1444F4"/>
                </a:solidFill>
                <a:effectLst/>
                <a:latin typeface="Calibri" panose="020F0502020204030204" pitchFamily="34" charset="0"/>
                <a:ea typeface="Arial" panose="020B0604020202020204" pitchFamily="34" charset="0"/>
              </a:rPr>
              <a:t>Code of Conduct for European Lawyers, CCBE.</a:t>
            </a:r>
          </a:p>
          <a:p>
            <a:pPr marL="0" indent="0" defTabSz="1219170">
              <a:spcBef>
                <a:spcPts val="800"/>
              </a:spcBef>
              <a:buNone/>
              <a:defRPr/>
            </a:pPr>
            <a:endParaRPr lang="en-GB" sz="4000" dirty="0">
              <a:solidFill>
                <a:srgbClr val="1444F4"/>
              </a:solidFill>
              <a:latin typeface="Calibri" panose="020F0502020204030204" pitchFamily="34" charset="0"/>
              <a:ea typeface="Arial" panose="020B0604020202020204" pitchFamily="34" charset="0"/>
            </a:endParaRPr>
          </a:p>
          <a:p>
            <a:pPr marL="0" indent="0" defTabSz="1219170">
              <a:spcBef>
                <a:spcPts val="800"/>
              </a:spcBef>
              <a:buNone/>
              <a:defRPr/>
            </a:pPr>
            <a:r>
              <a:rPr lang="es-ES" sz="4000" dirty="0">
                <a:solidFill>
                  <a:srgbClr val="1444F4"/>
                </a:solidFill>
                <a:latin typeface="Calibri" panose="020F0502020204030204" pitchFamily="34" charset="0"/>
                <a:ea typeface="Arial" panose="020B0604020202020204" pitchFamily="34" charset="0"/>
              </a:rPr>
              <a:t>   </a:t>
            </a:r>
            <a:r>
              <a:rPr lang="es-ES" sz="3300" dirty="0">
                <a:solidFill>
                  <a:srgbClr val="1444F4"/>
                </a:solidFill>
                <a:ea typeface="Arial" panose="020B0604020202020204" pitchFamily="34" charset="0"/>
              </a:rPr>
              <a:t> </a:t>
            </a:r>
            <a:r>
              <a:rPr lang="en-GB" sz="3800" dirty="0">
                <a:solidFill>
                  <a:srgbClr val="1444F4"/>
                </a:solidFill>
                <a:effectLst/>
                <a:ea typeface="Arial" panose="020B0604020202020204" pitchFamily="34" charset="0"/>
              </a:rPr>
              <a:t>Article 2.3 Confidentiality</a:t>
            </a:r>
          </a:p>
          <a:p>
            <a:pPr marL="0" indent="0" defTabSz="1219170">
              <a:spcBef>
                <a:spcPts val="800"/>
              </a:spcBef>
              <a:buNone/>
              <a:defRPr/>
            </a:pPr>
            <a:endParaRPr lang="en-GB" sz="3800" dirty="0">
              <a:solidFill>
                <a:srgbClr val="1444F4"/>
              </a:solidFill>
              <a:ea typeface="Arial" panose="020B0604020202020204" pitchFamily="34" charset="0"/>
            </a:endParaRPr>
          </a:p>
          <a:p>
            <a:pPr indent="0" algn="just">
              <a:lnSpc>
                <a:spcPct val="115000"/>
              </a:lnSpc>
              <a:buNone/>
            </a:pPr>
            <a:r>
              <a:rPr lang="en-GB" sz="3800" i="1" dirty="0">
                <a:solidFill>
                  <a:srgbClr val="1444F4"/>
                </a:solidFill>
                <a:effectLst/>
                <a:ea typeface="Arial" panose="020B0604020202020204" pitchFamily="34" charset="0"/>
              </a:rPr>
              <a:t>“It is of the essence of a lawyer’s function that the lawyer should be told by his or her client things which the client would not tell to others, and that the lawyer should be the recipient of other information on a basis of confidence. Without the certainty of confidentiality there cannot be trust. Confidentiality </a:t>
            </a:r>
            <a:r>
              <a:rPr lang="en-GB" sz="3800" b="1" i="1" dirty="0">
                <a:solidFill>
                  <a:srgbClr val="1444F4"/>
                </a:solidFill>
                <a:effectLst/>
                <a:ea typeface="Arial" panose="020B0604020202020204" pitchFamily="34" charset="0"/>
              </a:rPr>
              <a:t>is</a:t>
            </a:r>
            <a:r>
              <a:rPr lang="en-GB" sz="3800" i="1" dirty="0">
                <a:solidFill>
                  <a:srgbClr val="1444F4"/>
                </a:solidFill>
                <a:effectLst/>
                <a:ea typeface="Arial" panose="020B0604020202020204" pitchFamily="34" charset="0"/>
              </a:rPr>
              <a:t> therefore </a:t>
            </a:r>
            <a:r>
              <a:rPr lang="en-GB" sz="3800" b="1" i="1" dirty="0">
                <a:solidFill>
                  <a:srgbClr val="1444F4"/>
                </a:solidFill>
                <a:effectLst/>
                <a:ea typeface="Arial" panose="020B0604020202020204" pitchFamily="34" charset="0"/>
              </a:rPr>
              <a:t>a primary and fundamental right and duty of the lawyer</a:t>
            </a:r>
            <a:r>
              <a:rPr lang="en-GB" sz="3800" i="1" dirty="0">
                <a:solidFill>
                  <a:srgbClr val="1444F4"/>
                </a:solidFill>
                <a:effectLst/>
                <a:ea typeface="Arial" panose="020B0604020202020204" pitchFamily="34" charset="0"/>
              </a:rPr>
              <a:t>. </a:t>
            </a:r>
            <a:endParaRPr lang="es-ES" sz="3800" dirty="0">
              <a:solidFill>
                <a:srgbClr val="1444F4"/>
              </a:solidFill>
              <a:effectLst/>
              <a:ea typeface="Arial" panose="020B0604020202020204" pitchFamily="34" charset="0"/>
            </a:endParaRPr>
          </a:p>
          <a:p>
            <a:pPr indent="0" algn="just">
              <a:lnSpc>
                <a:spcPct val="115000"/>
              </a:lnSpc>
              <a:buNone/>
            </a:pPr>
            <a:r>
              <a:rPr lang="en-GB" sz="3800" i="1" dirty="0">
                <a:solidFill>
                  <a:srgbClr val="1444F4"/>
                </a:solidFill>
                <a:effectLst/>
                <a:ea typeface="Arial" panose="020B0604020202020204" pitchFamily="34" charset="0"/>
              </a:rPr>
              <a:t>The lawyer’s obligation of confidentiality serves the interest of the administration of justice as well as the interest of the client. It is therefore entitled to special protection by the State. </a:t>
            </a:r>
            <a:endParaRPr lang="es-ES" sz="3800" dirty="0">
              <a:solidFill>
                <a:srgbClr val="1444F4"/>
              </a:solidFill>
              <a:effectLst/>
              <a:ea typeface="Arial" panose="020B0604020202020204" pitchFamily="34" charset="0"/>
            </a:endParaRPr>
          </a:p>
          <a:p>
            <a:pPr indent="0" algn="just">
              <a:lnSpc>
                <a:spcPct val="115000"/>
              </a:lnSpc>
              <a:buNone/>
            </a:pPr>
            <a:r>
              <a:rPr lang="en-GB" sz="3800" i="1" dirty="0">
                <a:solidFill>
                  <a:srgbClr val="1444F4"/>
                </a:solidFill>
                <a:effectLst/>
                <a:ea typeface="Arial" panose="020B0604020202020204" pitchFamily="34" charset="0"/>
              </a:rPr>
              <a:t>A lawyer shall respect the confidentiality of all information that becomes known to the lawyer in the course of his or her professional activity. The obligation of confidentiality is </a:t>
            </a:r>
            <a:r>
              <a:rPr lang="en-GB" sz="3800" b="1" i="1" dirty="0">
                <a:solidFill>
                  <a:srgbClr val="1444F4"/>
                </a:solidFill>
                <a:effectLst/>
                <a:ea typeface="Arial" panose="020B0604020202020204" pitchFamily="34" charset="0"/>
              </a:rPr>
              <a:t>not limited in time</a:t>
            </a:r>
            <a:r>
              <a:rPr lang="en-GB" sz="3800" i="1" dirty="0">
                <a:solidFill>
                  <a:srgbClr val="1444F4"/>
                </a:solidFill>
                <a:effectLst/>
                <a:ea typeface="Arial" panose="020B0604020202020204" pitchFamily="34" charset="0"/>
              </a:rPr>
              <a:t>.  </a:t>
            </a:r>
            <a:endParaRPr lang="es-ES" sz="3800" dirty="0">
              <a:solidFill>
                <a:srgbClr val="1444F4"/>
              </a:solidFill>
              <a:ea typeface="Arial" panose="020B0604020202020204" pitchFamily="34" charset="0"/>
            </a:endParaRPr>
          </a:p>
          <a:p>
            <a:pPr indent="0" algn="just">
              <a:lnSpc>
                <a:spcPct val="115000"/>
              </a:lnSpc>
              <a:buNone/>
            </a:pPr>
            <a:r>
              <a:rPr lang="en-GB" sz="3800" i="1" dirty="0">
                <a:solidFill>
                  <a:srgbClr val="1444F4"/>
                </a:solidFill>
                <a:effectLst/>
                <a:ea typeface="Arial" panose="020B0604020202020204" pitchFamily="34" charset="0"/>
              </a:rPr>
              <a:t>A lawyer shall require his or her associates and staff and anyone engaged by him or her in the course of providing professional services to observe the same obligation of confidentiality</a:t>
            </a:r>
            <a:r>
              <a:rPr lang="en-GB" sz="3800" dirty="0">
                <a:solidFill>
                  <a:srgbClr val="1444F4"/>
                </a:solidFill>
                <a:effectLst/>
                <a:ea typeface="Arial" panose="020B0604020202020204" pitchFamily="34" charset="0"/>
              </a:rPr>
              <a:t>.”</a:t>
            </a:r>
            <a:endParaRPr lang="es-ES" sz="3800" dirty="0">
              <a:solidFill>
                <a:srgbClr val="1444F4"/>
              </a:solidFill>
              <a:effectLst/>
              <a:ea typeface="Arial" panose="020B0604020202020204" pitchFamily="34" charset="0"/>
            </a:endParaRPr>
          </a:p>
          <a:p>
            <a:endParaRPr lang="es-ES" dirty="0"/>
          </a:p>
        </p:txBody>
      </p:sp>
    </p:spTree>
    <p:extLst>
      <p:ext uri="{BB962C8B-B14F-4D97-AF65-F5344CB8AC3E}">
        <p14:creationId xmlns:p14="http://schemas.microsoft.com/office/powerpoint/2010/main" val="310003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REGULATORY FRAMEWORK</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1959189"/>
            <a:ext cx="10515600" cy="4351338"/>
          </a:xfrm>
        </p:spPr>
        <p:txBody>
          <a:bodyPr>
            <a:normAutofit/>
          </a:bodyPr>
          <a:lstStyle/>
          <a:p>
            <a:pPr defTabSz="1219170">
              <a:spcBef>
                <a:spcPts val="800"/>
              </a:spcBef>
              <a:buFont typeface="Wingdings" panose="05000000000000000000" pitchFamily="2" charset="2"/>
              <a:buChar char="§"/>
              <a:defRPr/>
            </a:pPr>
            <a:r>
              <a:rPr lang="en-US" sz="2000" dirty="0">
                <a:solidFill>
                  <a:srgbClr val="1444F4"/>
                </a:solidFill>
                <a:effectLst/>
                <a:latin typeface="Calibri" panose="020F0502020204030204" pitchFamily="34" charset="0"/>
                <a:ea typeface="Arial" panose="020B0604020202020204" pitchFamily="34" charset="0"/>
              </a:rPr>
              <a:t>IBA International Principles on Conduct for the Legal Profession</a:t>
            </a:r>
            <a:endParaRPr lang="en-GB" sz="2000" dirty="0">
              <a:solidFill>
                <a:srgbClr val="1444F4"/>
              </a:solidFill>
              <a:effectLst/>
              <a:latin typeface="Calibri" panose="020F0502020204030204" pitchFamily="34" charset="0"/>
              <a:ea typeface="Arial" panose="020B0604020202020204" pitchFamily="34" charset="0"/>
            </a:endParaRPr>
          </a:p>
          <a:p>
            <a:pPr defTabSz="1219170">
              <a:spcBef>
                <a:spcPts val="800"/>
              </a:spcBef>
              <a:buFont typeface="Wingdings" panose="05000000000000000000" pitchFamily="2" charset="2"/>
              <a:buChar char="§"/>
              <a:defRPr/>
            </a:pPr>
            <a:endParaRPr lang="en-GB" sz="2400" dirty="0">
              <a:solidFill>
                <a:srgbClr val="1444F4"/>
              </a:solidFill>
              <a:latin typeface="Calibri" panose="020F0502020204030204" pitchFamily="34" charset="0"/>
              <a:ea typeface="Arial" panose="020B0604020202020204" pitchFamily="34" charset="0"/>
            </a:endParaRPr>
          </a:p>
          <a:p>
            <a:pPr marL="0" indent="0" defTabSz="1219170">
              <a:lnSpc>
                <a:spcPct val="70000"/>
              </a:lnSpc>
              <a:spcBef>
                <a:spcPts val="800"/>
              </a:spcBef>
              <a:buNone/>
              <a:defRPr/>
            </a:pPr>
            <a:r>
              <a:rPr lang="en-GB" sz="1800" dirty="0">
                <a:solidFill>
                  <a:srgbClr val="1444F4"/>
                </a:solidFill>
              </a:rPr>
              <a:t>     Article 4 Confidentiality/Professional Secrecy</a:t>
            </a:r>
          </a:p>
          <a:p>
            <a:pPr marL="0" indent="0" defTabSz="1219170">
              <a:spcBef>
                <a:spcPts val="800"/>
              </a:spcBef>
              <a:buNone/>
              <a:defRPr/>
            </a:pPr>
            <a:endParaRPr lang="en-GB" sz="1800" dirty="0">
              <a:solidFill>
                <a:srgbClr val="1444F4"/>
              </a:solidFill>
              <a:ea typeface="Arial" panose="020B0604020202020204" pitchFamily="34" charset="0"/>
            </a:endParaRPr>
          </a:p>
          <a:p>
            <a:pPr indent="0" algn="just">
              <a:lnSpc>
                <a:spcPct val="115000"/>
              </a:lnSpc>
              <a:buNone/>
            </a:pPr>
            <a:r>
              <a:rPr lang="en-GB" sz="1800" i="1" dirty="0">
                <a:solidFill>
                  <a:srgbClr val="1444F4"/>
                </a:solidFill>
                <a:effectLst/>
                <a:ea typeface="Arial" panose="020B0604020202020204" pitchFamily="34" charset="0"/>
              </a:rPr>
              <a:t>“</a:t>
            </a:r>
            <a:r>
              <a:rPr lang="en-US" sz="1800" dirty="0">
                <a:solidFill>
                  <a:srgbClr val="1444F4"/>
                </a:solidFill>
                <a:effectLst/>
                <a:ea typeface="Arial" panose="020B0604020202020204" pitchFamily="34" charset="0"/>
              </a:rPr>
              <a:t>A lawyer shall at all times maintain and be afforded protection of confidentiality regarding the affairs of present or former clients, unless otherwise allowed or required by law and/or applicable rules of professional conduct</a:t>
            </a:r>
            <a:r>
              <a:rPr lang="en-GB" sz="1800" dirty="0">
                <a:solidFill>
                  <a:srgbClr val="1444F4"/>
                </a:solidFill>
                <a:effectLst/>
                <a:ea typeface="Arial" panose="020B0604020202020204" pitchFamily="34" charset="0"/>
              </a:rPr>
              <a:t>.”</a:t>
            </a:r>
            <a:endParaRPr lang="es-ES" sz="1800" dirty="0">
              <a:solidFill>
                <a:srgbClr val="1444F4"/>
              </a:solidFill>
              <a:effectLst/>
              <a:ea typeface="Arial" panose="020B0604020202020204" pitchFamily="34" charset="0"/>
            </a:endParaRPr>
          </a:p>
          <a:p>
            <a:endParaRPr lang="es-ES" dirty="0"/>
          </a:p>
        </p:txBody>
      </p:sp>
    </p:spTree>
    <p:extLst>
      <p:ext uri="{BB962C8B-B14F-4D97-AF65-F5344CB8AC3E}">
        <p14:creationId xmlns:p14="http://schemas.microsoft.com/office/powerpoint/2010/main" val="274424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REGULATORY FRAMEWORK</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2435546"/>
            <a:ext cx="10515600" cy="1698411"/>
          </a:xfrm>
        </p:spPr>
        <p:txBody>
          <a:bodyPr>
            <a:normAutofit/>
          </a:bodyPr>
          <a:lstStyle/>
          <a:p>
            <a:pPr algn="just" defTabSz="1219170">
              <a:spcBef>
                <a:spcPts val="800"/>
              </a:spcBef>
              <a:buFont typeface="Wingdings" panose="05000000000000000000" pitchFamily="2" charset="2"/>
              <a:buChar char="§"/>
              <a:defRPr/>
            </a:pPr>
            <a:r>
              <a:rPr lang="en-US" sz="2000" dirty="0">
                <a:solidFill>
                  <a:srgbClr val="1444F4"/>
                </a:solidFill>
                <a:effectLst/>
                <a:latin typeface="Calibri" panose="020F0502020204030204" pitchFamily="34" charset="0"/>
                <a:ea typeface="Arial" panose="020B0604020202020204" pitchFamily="34" charset="0"/>
              </a:rPr>
              <a:t>Regulation (EU) 2016/679 of the European Parliament and of the Council of 27 April 2016 on the protection of natural persons with regard to the processing of personal data and on the free movement of such data, and repealing Directive 95/46/EC (General Data Protection Regulation).</a:t>
            </a:r>
            <a:endParaRPr lang="en-GB" sz="2000" dirty="0">
              <a:solidFill>
                <a:srgbClr val="1444F4"/>
              </a:solidFill>
              <a:effectLst/>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394985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34C75-132F-82FC-214A-D599E328FB82}"/>
              </a:ext>
            </a:extLst>
          </p:cNvPr>
          <p:cNvSpPr>
            <a:spLocks noGrp="1"/>
          </p:cNvSpPr>
          <p:nvPr>
            <p:ph type="title"/>
          </p:nvPr>
        </p:nvSpPr>
        <p:spPr>
          <a:xfrm>
            <a:off x="3098516" y="2565971"/>
            <a:ext cx="5685890" cy="934948"/>
          </a:xfrm>
        </p:spPr>
        <p:txBody>
          <a:bodyPr>
            <a:normAutofit fontScale="90000"/>
          </a:bodyPr>
          <a:lstStyle/>
          <a:p>
            <a:pPr algn="ctr"/>
            <a:r>
              <a:rPr lang="en-GB" sz="4000" strike="noStrike" dirty="0">
                <a:solidFill>
                  <a:srgbClr val="1444F4"/>
                </a:solidFill>
                <a:effectLst/>
                <a:latin typeface="Calibri" panose="020F0502020204030204" pitchFamily="34" charset="0"/>
                <a:ea typeface="Arial" panose="020B0604020202020204" pitchFamily="34" charset="0"/>
                <a:cs typeface="Arial" panose="020B0604020202020204" pitchFamily="34" charset="0"/>
              </a:rPr>
              <a:t>PRACTICAL ISSUES</a:t>
            </a:r>
            <a:br>
              <a:rPr lang="es-ES" sz="1800" u="none" strike="noStrike" dirty="0">
                <a:effectLst/>
                <a:latin typeface="Arial" panose="020B0604020202020204" pitchFamily="34" charset="0"/>
                <a:ea typeface="Arial" panose="020B0604020202020204" pitchFamily="34" charset="0"/>
                <a:cs typeface="Arial" panose="020B0604020202020204" pitchFamily="34" charset="0"/>
              </a:rPr>
            </a:br>
            <a:endParaRPr lang="es-ES" dirty="0"/>
          </a:p>
        </p:txBody>
      </p:sp>
    </p:spTree>
    <p:extLst>
      <p:ext uri="{BB962C8B-B14F-4D97-AF65-F5344CB8AC3E}">
        <p14:creationId xmlns:p14="http://schemas.microsoft.com/office/powerpoint/2010/main" val="217677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CC098-59FE-0DFE-83EE-17267B7BD8F5}"/>
              </a:ext>
            </a:extLst>
          </p:cNvPr>
          <p:cNvSpPr>
            <a:spLocks noGrp="1"/>
          </p:cNvSpPr>
          <p:nvPr>
            <p:ph type="title"/>
          </p:nvPr>
        </p:nvSpPr>
        <p:spPr/>
        <p:txBody>
          <a:bodyPr>
            <a:normAutofit/>
          </a:bodyPr>
          <a:lstStyle/>
          <a:p>
            <a:r>
              <a:rPr lang="en-GB" sz="3600" u="sng" dirty="0">
                <a:solidFill>
                  <a:srgbClr val="1444F4"/>
                </a:solidFill>
                <a:latin typeface="Calibri" panose="020F0502020204030204" pitchFamily="34" charset="0"/>
                <a:ea typeface="Arial" panose="020B0604020202020204" pitchFamily="34" charset="0"/>
                <a:cs typeface="Arial" panose="020B0604020202020204" pitchFamily="34" charset="0"/>
              </a:rPr>
              <a:t>PRACTICAL ISSUES</a:t>
            </a:r>
            <a:endParaRPr lang="es-ES" sz="3600" u="sng" dirty="0"/>
          </a:p>
        </p:txBody>
      </p:sp>
      <p:sp>
        <p:nvSpPr>
          <p:cNvPr id="3" name="Marcador de contenido 2">
            <a:extLst>
              <a:ext uri="{FF2B5EF4-FFF2-40B4-BE49-F238E27FC236}">
                <a16:creationId xmlns:a16="http://schemas.microsoft.com/office/drawing/2014/main" id="{FEA190ED-3308-457C-0162-4DD13B96836F}"/>
              </a:ext>
            </a:extLst>
          </p:cNvPr>
          <p:cNvSpPr>
            <a:spLocks noGrp="1"/>
          </p:cNvSpPr>
          <p:nvPr>
            <p:ph idx="1"/>
          </p:nvPr>
        </p:nvSpPr>
        <p:spPr>
          <a:xfrm>
            <a:off x="838200" y="2011004"/>
            <a:ext cx="4257782" cy="660278"/>
          </a:xfrm>
        </p:spPr>
        <p:txBody>
          <a:bodyPr>
            <a:normAutofit/>
          </a:bodyPr>
          <a:lstStyle/>
          <a:p>
            <a:pPr algn="just" defTabSz="1219170">
              <a:spcBef>
                <a:spcPts val="800"/>
              </a:spcBef>
              <a:buFont typeface="Wingdings" panose="05000000000000000000" pitchFamily="2" charset="2"/>
              <a:buChar char="§"/>
              <a:defRPr/>
            </a:pPr>
            <a:r>
              <a:rPr lang="en-US" sz="2000" dirty="0">
                <a:solidFill>
                  <a:srgbClr val="1444F4"/>
                </a:solidFill>
                <a:effectLst/>
                <a:latin typeface="Calibri" panose="020F0502020204030204" pitchFamily="34" charset="0"/>
                <a:ea typeface="Arial" panose="020B0604020202020204" pitchFamily="34" charset="0"/>
              </a:rPr>
              <a:t>Security lock</a:t>
            </a:r>
          </a:p>
          <a:p>
            <a:pPr algn="just" defTabSz="1219170">
              <a:spcBef>
                <a:spcPts val="800"/>
              </a:spcBef>
              <a:buFont typeface="Wingdings" panose="05000000000000000000" pitchFamily="2" charset="2"/>
              <a:buChar char="§"/>
              <a:defRPr/>
            </a:pPr>
            <a:endParaRPr lang="en-US" sz="2000" dirty="0">
              <a:solidFill>
                <a:srgbClr val="1444F4"/>
              </a:solidFill>
              <a:latin typeface="Calibri" panose="020F0502020204030204" pitchFamily="34" charset="0"/>
              <a:ea typeface="Arial" panose="020B0604020202020204" pitchFamily="34" charset="0"/>
            </a:endParaRPr>
          </a:p>
          <a:p>
            <a:pPr algn="just" defTabSz="1219170">
              <a:spcBef>
                <a:spcPts val="800"/>
              </a:spcBef>
              <a:buFont typeface="Wingdings" panose="05000000000000000000" pitchFamily="2" charset="2"/>
              <a:buChar char="§"/>
              <a:defRPr/>
            </a:pPr>
            <a:endParaRPr lang="en-US" sz="2000" dirty="0">
              <a:solidFill>
                <a:srgbClr val="1444F4"/>
              </a:solidFill>
              <a:effectLst/>
              <a:latin typeface="Calibri" panose="020F0502020204030204" pitchFamily="34" charset="0"/>
              <a:ea typeface="Arial" panose="020B0604020202020204" pitchFamily="34" charset="0"/>
            </a:endParaRPr>
          </a:p>
          <a:p>
            <a:pPr marL="0" indent="0" algn="just" defTabSz="1219170">
              <a:spcBef>
                <a:spcPts val="800"/>
              </a:spcBef>
              <a:buNone/>
              <a:defRPr/>
            </a:pPr>
            <a:endParaRPr lang="en-US" sz="2000" dirty="0">
              <a:solidFill>
                <a:srgbClr val="1444F4"/>
              </a:solidFill>
              <a:effectLst/>
              <a:latin typeface="Calibri" panose="020F0502020204030204" pitchFamily="34" charset="0"/>
              <a:ea typeface="Arial" panose="020B0604020202020204" pitchFamily="34" charset="0"/>
            </a:endParaRPr>
          </a:p>
          <a:p>
            <a:pPr marL="0" indent="0" algn="just" defTabSz="1219170">
              <a:spcBef>
                <a:spcPts val="800"/>
              </a:spcBef>
              <a:buNone/>
              <a:defRPr/>
            </a:pPr>
            <a:endParaRPr lang="en-US" sz="2000" dirty="0">
              <a:solidFill>
                <a:srgbClr val="1444F4"/>
              </a:solidFill>
              <a:latin typeface="Calibri" panose="020F0502020204030204" pitchFamily="34" charset="0"/>
              <a:ea typeface="Arial" panose="020B0604020202020204" pitchFamily="34" charset="0"/>
            </a:endParaRPr>
          </a:p>
          <a:p>
            <a:pPr marL="0" indent="0" algn="just" defTabSz="1219170">
              <a:spcBef>
                <a:spcPts val="800"/>
              </a:spcBef>
              <a:buNone/>
              <a:defRPr/>
            </a:pPr>
            <a:endParaRPr lang="en-GB" sz="2000" dirty="0">
              <a:solidFill>
                <a:srgbClr val="1444F4"/>
              </a:solidFill>
              <a:effectLst/>
              <a:latin typeface="Calibri" panose="020F0502020204030204" pitchFamily="34" charset="0"/>
              <a:ea typeface="Arial" panose="020B0604020202020204" pitchFamily="34" charset="0"/>
            </a:endParaRPr>
          </a:p>
        </p:txBody>
      </p:sp>
      <p:pic>
        <p:nvPicPr>
          <p:cNvPr id="4104" name="Picture 8" descr="Premium Vector | Laptop with password notification icon in flat style  authentication vector illustration on isolated background login  verification sign business concept">
            <a:extLst>
              <a:ext uri="{FF2B5EF4-FFF2-40B4-BE49-F238E27FC236}">
                <a16:creationId xmlns:a16="http://schemas.microsoft.com/office/drawing/2014/main" id="{AB26B20A-F642-25BC-0D04-DAC9A979D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78" y="2336890"/>
            <a:ext cx="4066369" cy="40663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9E48EB6-AFCF-A7F4-A74D-A77F698B09A7}"/>
              </a:ext>
            </a:extLst>
          </p:cNvPr>
          <p:cNvSpPr txBox="1"/>
          <p:nvPr/>
        </p:nvSpPr>
        <p:spPr>
          <a:xfrm>
            <a:off x="5838106" y="2828835"/>
            <a:ext cx="4746661" cy="1200329"/>
          </a:xfrm>
          <a:prstGeom prst="rect">
            <a:avLst/>
          </a:prstGeom>
          <a:noFill/>
        </p:spPr>
        <p:txBody>
          <a:bodyPr wrap="square" rtlCol="0">
            <a:spAutoFit/>
          </a:bodyPr>
          <a:lstStyle/>
          <a:p>
            <a:r>
              <a:rPr lang="es-ES" dirty="0" err="1">
                <a:solidFill>
                  <a:srgbClr val="1444F4"/>
                </a:solidFill>
              </a:rPr>
              <a:t>How</a:t>
            </a:r>
            <a:r>
              <a:rPr lang="es-ES" dirty="0">
                <a:solidFill>
                  <a:srgbClr val="1444F4"/>
                </a:solidFill>
              </a:rPr>
              <a:t> </a:t>
            </a:r>
            <a:r>
              <a:rPr lang="es-ES" dirty="0" err="1">
                <a:solidFill>
                  <a:srgbClr val="1444F4"/>
                </a:solidFill>
              </a:rPr>
              <a:t>to</a:t>
            </a:r>
            <a:r>
              <a:rPr lang="es-ES" dirty="0">
                <a:solidFill>
                  <a:srgbClr val="1444F4"/>
                </a:solidFill>
              </a:rPr>
              <a:t> </a:t>
            </a:r>
            <a:r>
              <a:rPr lang="es-ES" dirty="0" err="1">
                <a:solidFill>
                  <a:srgbClr val="1444F4"/>
                </a:solidFill>
              </a:rPr>
              <a:t>create</a:t>
            </a:r>
            <a:r>
              <a:rPr lang="es-ES" dirty="0">
                <a:solidFill>
                  <a:srgbClr val="1444F4"/>
                </a:solidFill>
              </a:rPr>
              <a:t> a </a:t>
            </a:r>
            <a:r>
              <a:rPr lang="es-ES" dirty="0" err="1">
                <a:solidFill>
                  <a:srgbClr val="1444F4"/>
                </a:solidFill>
              </a:rPr>
              <a:t>secure</a:t>
            </a:r>
            <a:r>
              <a:rPr lang="es-ES" dirty="0">
                <a:solidFill>
                  <a:srgbClr val="1444F4"/>
                </a:solidFill>
              </a:rPr>
              <a:t> </a:t>
            </a:r>
            <a:r>
              <a:rPr lang="es-ES" dirty="0" err="1">
                <a:solidFill>
                  <a:srgbClr val="1444F4"/>
                </a:solidFill>
              </a:rPr>
              <a:t>password</a:t>
            </a:r>
            <a:r>
              <a:rPr lang="es-ES" dirty="0">
                <a:solidFill>
                  <a:srgbClr val="1444F4"/>
                </a:solidFill>
              </a:rPr>
              <a:t>?</a:t>
            </a:r>
          </a:p>
          <a:p>
            <a:endParaRPr lang="es-ES" dirty="0">
              <a:solidFill>
                <a:srgbClr val="1444F4"/>
              </a:solidFill>
            </a:endParaRPr>
          </a:p>
          <a:p>
            <a:pPr marL="285750" indent="-285750">
              <a:buFont typeface="Wingdings" panose="05000000000000000000" pitchFamily="2" charset="2"/>
              <a:buChar char="ü"/>
            </a:pPr>
            <a:r>
              <a:rPr lang="es-ES" dirty="0">
                <a:solidFill>
                  <a:srgbClr val="1444F4"/>
                </a:solidFill>
              </a:rPr>
              <a:t>Combine </a:t>
            </a:r>
            <a:r>
              <a:rPr lang="es-ES" dirty="0" err="1">
                <a:solidFill>
                  <a:srgbClr val="1444F4"/>
                </a:solidFill>
              </a:rPr>
              <a:t>numbers</a:t>
            </a:r>
            <a:r>
              <a:rPr lang="es-ES" dirty="0">
                <a:solidFill>
                  <a:srgbClr val="1444F4"/>
                </a:solidFill>
              </a:rPr>
              <a:t> (1,2,3…), </a:t>
            </a:r>
            <a:r>
              <a:rPr lang="es-ES" dirty="0" err="1">
                <a:solidFill>
                  <a:srgbClr val="1444F4"/>
                </a:solidFill>
              </a:rPr>
              <a:t>letters</a:t>
            </a:r>
            <a:r>
              <a:rPr lang="es-ES" dirty="0">
                <a:solidFill>
                  <a:srgbClr val="1444F4"/>
                </a:solidFill>
              </a:rPr>
              <a:t> (</a:t>
            </a:r>
            <a:r>
              <a:rPr lang="es-ES" dirty="0" err="1">
                <a:solidFill>
                  <a:srgbClr val="1444F4"/>
                </a:solidFill>
              </a:rPr>
              <a:t>a,B,c</a:t>
            </a:r>
            <a:r>
              <a:rPr lang="es-ES" dirty="0">
                <a:solidFill>
                  <a:srgbClr val="1444F4"/>
                </a:solidFill>
              </a:rPr>
              <a:t> …) and symbols (@,?,$...)</a:t>
            </a:r>
          </a:p>
        </p:txBody>
      </p:sp>
    </p:spTree>
    <p:extLst>
      <p:ext uri="{BB962C8B-B14F-4D97-AF65-F5344CB8AC3E}">
        <p14:creationId xmlns:p14="http://schemas.microsoft.com/office/powerpoint/2010/main" val="9907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ECA4DF4-02CD-F0F3-EA65-F17B97D217D3}"/>
              </a:ext>
            </a:extLst>
          </p:cNvPr>
          <p:cNvPicPr>
            <a:picLocks noChangeAspect="1"/>
          </p:cNvPicPr>
          <p:nvPr/>
        </p:nvPicPr>
        <p:blipFill rotWithShape="1">
          <a:blip r:embed="rId2"/>
          <a:srcRect b="8912"/>
          <a:stretch/>
        </p:blipFill>
        <p:spPr>
          <a:xfrm>
            <a:off x="387056" y="875175"/>
            <a:ext cx="11417887" cy="5107649"/>
          </a:xfrm>
          <a:prstGeom prst="rect">
            <a:avLst/>
          </a:prstGeom>
        </p:spPr>
      </p:pic>
    </p:spTree>
    <p:extLst>
      <p:ext uri="{BB962C8B-B14F-4D97-AF65-F5344CB8AC3E}">
        <p14:creationId xmlns:p14="http://schemas.microsoft.com/office/powerpoint/2010/main" val="37239314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671</Words>
  <Application>Microsoft Office PowerPoint</Application>
  <PresentationFormat>Panorámica</PresentationFormat>
  <Paragraphs>76</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Wingdings</vt:lpstr>
      <vt:lpstr>Tema de Office</vt:lpstr>
      <vt:lpstr>Professional secrecy under the tech side:  The unseen danger</vt:lpstr>
      <vt:lpstr>OVERVIEW OF THE PRESENTATION </vt:lpstr>
      <vt:lpstr>REGULATORY FRAMEWORK </vt:lpstr>
      <vt:lpstr>REGULATORY FRAMEWORK</vt:lpstr>
      <vt:lpstr>REGULATORY FRAMEWORK</vt:lpstr>
      <vt:lpstr>REGULATORY FRAMEWORK</vt:lpstr>
      <vt:lpstr>PRACTICAL ISSUES </vt:lpstr>
      <vt:lpstr>PRACTICAL ISSUES</vt:lpstr>
      <vt:lpstr>Presentación de PowerPoint</vt:lpstr>
      <vt:lpstr>PRACTICAL ISSUES</vt:lpstr>
      <vt:lpstr>Presentación de PowerPoint</vt:lpstr>
      <vt:lpstr>Presentación de PowerPoint</vt:lpstr>
      <vt:lpstr>Presentación de PowerPoint</vt:lpstr>
      <vt:lpstr>PRACTICAL ISSUES</vt:lpstr>
      <vt:lpstr>PRACTICAL ISSUES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Ludmila Glembotzky Goya</dc:creator>
  <cp:lastModifiedBy>Ludmila Glembotzky Goya</cp:lastModifiedBy>
  <cp:revision>70</cp:revision>
  <dcterms:created xsi:type="dcterms:W3CDTF">2022-11-12T19:18:11Z</dcterms:created>
  <dcterms:modified xsi:type="dcterms:W3CDTF">2022-11-17T14:16:15Z</dcterms:modified>
</cp:coreProperties>
</file>