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3"/>
  </p:notesMasterIdLst>
  <p:sldIdLst>
    <p:sldId id="256" r:id="rId2"/>
    <p:sldId id="257" r:id="rId3"/>
    <p:sldId id="262" r:id="rId4"/>
    <p:sldId id="258" r:id="rId5"/>
    <p:sldId id="259" r:id="rId6"/>
    <p:sldId id="260" r:id="rId7"/>
    <p:sldId id="261" r:id="rId8"/>
    <p:sldId id="280" r:id="rId9"/>
    <p:sldId id="281" r:id="rId10"/>
    <p:sldId id="267" r:id="rId11"/>
    <p:sldId id="282" r:id="rId12"/>
    <p:sldId id="263" r:id="rId13"/>
    <p:sldId id="264" r:id="rId14"/>
    <p:sldId id="272" r:id="rId15"/>
    <p:sldId id="284" r:id="rId16"/>
    <p:sldId id="269" r:id="rId17"/>
    <p:sldId id="266" r:id="rId18"/>
    <p:sldId id="277" r:id="rId19"/>
    <p:sldId id="268" r:id="rId20"/>
    <p:sldId id="274" r:id="rId21"/>
    <p:sldId id="285" r:id="rId22"/>
    <p:sldId id="278" r:id="rId23"/>
    <p:sldId id="276" r:id="rId24"/>
    <p:sldId id="265" r:id="rId25"/>
    <p:sldId id="275" r:id="rId26"/>
    <p:sldId id="288" r:id="rId27"/>
    <p:sldId id="287" r:id="rId28"/>
    <p:sldId id="289" r:id="rId29"/>
    <p:sldId id="279" r:id="rId30"/>
    <p:sldId id="283" r:id="rId31"/>
    <p:sldId id="479" r:id="rId3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5940"/>
  </p:normalViewPr>
  <p:slideViewPr>
    <p:cSldViewPr snapToGrid="0">
      <p:cViewPr varScale="1">
        <p:scale>
          <a:sx n="55" d="100"/>
          <a:sy n="55" d="100"/>
        </p:scale>
        <p:origin x="885"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6D0792-B6BD-4693-90DB-B65F0DDC95F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829FB0E4-B2EF-4CAC-AF47-464C276285AE}">
      <dgm:prSet/>
      <dgm:spPr/>
      <dgm:t>
        <a:bodyPr/>
        <a:lstStyle/>
        <a:p>
          <a:r>
            <a:rPr lang="es-ES_tradnl" b="1" dirty="0"/>
            <a:t>Profesión de alta transcendencia social. </a:t>
          </a:r>
          <a:endParaRPr lang="en-US" b="1" dirty="0"/>
        </a:p>
      </dgm:t>
    </dgm:pt>
    <dgm:pt modelId="{4034EF3B-7156-4038-9F81-07E882420BB6}" type="parTrans" cxnId="{125C2BF4-CD56-41AE-BA5A-980954CC6E62}">
      <dgm:prSet/>
      <dgm:spPr/>
      <dgm:t>
        <a:bodyPr/>
        <a:lstStyle/>
        <a:p>
          <a:endParaRPr lang="en-US"/>
        </a:p>
      </dgm:t>
    </dgm:pt>
    <dgm:pt modelId="{55BFC12A-B1C4-4532-8D78-9B49336957D8}" type="sibTrans" cxnId="{125C2BF4-CD56-41AE-BA5A-980954CC6E62}">
      <dgm:prSet/>
      <dgm:spPr/>
      <dgm:t>
        <a:bodyPr/>
        <a:lstStyle/>
        <a:p>
          <a:endParaRPr lang="en-US"/>
        </a:p>
      </dgm:t>
    </dgm:pt>
    <dgm:pt modelId="{878E6117-0DCF-45FC-8B52-6B7B406FA6E4}">
      <dgm:prSet/>
      <dgm:spPr/>
      <dgm:t>
        <a:bodyPr/>
        <a:lstStyle/>
        <a:p>
          <a:r>
            <a:rPr lang="es-ES_tradnl" b="1" dirty="0"/>
            <a:t>¿Asumimos responsabilidades que no nos competen? </a:t>
          </a:r>
          <a:endParaRPr lang="en-US" b="1" dirty="0"/>
        </a:p>
      </dgm:t>
    </dgm:pt>
    <dgm:pt modelId="{E9002A3F-6E1F-4D80-8CA8-7BC6A4767D8D}" type="parTrans" cxnId="{E00C7190-765A-42F7-B200-7F0F8FB4FFED}">
      <dgm:prSet/>
      <dgm:spPr/>
      <dgm:t>
        <a:bodyPr/>
        <a:lstStyle/>
        <a:p>
          <a:endParaRPr lang="en-US"/>
        </a:p>
      </dgm:t>
    </dgm:pt>
    <dgm:pt modelId="{4772A20E-743F-4343-BEFA-2E23573A4B3F}" type="sibTrans" cxnId="{E00C7190-765A-42F7-B200-7F0F8FB4FFED}">
      <dgm:prSet/>
      <dgm:spPr/>
      <dgm:t>
        <a:bodyPr/>
        <a:lstStyle/>
        <a:p>
          <a:endParaRPr lang="en-US"/>
        </a:p>
      </dgm:t>
    </dgm:pt>
    <dgm:pt modelId="{C3D063D9-D33B-4E26-A591-F8F76DB86BCA}">
      <dgm:prSet/>
      <dgm:spPr/>
      <dgm:t>
        <a:bodyPr/>
        <a:lstStyle/>
        <a:p>
          <a:r>
            <a:rPr lang="es-ES_tradnl" b="1" dirty="0"/>
            <a:t>Responsabilidad versus culpa versus normalidad. </a:t>
          </a:r>
          <a:endParaRPr lang="en-US" b="1" dirty="0"/>
        </a:p>
      </dgm:t>
    </dgm:pt>
    <dgm:pt modelId="{5FCDD2BB-FE15-4DAF-9A55-22F272587321}" type="parTrans" cxnId="{B728654A-D213-42F3-88EE-B67A2B571B68}">
      <dgm:prSet/>
      <dgm:spPr/>
      <dgm:t>
        <a:bodyPr/>
        <a:lstStyle/>
        <a:p>
          <a:endParaRPr lang="en-US"/>
        </a:p>
      </dgm:t>
    </dgm:pt>
    <dgm:pt modelId="{75B18A1A-9C43-457F-BFC2-DEBDE66B4D70}" type="sibTrans" cxnId="{B728654A-D213-42F3-88EE-B67A2B571B68}">
      <dgm:prSet/>
      <dgm:spPr/>
      <dgm:t>
        <a:bodyPr/>
        <a:lstStyle/>
        <a:p>
          <a:endParaRPr lang="en-US"/>
        </a:p>
      </dgm:t>
    </dgm:pt>
    <dgm:pt modelId="{668D7306-C188-42DB-9E3A-05E3D787611F}">
      <dgm:prSet/>
      <dgm:spPr/>
      <dgm:t>
        <a:bodyPr/>
        <a:lstStyle/>
        <a:p>
          <a:r>
            <a:rPr lang="es-ES_tradnl" b="1" dirty="0"/>
            <a:t>Exceso de compromiso. </a:t>
          </a:r>
          <a:endParaRPr lang="en-US" b="1" dirty="0"/>
        </a:p>
      </dgm:t>
    </dgm:pt>
    <dgm:pt modelId="{71FEE251-31A3-4664-AD7F-353A35DC38EF}" type="parTrans" cxnId="{687507F1-5F55-4613-945B-9F86AD957BB8}">
      <dgm:prSet/>
      <dgm:spPr/>
      <dgm:t>
        <a:bodyPr/>
        <a:lstStyle/>
        <a:p>
          <a:endParaRPr lang="en-US"/>
        </a:p>
      </dgm:t>
    </dgm:pt>
    <dgm:pt modelId="{7CE47651-F23E-4C61-A936-393BDE08D317}" type="sibTrans" cxnId="{687507F1-5F55-4613-945B-9F86AD957BB8}">
      <dgm:prSet/>
      <dgm:spPr/>
      <dgm:t>
        <a:bodyPr/>
        <a:lstStyle/>
        <a:p>
          <a:endParaRPr lang="en-US"/>
        </a:p>
      </dgm:t>
    </dgm:pt>
    <dgm:pt modelId="{05D7E09F-6483-41A5-ABFA-332B83A54E79}">
      <dgm:prSet/>
      <dgm:spPr/>
      <dgm:t>
        <a:bodyPr/>
        <a:lstStyle/>
        <a:p>
          <a:r>
            <a:rPr lang="es-ES_tradnl" b="1" dirty="0"/>
            <a:t>Necesidad de adaptarse continuamente al cambio.</a:t>
          </a:r>
          <a:endParaRPr lang="en-US" b="1" dirty="0"/>
        </a:p>
      </dgm:t>
    </dgm:pt>
    <dgm:pt modelId="{2353235B-36C6-4139-A7F7-EEA6AC688EAE}" type="parTrans" cxnId="{59BA909B-4866-4572-9568-744D4174C1B0}">
      <dgm:prSet/>
      <dgm:spPr/>
      <dgm:t>
        <a:bodyPr/>
        <a:lstStyle/>
        <a:p>
          <a:endParaRPr lang="en-US"/>
        </a:p>
      </dgm:t>
    </dgm:pt>
    <dgm:pt modelId="{2323BB4D-1FED-4FDA-A425-B7AEC09A4D0F}" type="sibTrans" cxnId="{59BA909B-4866-4572-9568-744D4174C1B0}">
      <dgm:prSet/>
      <dgm:spPr/>
      <dgm:t>
        <a:bodyPr/>
        <a:lstStyle/>
        <a:p>
          <a:endParaRPr lang="en-US"/>
        </a:p>
      </dgm:t>
    </dgm:pt>
    <dgm:pt modelId="{AA9F6D18-34D2-42AF-9A89-D74DA0324B3D}">
      <dgm:prSet/>
      <dgm:spPr/>
      <dgm:t>
        <a:bodyPr/>
        <a:lstStyle/>
        <a:p>
          <a:r>
            <a:rPr lang="es-ES_tradnl" b="1" dirty="0"/>
            <a:t>Presión de no obtener un determinado resultado, pese a que nuestra obligación es de medios. </a:t>
          </a:r>
          <a:endParaRPr lang="en-US" b="1" dirty="0"/>
        </a:p>
      </dgm:t>
    </dgm:pt>
    <dgm:pt modelId="{476D4BFF-4D2E-4DD9-BE4C-CD94AF657466}" type="parTrans" cxnId="{23D48CD4-0828-4060-8539-326B36389F85}">
      <dgm:prSet/>
      <dgm:spPr/>
      <dgm:t>
        <a:bodyPr/>
        <a:lstStyle/>
        <a:p>
          <a:endParaRPr lang="en-US"/>
        </a:p>
      </dgm:t>
    </dgm:pt>
    <dgm:pt modelId="{8155B8BE-6E21-44CE-A24D-14BF425C660E}" type="sibTrans" cxnId="{23D48CD4-0828-4060-8539-326B36389F85}">
      <dgm:prSet/>
      <dgm:spPr/>
      <dgm:t>
        <a:bodyPr/>
        <a:lstStyle/>
        <a:p>
          <a:endParaRPr lang="en-US"/>
        </a:p>
      </dgm:t>
    </dgm:pt>
    <dgm:pt modelId="{C3690C52-EEA4-904A-A0C1-19AD07C689DE}" type="pres">
      <dgm:prSet presAssocID="{E36D0792-B6BD-4693-90DB-B65F0DDC95F8}" presName="vert0" presStyleCnt="0">
        <dgm:presLayoutVars>
          <dgm:dir/>
          <dgm:animOne val="branch"/>
          <dgm:animLvl val="lvl"/>
        </dgm:presLayoutVars>
      </dgm:prSet>
      <dgm:spPr/>
      <dgm:t>
        <a:bodyPr/>
        <a:lstStyle/>
        <a:p>
          <a:endParaRPr lang="es-ES"/>
        </a:p>
      </dgm:t>
    </dgm:pt>
    <dgm:pt modelId="{8E18EDEB-C091-784B-B370-EA8F692A9B48}" type="pres">
      <dgm:prSet presAssocID="{829FB0E4-B2EF-4CAC-AF47-464C276285AE}" presName="thickLine" presStyleLbl="alignNode1" presStyleIdx="0" presStyleCnt="6"/>
      <dgm:spPr/>
    </dgm:pt>
    <dgm:pt modelId="{1EBBE33E-E9A0-7E44-B4AA-54426AC58181}" type="pres">
      <dgm:prSet presAssocID="{829FB0E4-B2EF-4CAC-AF47-464C276285AE}" presName="horz1" presStyleCnt="0"/>
      <dgm:spPr/>
    </dgm:pt>
    <dgm:pt modelId="{A2F674AD-9A19-494F-A85A-8BCBCCC2408C}" type="pres">
      <dgm:prSet presAssocID="{829FB0E4-B2EF-4CAC-AF47-464C276285AE}" presName="tx1" presStyleLbl="revTx" presStyleIdx="0" presStyleCnt="6"/>
      <dgm:spPr/>
      <dgm:t>
        <a:bodyPr/>
        <a:lstStyle/>
        <a:p>
          <a:endParaRPr lang="es-ES"/>
        </a:p>
      </dgm:t>
    </dgm:pt>
    <dgm:pt modelId="{E7AAA9B7-B87C-B540-854A-AB8645CEFDD7}" type="pres">
      <dgm:prSet presAssocID="{829FB0E4-B2EF-4CAC-AF47-464C276285AE}" presName="vert1" presStyleCnt="0"/>
      <dgm:spPr/>
    </dgm:pt>
    <dgm:pt modelId="{D0488783-A031-834C-B368-6C59E887E904}" type="pres">
      <dgm:prSet presAssocID="{878E6117-0DCF-45FC-8B52-6B7B406FA6E4}" presName="thickLine" presStyleLbl="alignNode1" presStyleIdx="1" presStyleCnt="6"/>
      <dgm:spPr/>
    </dgm:pt>
    <dgm:pt modelId="{2D075F76-EC73-B34B-B626-A1651B1B7AD9}" type="pres">
      <dgm:prSet presAssocID="{878E6117-0DCF-45FC-8B52-6B7B406FA6E4}" presName="horz1" presStyleCnt="0"/>
      <dgm:spPr/>
    </dgm:pt>
    <dgm:pt modelId="{889B3CE6-5657-FE4A-AD27-9FC449169451}" type="pres">
      <dgm:prSet presAssocID="{878E6117-0DCF-45FC-8B52-6B7B406FA6E4}" presName="tx1" presStyleLbl="revTx" presStyleIdx="1" presStyleCnt="6"/>
      <dgm:spPr/>
      <dgm:t>
        <a:bodyPr/>
        <a:lstStyle/>
        <a:p>
          <a:endParaRPr lang="es-ES"/>
        </a:p>
      </dgm:t>
    </dgm:pt>
    <dgm:pt modelId="{96A4B4FC-A000-074F-93B1-2647B1B9C837}" type="pres">
      <dgm:prSet presAssocID="{878E6117-0DCF-45FC-8B52-6B7B406FA6E4}" presName="vert1" presStyleCnt="0"/>
      <dgm:spPr/>
    </dgm:pt>
    <dgm:pt modelId="{73335A51-377C-EE40-8771-E8771A15999D}" type="pres">
      <dgm:prSet presAssocID="{C3D063D9-D33B-4E26-A591-F8F76DB86BCA}" presName="thickLine" presStyleLbl="alignNode1" presStyleIdx="2" presStyleCnt="6"/>
      <dgm:spPr/>
    </dgm:pt>
    <dgm:pt modelId="{7BA0749D-A14A-CE46-9CC9-402C71064F9E}" type="pres">
      <dgm:prSet presAssocID="{C3D063D9-D33B-4E26-A591-F8F76DB86BCA}" presName="horz1" presStyleCnt="0"/>
      <dgm:spPr/>
    </dgm:pt>
    <dgm:pt modelId="{3F7B7E3F-6A95-E04E-AF77-CF660D7D5840}" type="pres">
      <dgm:prSet presAssocID="{C3D063D9-D33B-4E26-A591-F8F76DB86BCA}" presName="tx1" presStyleLbl="revTx" presStyleIdx="2" presStyleCnt="6"/>
      <dgm:spPr/>
      <dgm:t>
        <a:bodyPr/>
        <a:lstStyle/>
        <a:p>
          <a:endParaRPr lang="es-ES"/>
        </a:p>
      </dgm:t>
    </dgm:pt>
    <dgm:pt modelId="{2DC56410-5B51-C74D-B59B-2889FE7385B3}" type="pres">
      <dgm:prSet presAssocID="{C3D063D9-D33B-4E26-A591-F8F76DB86BCA}" presName="vert1" presStyleCnt="0"/>
      <dgm:spPr/>
    </dgm:pt>
    <dgm:pt modelId="{2B2D4212-B33A-1548-9904-112B39A0CCD5}" type="pres">
      <dgm:prSet presAssocID="{668D7306-C188-42DB-9E3A-05E3D787611F}" presName="thickLine" presStyleLbl="alignNode1" presStyleIdx="3" presStyleCnt="6"/>
      <dgm:spPr/>
    </dgm:pt>
    <dgm:pt modelId="{09A69040-9C9B-3344-A5DE-A2799C046E7C}" type="pres">
      <dgm:prSet presAssocID="{668D7306-C188-42DB-9E3A-05E3D787611F}" presName="horz1" presStyleCnt="0"/>
      <dgm:spPr/>
    </dgm:pt>
    <dgm:pt modelId="{A11B47AB-61E3-094E-B336-25B458B47410}" type="pres">
      <dgm:prSet presAssocID="{668D7306-C188-42DB-9E3A-05E3D787611F}" presName="tx1" presStyleLbl="revTx" presStyleIdx="3" presStyleCnt="6"/>
      <dgm:spPr/>
      <dgm:t>
        <a:bodyPr/>
        <a:lstStyle/>
        <a:p>
          <a:endParaRPr lang="es-ES"/>
        </a:p>
      </dgm:t>
    </dgm:pt>
    <dgm:pt modelId="{72ADF974-F1BA-8947-B136-EE253BFD3E75}" type="pres">
      <dgm:prSet presAssocID="{668D7306-C188-42DB-9E3A-05E3D787611F}" presName="vert1" presStyleCnt="0"/>
      <dgm:spPr/>
    </dgm:pt>
    <dgm:pt modelId="{08DC5486-69A9-A745-8041-99C439E7C75E}" type="pres">
      <dgm:prSet presAssocID="{05D7E09F-6483-41A5-ABFA-332B83A54E79}" presName="thickLine" presStyleLbl="alignNode1" presStyleIdx="4" presStyleCnt="6"/>
      <dgm:spPr/>
    </dgm:pt>
    <dgm:pt modelId="{787FC8C8-C6A1-014E-8839-FF90E3D83049}" type="pres">
      <dgm:prSet presAssocID="{05D7E09F-6483-41A5-ABFA-332B83A54E79}" presName="horz1" presStyleCnt="0"/>
      <dgm:spPr/>
    </dgm:pt>
    <dgm:pt modelId="{514975C8-4801-3B43-960C-A5D0E058FA71}" type="pres">
      <dgm:prSet presAssocID="{05D7E09F-6483-41A5-ABFA-332B83A54E79}" presName="tx1" presStyleLbl="revTx" presStyleIdx="4" presStyleCnt="6"/>
      <dgm:spPr/>
      <dgm:t>
        <a:bodyPr/>
        <a:lstStyle/>
        <a:p>
          <a:endParaRPr lang="es-ES"/>
        </a:p>
      </dgm:t>
    </dgm:pt>
    <dgm:pt modelId="{66CD2A3C-3D65-DA48-9429-7032CE5ED0DA}" type="pres">
      <dgm:prSet presAssocID="{05D7E09F-6483-41A5-ABFA-332B83A54E79}" presName="vert1" presStyleCnt="0"/>
      <dgm:spPr/>
    </dgm:pt>
    <dgm:pt modelId="{615B22D2-3A3E-8A4E-8D2A-7D21FDEFF1FC}" type="pres">
      <dgm:prSet presAssocID="{AA9F6D18-34D2-42AF-9A89-D74DA0324B3D}" presName="thickLine" presStyleLbl="alignNode1" presStyleIdx="5" presStyleCnt="6"/>
      <dgm:spPr/>
    </dgm:pt>
    <dgm:pt modelId="{8923A64A-C1AB-E74E-8A9D-C1A6F4A9CABF}" type="pres">
      <dgm:prSet presAssocID="{AA9F6D18-34D2-42AF-9A89-D74DA0324B3D}" presName="horz1" presStyleCnt="0"/>
      <dgm:spPr/>
    </dgm:pt>
    <dgm:pt modelId="{6E9CB598-C1B2-4647-A45F-2F3112F84BC3}" type="pres">
      <dgm:prSet presAssocID="{AA9F6D18-34D2-42AF-9A89-D74DA0324B3D}" presName="tx1" presStyleLbl="revTx" presStyleIdx="5" presStyleCnt="6"/>
      <dgm:spPr/>
      <dgm:t>
        <a:bodyPr/>
        <a:lstStyle/>
        <a:p>
          <a:endParaRPr lang="es-ES"/>
        </a:p>
      </dgm:t>
    </dgm:pt>
    <dgm:pt modelId="{864096D6-02FB-C049-823E-A1D9C8B5E906}" type="pres">
      <dgm:prSet presAssocID="{AA9F6D18-34D2-42AF-9A89-D74DA0324B3D}" presName="vert1" presStyleCnt="0"/>
      <dgm:spPr/>
    </dgm:pt>
  </dgm:ptLst>
  <dgm:cxnLst>
    <dgm:cxn modelId="{11322FF9-8A67-2F4F-94E2-CFEC6AFD8E8E}" type="presOf" srcId="{668D7306-C188-42DB-9E3A-05E3D787611F}" destId="{A11B47AB-61E3-094E-B336-25B458B47410}" srcOrd="0" destOrd="0" presId="urn:microsoft.com/office/officeart/2008/layout/LinedList"/>
    <dgm:cxn modelId="{D8CB554A-3C39-3846-AB18-B8FE310A620E}" type="presOf" srcId="{05D7E09F-6483-41A5-ABFA-332B83A54E79}" destId="{514975C8-4801-3B43-960C-A5D0E058FA71}" srcOrd="0" destOrd="0" presId="urn:microsoft.com/office/officeart/2008/layout/LinedList"/>
    <dgm:cxn modelId="{86421183-291D-454E-BB79-B5C97BACD611}" type="presOf" srcId="{878E6117-0DCF-45FC-8B52-6B7B406FA6E4}" destId="{889B3CE6-5657-FE4A-AD27-9FC449169451}" srcOrd="0" destOrd="0" presId="urn:microsoft.com/office/officeart/2008/layout/LinedList"/>
    <dgm:cxn modelId="{851DDBA1-D08C-6D4F-8643-6CBED0E1C3B1}" type="presOf" srcId="{829FB0E4-B2EF-4CAC-AF47-464C276285AE}" destId="{A2F674AD-9A19-494F-A85A-8BCBCCC2408C}" srcOrd="0" destOrd="0" presId="urn:microsoft.com/office/officeart/2008/layout/LinedList"/>
    <dgm:cxn modelId="{E00C7190-765A-42F7-B200-7F0F8FB4FFED}" srcId="{E36D0792-B6BD-4693-90DB-B65F0DDC95F8}" destId="{878E6117-0DCF-45FC-8B52-6B7B406FA6E4}" srcOrd="1" destOrd="0" parTransId="{E9002A3F-6E1F-4D80-8CA8-7BC6A4767D8D}" sibTransId="{4772A20E-743F-4343-BEFA-2E23573A4B3F}"/>
    <dgm:cxn modelId="{23D48CD4-0828-4060-8539-326B36389F85}" srcId="{E36D0792-B6BD-4693-90DB-B65F0DDC95F8}" destId="{AA9F6D18-34D2-42AF-9A89-D74DA0324B3D}" srcOrd="5" destOrd="0" parTransId="{476D4BFF-4D2E-4DD9-BE4C-CD94AF657466}" sibTransId="{8155B8BE-6E21-44CE-A24D-14BF425C660E}"/>
    <dgm:cxn modelId="{59BA909B-4866-4572-9568-744D4174C1B0}" srcId="{E36D0792-B6BD-4693-90DB-B65F0DDC95F8}" destId="{05D7E09F-6483-41A5-ABFA-332B83A54E79}" srcOrd="4" destOrd="0" parTransId="{2353235B-36C6-4139-A7F7-EEA6AC688EAE}" sibTransId="{2323BB4D-1FED-4FDA-A425-B7AEC09A4D0F}"/>
    <dgm:cxn modelId="{D3A76051-64B0-824F-BED5-DF975A66F259}" type="presOf" srcId="{E36D0792-B6BD-4693-90DB-B65F0DDC95F8}" destId="{C3690C52-EEA4-904A-A0C1-19AD07C689DE}" srcOrd="0" destOrd="0" presId="urn:microsoft.com/office/officeart/2008/layout/LinedList"/>
    <dgm:cxn modelId="{B728654A-D213-42F3-88EE-B67A2B571B68}" srcId="{E36D0792-B6BD-4693-90DB-B65F0DDC95F8}" destId="{C3D063D9-D33B-4E26-A591-F8F76DB86BCA}" srcOrd="2" destOrd="0" parTransId="{5FCDD2BB-FE15-4DAF-9A55-22F272587321}" sibTransId="{75B18A1A-9C43-457F-BFC2-DEBDE66B4D70}"/>
    <dgm:cxn modelId="{D20EC16C-38A3-1D4F-AC13-DE57B2939E02}" type="presOf" srcId="{AA9F6D18-34D2-42AF-9A89-D74DA0324B3D}" destId="{6E9CB598-C1B2-4647-A45F-2F3112F84BC3}" srcOrd="0" destOrd="0" presId="urn:microsoft.com/office/officeart/2008/layout/LinedList"/>
    <dgm:cxn modelId="{687507F1-5F55-4613-945B-9F86AD957BB8}" srcId="{E36D0792-B6BD-4693-90DB-B65F0DDC95F8}" destId="{668D7306-C188-42DB-9E3A-05E3D787611F}" srcOrd="3" destOrd="0" parTransId="{71FEE251-31A3-4664-AD7F-353A35DC38EF}" sibTransId="{7CE47651-F23E-4C61-A936-393BDE08D317}"/>
    <dgm:cxn modelId="{43AA85F5-62C9-F744-8946-6C1526BDC969}" type="presOf" srcId="{C3D063D9-D33B-4E26-A591-F8F76DB86BCA}" destId="{3F7B7E3F-6A95-E04E-AF77-CF660D7D5840}" srcOrd="0" destOrd="0" presId="urn:microsoft.com/office/officeart/2008/layout/LinedList"/>
    <dgm:cxn modelId="{125C2BF4-CD56-41AE-BA5A-980954CC6E62}" srcId="{E36D0792-B6BD-4693-90DB-B65F0DDC95F8}" destId="{829FB0E4-B2EF-4CAC-AF47-464C276285AE}" srcOrd="0" destOrd="0" parTransId="{4034EF3B-7156-4038-9F81-07E882420BB6}" sibTransId="{55BFC12A-B1C4-4532-8D78-9B49336957D8}"/>
    <dgm:cxn modelId="{B418435C-7058-4349-B25C-F0BAF2F984AE}" type="presParOf" srcId="{C3690C52-EEA4-904A-A0C1-19AD07C689DE}" destId="{8E18EDEB-C091-784B-B370-EA8F692A9B48}" srcOrd="0" destOrd="0" presId="urn:microsoft.com/office/officeart/2008/layout/LinedList"/>
    <dgm:cxn modelId="{5156F360-4257-C547-A060-4C811A730087}" type="presParOf" srcId="{C3690C52-EEA4-904A-A0C1-19AD07C689DE}" destId="{1EBBE33E-E9A0-7E44-B4AA-54426AC58181}" srcOrd="1" destOrd="0" presId="urn:microsoft.com/office/officeart/2008/layout/LinedList"/>
    <dgm:cxn modelId="{9340B3F6-4E0B-5C4F-8B39-01C25C9903D2}" type="presParOf" srcId="{1EBBE33E-E9A0-7E44-B4AA-54426AC58181}" destId="{A2F674AD-9A19-494F-A85A-8BCBCCC2408C}" srcOrd="0" destOrd="0" presId="urn:microsoft.com/office/officeart/2008/layout/LinedList"/>
    <dgm:cxn modelId="{C644BF81-283C-F249-97ED-0688ACBA8B49}" type="presParOf" srcId="{1EBBE33E-E9A0-7E44-B4AA-54426AC58181}" destId="{E7AAA9B7-B87C-B540-854A-AB8645CEFDD7}" srcOrd="1" destOrd="0" presId="urn:microsoft.com/office/officeart/2008/layout/LinedList"/>
    <dgm:cxn modelId="{6985BEED-8245-2847-98DD-A338D35A7CA2}" type="presParOf" srcId="{C3690C52-EEA4-904A-A0C1-19AD07C689DE}" destId="{D0488783-A031-834C-B368-6C59E887E904}" srcOrd="2" destOrd="0" presId="urn:microsoft.com/office/officeart/2008/layout/LinedList"/>
    <dgm:cxn modelId="{EFB94A8F-B8AA-ED47-8F0A-999FF8300353}" type="presParOf" srcId="{C3690C52-EEA4-904A-A0C1-19AD07C689DE}" destId="{2D075F76-EC73-B34B-B626-A1651B1B7AD9}" srcOrd="3" destOrd="0" presId="urn:microsoft.com/office/officeart/2008/layout/LinedList"/>
    <dgm:cxn modelId="{E0120CBA-93F1-404D-A192-167622612094}" type="presParOf" srcId="{2D075F76-EC73-B34B-B626-A1651B1B7AD9}" destId="{889B3CE6-5657-FE4A-AD27-9FC449169451}" srcOrd="0" destOrd="0" presId="urn:microsoft.com/office/officeart/2008/layout/LinedList"/>
    <dgm:cxn modelId="{7674B754-DC2B-494A-A524-3D8F7CB25F2A}" type="presParOf" srcId="{2D075F76-EC73-B34B-B626-A1651B1B7AD9}" destId="{96A4B4FC-A000-074F-93B1-2647B1B9C837}" srcOrd="1" destOrd="0" presId="urn:microsoft.com/office/officeart/2008/layout/LinedList"/>
    <dgm:cxn modelId="{EB55022F-D3EB-224A-A197-0C52200A64AF}" type="presParOf" srcId="{C3690C52-EEA4-904A-A0C1-19AD07C689DE}" destId="{73335A51-377C-EE40-8771-E8771A15999D}" srcOrd="4" destOrd="0" presId="urn:microsoft.com/office/officeart/2008/layout/LinedList"/>
    <dgm:cxn modelId="{74E15B5F-97E3-9246-B93C-EBA7E8642996}" type="presParOf" srcId="{C3690C52-EEA4-904A-A0C1-19AD07C689DE}" destId="{7BA0749D-A14A-CE46-9CC9-402C71064F9E}" srcOrd="5" destOrd="0" presId="urn:microsoft.com/office/officeart/2008/layout/LinedList"/>
    <dgm:cxn modelId="{26AE8916-8743-D24C-99A8-047727500C9B}" type="presParOf" srcId="{7BA0749D-A14A-CE46-9CC9-402C71064F9E}" destId="{3F7B7E3F-6A95-E04E-AF77-CF660D7D5840}" srcOrd="0" destOrd="0" presId="urn:microsoft.com/office/officeart/2008/layout/LinedList"/>
    <dgm:cxn modelId="{94EFF46E-E9A8-8E47-BC44-9D6E38D76214}" type="presParOf" srcId="{7BA0749D-A14A-CE46-9CC9-402C71064F9E}" destId="{2DC56410-5B51-C74D-B59B-2889FE7385B3}" srcOrd="1" destOrd="0" presId="urn:microsoft.com/office/officeart/2008/layout/LinedList"/>
    <dgm:cxn modelId="{0D69C80A-502C-614D-8D71-77E6B30E821C}" type="presParOf" srcId="{C3690C52-EEA4-904A-A0C1-19AD07C689DE}" destId="{2B2D4212-B33A-1548-9904-112B39A0CCD5}" srcOrd="6" destOrd="0" presId="urn:microsoft.com/office/officeart/2008/layout/LinedList"/>
    <dgm:cxn modelId="{45B6CCFF-5314-8D43-9B24-9D799B6E9C78}" type="presParOf" srcId="{C3690C52-EEA4-904A-A0C1-19AD07C689DE}" destId="{09A69040-9C9B-3344-A5DE-A2799C046E7C}" srcOrd="7" destOrd="0" presId="urn:microsoft.com/office/officeart/2008/layout/LinedList"/>
    <dgm:cxn modelId="{D8C8DDCA-BC63-9841-930F-BBAD06681323}" type="presParOf" srcId="{09A69040-9C9B-3344-A5DE-A2799C046E7C}" destId="{A11B47AB-61E3-094E-B336-25B458B47410}" srcOrd="0" destOrd="0" presId="urn:microsoft.com/office/officeart/2008/layout/LinedList"/>
    <dgm:cxn modelId="{65EFD713-DA13-B747-9AAF-8983EF338283}" type="presParOf" srcId="{09A69040-9C9B-3344-A5DE-A2799C046E7C}" destId="{72ADF974-F1BA-8947-B136-EE253BFD3E75}" srcOrd="1" destOrd="0" presId="urn:microsoft.com/office/officeart/2008/layout/LinedList"/>
    <dgm:cxn modelId="{0C5F5F14-31C0-AE45-907E-1438BBCC903A}" type="presParOf" srcId="{C3690C52-EEA4-904A-A0C1-19AD07C689DE}" destId="{08DC5486-69A9-A745-8041-99C439E7C75E}" srcOrd="8" destOrd="0" presId="urn:microsoft.com/office/officeart/2008/layout/LinedList"/>
    <dgm:cxn modelId="{3315FBF9-8F55-FF4E-B597-14FE858227D0}" type="presParOf" srcId="{C3690C52-EEA4-904A-A0C1-19AD07C689DE}" destId="{787FC8C8-C6A1-014E-8839-FF90E3D83049}" srcOrd="9" destOrd="0" presId="urn:microsoft.com/office/officeart/2008/layout/LinedList"/>
    <dgm:cxn modelId="{6007686D-3C1B-B94B-9E97-8C09B1A08D08}" type="presParOf" srcId="{787FC8C8-C6A1-014E-8839-FF90E3D83049}" destId="{514975C8-4801-3B43-960C-A5D0E058FA71}" srcOrd="0" destOrd="0" presId="urn:microsoft.com/office/officeart/2008/layout/LinedList"/>
    <dgm:cxn modelId="{F1494E52-A956-9348-8E49-D6F170B963D6}" type="presParOf" srcId="{787FC8C8-C6A1-014E-8839-FF90E3D83049}" destId="{66CD2A3C-3D65-DA48-9429-7032CE5ED0DA}" srcOrd="1" destOrd="0" presId="urn:microsoft.com/office/officeart/2008/layout/LinedList"/>
    <dgm:cxn modelId="{BDB8C3A6-0B47-6846-87E1-9220F04944E8}" type="presParOf" srcId="{C3690C52-EEA4-904A-A0C1-19AD07C689DE}" destId="{615B22D2-3A3E-8A4E-8D2A-7D21FDEFF1FC}" srcOrd="10" destOrd="0" presId="urn:microsoft.com/office/officeart/2008/layout/LinedList"/>
    <dgm:cxn modelId="{FFC3FF45-6973-AD48-A7EE-D5BD960C87CF}" type="presParOf" srcId="{C3690C52-EEA4-904A-A0C1-19AD07C689DE}" destId="{8923A64A-C1AB-E74E-8A9D-C1A6F4A9CABF}" srcOrd="11" destOrd="0" presId="urn:microsoft.com/office/officeart/2008/layout/LinedList"/>
    <dgm:cxn modelId="{C9FB882E-EBEA-6343-AEC8-F564E269EEA9}" type="presParOf" srcId="{8923A64A-C1AB-E74E-8A9D-C1A6F4A9CABF}" destId="{6E9CB598-C1B2-4647-A45F-2F3112F84BC3}" srcOrd="0" destOrd="0" presId="urn:microsoft.com/office/officeart/2008/layout/LinedList"/>
    <dgm:cxn modelId="{168148EA-4E86-F148-8CB2-D1BB82379590}" type="presParOf" srcId="{8923A64A-C1AB-E74E-8A9D-C1A6F4A9CABF}" destId="{864096D6-02FB-C049-823E-A1D9C8B5E90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18EDEB-C091-784B-B370-EA8F692A9B48}">
      <dsp:nvSpPr>
        <dsp:cNvPr id="0" name=""/>
        <dsp:cNvSpPr/>
      </dsp:nvSpPr>
      <dsp:spPr>
        <a:xfrm>
          <a:off x="0" y="2118"/>
          <a:ext cx="64982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F674AD-9A19-494F-A85A-8BCBCCC2408C}">
      <dsp:nvSpPr>
        <dsp:cNvPr id="0" name=""/>
        <dsp:cNvSpPr/>
      </dsp:nvSpPr>
      <dsp:spPr>
        <a:xfrm>
          <a:off x="0" y="2118"/>
          <a:ext cx="6498272" cy="72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ES_tradnl" sz="2000" b="1" kern="1200" dirty="0"/>
            <a:t>Profesión de alta transcendencia social. </a:t>
          </a:r>
          <a:endParaRPr lang="en-US" sz="2000" b="1" kern="1200" dirty="0"/>
        </a:p>
      </dsp:txBody>
      <dsp:txXfrm>
        <a:off x="0" y="2118"/>
        <a:ext cx="6498272" cy="722568"/>
      </dsp:txXfrm>
    </dsp:sp>
    <dsp:sp modelId="{D0488783-A031-834C-B368-6C59E887E904}">
      <dsp:nvSpPr>
        <dsp:cNvPr id="0" name=""/>
        <dsp:cNvSpPr/>
      </dsp:nvSpPr>
      <dsp:spPr>
        <a:xfrm>
          <a:off x="0" y="724687"/>
          <a:ext cx="64982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9B3CE6-5657-FE4A-AD27-9FC449169451}">
      <dsp:nvSpPr>
        <dsp:cNvPr id="0" name=""/>
        <dsp:cNvSpPr/>
      </dsp:nvSpPr>
      <dsp:spPr>
        <a:xfrm>
          <a:off x="0" y="724687"/>
          <a:ext cx="6498272" cy="72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ES_tradnl" sz="2000" b="1" kern="1200" dirty="0"/>
            <a:t>¿Asumimos responsabilidades que no nos competen? </a:t>
          </a:r>
          <a:endParaRPr lang="en-US" sz="2000" b="1" kern="1200" dirty="0"/>
        </a:p>
      </dsp:txBody>
      <dsp:txXfrm>
        <a:off x="0" y="724687"/>
        <a:ext cx="6498272" cy="722568"/>
      </dsp:txXfrm>
    </dsp:sp>
    <dsp:sp modelId="{73335A51-377C-EE40-8771-E8771A15999D}">
      <dsp:nvSpPr>
        <dsp:cNvPr id="0" name=""/>
        <dsp:cNvSpPr/>
      </dsp:nvSpPr>
      <dsp:spPr>
        <a:xfrm>
          <a:off x="0" y="1447256"/>
          <a:ext cx="64982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7B7E3F-6A95-E04E-AF77-CF660D7D5840}">
      <dsp:nvSpPr>
        <dsp:cNvPr id="0" name=""/>
        <dsp:cNvSpPr/>
      </dsp:nvSpPr>
      <dsp:spPr>
        <a:xfrm>
          <a:off x="0" y="1447256"/>
          <a:ext cx="6498272" cy="72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ES_tradnl" sz="2000" b="1" kern="1200" dirty="0"/>
            <a:t>Responsabilidad versus culpa versus normalidad. </a:t>
          </a:r>
          <a:endParaRPr lang="en-US" sz="2000" b="1" kern="1200" dirty="0"/>
        </a:p>
      </dsp:txBody>
      <dsp:txXfrm>
        <a:off x="0" y="1447256"/>
        <a:ext cx="6498272" cy="722568"/>
      </dsp:txXfrm>
    </dsp:sp>
    <dsp:sp modelId="{2B2D4212-B33A-1548-9904-112B39A0CCD5}">
      <dsp:nvSpPr>
        <dsp:cNvPr id="0" name=""/>
        <dsp:cNvSpPr/>
      </dsp:nvSpPr>
      <dsp:spPr>
        <a:xfrm>
          <a:off x="0" y="2169824"/>
          <a:ext cx="64982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1B47AB-61E3-094E-B336-25B458B47410}">
      <dsp:nvSpPr>
        <dsp:cNvPr id="0" name=""/>
        <dsp:cNvSpPr/>
      </dsp:nvSpPr>
      <dsp:spPr>
        <a:xfrm>
          <a:off x="0" y="2169825"/>
          <a:ext cx="6498272" cy="72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ES_tradnl" sz="2000" b="1" kern="1200" dirty="0"/>
            <a:t>Exceso de compromiso. </a:t>
          </a:r>
          <a:endParaRPr lang="en-US" sz="2000" b="1" kern="1200" dirty="0"/>
        </a:p>
      </dsp:txBody>
      <dsp:txXfrm>
        <a:off x="0" y="2169825"/>
        <a:ext cx="6498272" cy="722568"/>
      </dsp:txXfrm>
    </dsp:sp>
    <dsp:sp modelId="{08DC5486-69A9-A745-8041-99C439E7C75E}">
      <dsp:nvSpPr>
        <dsp:cNvPr id="0" name=""/>
        <dsp:cNvSpPr/>
      </dsp:nvSpPr>
      <dsp:spPr>
        <a:xfrm>
          <a:off x="0" y="2892393"/>
          <a:ext cx="64982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4975C8-4801-3B43-960C-A5D0E058FA71}">
      <dsp:nvSpPr>
        <dsp:cNvPr id="0" name=""/>
        <dsp:cNvSpPr/>
      </dsp:nvSpPr>
      <dsp:spPr>
        <a:xfrm>
          <a:off x="0" y="2892393"/>
          <a:ext cx="6498272" cy="72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ES_tradnl" sz="2000" b="1" kern="1200" dirty="0"/>
            <a:t>Necesidad de adaptarse continuamente al cambio.</a:t>
          </a:r>
          <a:endParaRPr lang="en-US" sz="2000" b="1" kern="1200" dirty="0"/>
        </a:p>
      </dsp:txBody>
      <dsp:txXfrm>
        <a:off x="0" y="2892393"/>
        <a:ext cx="6498272" cy="722568"/>
      </dsp:txXfrm>
    </dsp:sp>
    <dsp:sp modelId="{615B22D2-3A3E-8A4E-8D2A-7D21FDEFF1FC}">
      <dsp:nvSpPr>
        <dsp:cNvPr id="0" name=""/>
        <dsp:cNvSpPr/>
      </dsp:nvSpPr>
      <dsp:spPr>
        <a:xfrm>
          <a:off x="0" y="3614962"/>
          <a:ext cx="64982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9CB598-C1B2-4647-A45F-2F3112F84BC3}">
      <dsp:nvSpPr>
        <dsp:cNvPr id="0" name=""/>
        <dsp:cNvSpPr/>
      </dsp:nvSpPr>
      <dsp:spPr>
        <a:xfrm>
          <a:off x="0" y="3614962"/>
          <a:ext cx="6498272" cy="722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s-ES_tradnl" sz="2000" b="1" kern="1200" dirty="0"/>
            <a:t>Presión de no obtener un determinado resultado, pese a que nuestra obligación es de medios. </a:t>
          </a:r>
          <a:endParaRPr lang="en-US" sz="2000" b="1" kern="1200" dirty="0"/>
        </a:p>
      </dsp:txBody>
      <dsp:txXfrm>
        <a:off x="0" y="3614962"/>
        <a:ext cx="6498272" cy="72256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C01889-79D2-9447-8E8E-1E1C51385A8B}" type="datetimeFigureOut">
              <a:rPr lang="es-ES_tradnl" smtClean="0"/>
              <a:t>15/11/2022</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D10949-0F90-E04D-BAA6-31D6107796F1}" type="slidenum">
              <a:rPr lang="es-ES_tradnl" smtClean="0"/>
              <a:t>‹Nº›</a:t>
            </a:fld>
            <a:endParaRPr lang="es-ES_tradnl"/>
          </a:p>
        </p:txBody>
      </p:sp>
    </p:spTree>
    <p:extLst>
      <p:ext uri="{BB962C8B-B14F-4D97-AF65-F5344CB8AC3E}">
        <p14:creationId xmlns:p14="http://schemas.microsoft.com/office/powerpoint/2010/main" val="278788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E6CA48-5125-F62E-F099-A55F534FC22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ca-ES"/>
          </a:p>
        </p:txBody>
      </p:sp>
      <p:sp>
        <p:nvSpPr>
          <p:cNvPr id="3" name="Subtítulo 2">
            <a:extLst>
              <a:ext uri="{FF2B5EF4-FFF2-40B4-BE49-F238E27FC236}">
                <a16:creationId xmlns:a16="http://schemas.microsoft.com/office/drawing/2014/main" id="{9F737074-E412-08D4-8B1D-BBD78F0D82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ca-ES"/>
          </a:p>
        </p:txBody>
      </p:sp>
      <p:sp>
        <p:nvSpPr>
          <p:cNvPr id="4" name="Marcador de fecha 3">
            <a:extLst>
              <a:ext uri="{FF2B5EF4-FFF2-40B4-BE49-F238E27FC236}">
                <a16:creationId xmlns:a16="http://schemas.microsoft.com/office/drawing/2014/main" id="{BF737E2A-DAB2-36EE-1360-1E9FC15D3CC1}"/>
              </a:ext>
            </a:extLst>
          </p:cNvPr>
          <p:cNvSpPr>
            <a:spLocks noGrp="1"/>
          </p:cNvSpPr>
          <p:nvPr>
            <p:ph type="dt" sz="half" idx="10"/>
          </p:nvPr>
        </p:nvSpPr>
        <p:spPr/>
        <p:txBody>
          <a:bodyPr/>
          <a:lstStyle/>
          <a:p>
            <a:fld id="{59CF3C9E-59A3-A946-AA6A-E5E89D9DD394}" type="datetime1">
              <a:rPr lang="es-ES" smtClean="0"/>
              <a:t>15/11/2022</a:t>
            </a:fld>
            <a:endParaRPr lang="ca-ES"/>
          </a:p>
        </p:txBody>
      </p:sp>
      <p:sp>
        <p:nvSpPr>
          <p:cNvPr id="5" name="Marcador de pie de página 4">
            <a:extLst>
              <a:ext uri="{FF2B5EF4-FFF2-40B4-BE49-F238E27FC236}">
                <a16:creationId xmlns:a16="http://schemas.microsoft.com/office/drawing/2014/main" id="{3272A6AD-3657-689C-5753-D0C3C69ED481}"/>
              </a:ext>
            </a:extLst>
          </p:cNvPr>
          <p:cNvSpPr>
            <a:spLocks noGrp="1"/>
          </p:cNvSpPr>
          <p:nvPr>
            <p:ph type="ftr" sz="quarter" idx="11"/>
          </p:nvPr>
        </p:nvSpPr>
        <p:spPr/>
        <p:txBody>
          <a:bodyPr/>
          <a:lstStyle/>
          <a:p>
            <a:r>
              <a:rPr lang="ca-ES"/>
              <a:t>carlesgarciaroqueta@icab.es</a:t>
            </a:r>
          </a:p>
        </p:txBody>
      </p:sp>
      <p:sp>
        <p:nvSpPr>
          <p:cNvPr id="6" name="Marcador de número de diapositiva 5">
            <a:extLst>
              <a:ext uri="{FF2B5EF4-FFF2-40B4-BE49-F238E27FC236}">
                <a16:creationId xmlns:a16="http://schemas.microsoft.com/office/drawing/2014/main" id="{03DF6405-608A-7CA5-62DA-B506204CC168}"/>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137279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CE19D5-AD25-E881-7643-CC9004AB2BFD}"/>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87AD3E3E-D7D5-0C85-4EBC-19EE0A760A5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19D585E2-8379-8EBC-0711-3FD1F6C47CBF}"/>
              </a:ext>
            </a:extLst>
          </p:cNvPr>
          <p:cNvSpPr>
            <a:spLocks noGrp="1"/>
          </p:cNvSpPr>
          <p:nvPr>
            <p:ph type="dt" sz="half" idx="10"/>
          </p:nvPr>
        </p:nvSpPr>
        <p:spPr/>
        <p:txBody>
          <a:bodyPr/>
          <a:lstStyle/>
          <a:p>
            <a:fld id="{DD1AC925-4677-DA47-8D56-CB87E70B5639}" type="datetime1">
              <a:rPr lang="es-ES" smtClean="0"/>
              <a:t>15/11/2022</a:t>
            </a:fld>
            <a:endParaRPr lang="ca-ES"/>
          </a:p>
        </p:txBody>
      </p:sp>
      <p:sp>
        <p:nvSpPr>
          <p:cNvPr id="5" name="Marcador de pie de página 4">
            <a:extLst>
              <a:ext uri="{FF2B5EF4-FFF2-40B4-BE49-F238E27FC236}">
                <a16:creationId xmlns:a16="http://schemas.microsoft.com/office/drawing/2014/main" id="{32FE0D67-F942-4E6F-0933-7093DB7830C8}"/>
              </a:ext>
            </a:extLst>
          </p:cNvPr>
          <p:cNvSpPr>
            <a:spLocks noGrp="1"/>
          </p:cNvSpPr>
          <p:nvPr>
            <p:ph type="ftr" sz="quarter" idx="11"/>
          </p:nvPr>
        </p:nvSpPr>
        <p:spPr/>
        <p:txBody>
          <a:bodyPr/>
          <a:lstStyle/>
          <a:p>
            <a:r>
              <a:rPr lang="ca-ES"/>
              <a:t>carlesgarciaroqueta@icab.es</a:t>
            </a:r>
          </a:p>
        </p:txBody>
      </p:sp>
      <p:sp>
        <p:nvSpPr>
          <p:cNvPr id="6" name="Marcador de número de diapositiva 5">
            <a:extLst>
              <a:ext uri="{FF2B5EF4-FFF2-40B4-BE49-F238E27FC236}">
                <a16:creationId xmlns:a16="http://schemas.microsoft.com/office/drawing/2014/main" id="{FA887131-E510-5CB4-B4DC-3D41A1816014}"/>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3284197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2BB738D-AFA4-A5A8-8915-956EF4A18EA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C51C5735-C6CD-86DC-CC8D-023DD7E1D13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BC7759E5-5C66-893D-4A1B-695500BC2EC0}"/>
              </a:ext>
            </a:extLst>
          </p:cNvPr>
          <p:cNvSpPr>
            <a:spLocks noGrp="1"/>
          </p:cNvSpPr>
          <p:nvPr>
            <p:ph type="dt" sz="half" idx="10"/>
          </p:nvPr>
        </p:nvSpPr>
        <p:spPr/>
        <p:txBody>
          <a:bodyPr/>
          <a:lstStyle/>
          <a:p>
            <a:fld id="{C6B10C8B-94D6-184C-95D4-A5EB572E0625}" type="datetime1">
              <a:rPr lang="es-ES" smtClean="0"/>
              <a:t>15/11/2022</a:t>
            </a:fld>
            <a:endParaRPr lang="ca-ES"/>
          </a:p>
        </p:txBody>
      </p:sp>
      <p:sp>
        <p:nvSpPr>
          <p:cNvPr id="5" name="Marcador de pie de página 4">
            <a:extLst>
              <a:ext uri="{FF2B5EF4-FFF2-40B4-BE49-F238E27FC236}">
                <a16:creationId xmlns:a16="http://schemas.microsoft.com/office/drawing/2014/main" id="{F92775F4-4EAF-526B-4246-F1271E0891C2}"/>
              </a:ext>
            </a:extLst>
          </p:cNvPr>
          <p:cNvSpPr>
            <a:spLocks noGrp="1"/>
          </p:cNvSpPr>
          <p:nvPr>
            <p:ph type="ftr" sz="quarter" idx="11"/>
          </p:nvPr>
        </p:nvSpPr>
        <p:spPr/>
        <p:txBody>
          <a:bodyPr/>
          <a:lstStyle/>
          <a:p>
            <a:r>
              <a:rPr lang="ca-ES"/>
              <a:t>carlesgarciaroqueta@icab.es</a:t>
            </a:r>
          </a:p>
        </p:txBody>
      </p:sp>
      <p:sp>
        <p:nvSpPr>
          <p:cNvPr id="6" name="Marcador de número de diapositiva 5">
            <a:extLst>
              <a:ext uri="{FF2B5EF4-FFF2-40B4-BE49-F238E27FC236}">
                <a16:creationId xmlns:a16="http://schemas.microsoft.com/office/drawing/2014/main" id="{8CC32750-02E3-716E-DF87-3712637B40D4}"/>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382010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6D5EB8-48CD-D47A-15CD-45F945D09040}"/>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EDB15AB2-D052-23B8-C4C5-279AA164632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5B43ACE4-C951-C6A6-23FB-10198A54DFB0}"/>
              </a:ext>
            </a:extLst>
          </p:cNvPr>
          <p:cNvSpPr>
            <a:spLocks noGrp="1"/>
          </p:cNvSpPr>
          <p:nvPr>
            <p:ph type="dt" sz="half" idx="10"/>
          </p:nvPr>
        </p:nvSpPr>
        <p:spPr/>
        <p:txBody>
          <a:bodyPr/>
          <a:lstStyle/>
          <a:p>
            <a:fld id="{3A9F7A48-E479-BA48-8A31-C88571CB42C9}" type="datetime1">
              <a:rPr lang="es-ES" smtClean="0"/>
              <a:t>15/11/2022</a:t>
            </a:fld>
            <a:endParaRPr lang="ca-ES"/>
          </a:p>
        </p:txBody>
      </p:sp>
      <p:sp>
        <p:nvSpPr>
          <p:cNvPr id="5" name="Marcador de pie de página 4">
            <a:extLst>
              <a:ext uri="{FF2B5EF4-FFF2-40B4-BE49-F238E27FC236}">
                <a16:creationId xmlns:a16="http://schemas.microsoft.com/office/drawing/2014/main" id="{75EA81B0-16C7-72EE-1FEF-503411318E67}"/>
              </a:ext>
            </a:extLst>
          </p:cNvPr>
          <p:cNvSpPr>
            <a:spLocks noGrp="1"/>
          </p:cNvSpPr>
          <p:nvPr>
            <p:ph type="ftr" sz="quarter" idx="11"/>
          </p:nvPr>
        </p:nvSpPr>
        <p:spPr/>
        <p:txBody>
          <a:bodyPr/>
          <a:lstStyle/>
          <a:p>
            <a:r>
              <a:rPr lang="ca-ES"/>
              <a:t>carlesgarciaroqueta@icab.es</a:t>
            </a:r>
          </a:p>
        </p:txBody>
      </p:sp>
      <p:sp>
        <p:nvSpPr>
          <p:cNvPr id="6" name="Marcador de número de diapositiva 5">
            <a:extLst>
              <a:ext uri="{FF2B5EF4-FFF2-40B4-BE49-F238E27FC236}">
                <a16:creationId xmlns:a16="http://schemas.microsoft.com/office/drawing/2014/main" id="{8DDB28A0-3575-1A9A-5468-B6E139015A3F}"/>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335126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0356DB-E525-04E6-BB27-E9EE643BAA6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DD0E7DB3-F8D5-BA93-0F6C-2FEF930C9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C5A92FB-324A-F0B0-1272-E6E6573339A0}"/>
              </a:ext>
            </a:extLst>
          </p:cNvPr>
          <p:cNvSpPr>
            <a:spLocks noGrp="1"/>
          </p:cNvSpPr>
          <p:nvPr>
            <p:ph type="dt" sz="half" idx="10"/>
          </p:nvPr>
        </p:nvSpPr>
        <p:spPr/>
        <p:txBody>
          <a:bodyPr/>
          <a:lstStyle/>
          <a:p>
            <a:fld id="{2786DC2A-3D47-D14C-9DB6-95ABD4865E59}" type="datetime1">
              <a:rPr lang="es-ES" smtClean="0"/>
              <a:t>15/11/2022</a:t>
            </a:fld>
            <a:endParaRPr lang="ca-ES"/>
          </a:p>
        </p:txBody>
      </p:sp>
      <p:sp>
        <p:nvSpPr>
          <p:cNvPr id="5" name="Marcador de pie de página 4">
            <a:extLst>
              <a:ext uri="{FF2B5EF4-FFF2-40B4-BE49-F238E27FC236}">
                <a16:creationId xmlns:a16="http://schemas.microsoft.com/office/drawing/2014/main" id="{DB209A6C-A498-0653-BC7C-2CDA83B86B6E}"/>
              </a:ext>
            </a:extLst>
          </p:cNvPr>
          <p:cNvSpPr>
            <a:spLocks noGrp="1"/>
          </p:cNvSpPr>
          <p:nvPr>
            <p:ph type="ftr" sz="quarter" idx="11"/>
          </p:nvPr>
        </p:nvSpPr>
        <p:spPr/>
        <p:txBody>
          <a:bodyPr/>
          <a:lstStyle/>
          <a:p>
            <a:r>
              <a:rPr lang="ca-ES"/>
              <a:t>carlesgarciaroqueta@icab.es</a:t>
            </a:r>
          </a:p>
        </p:txBody>
      </p:sp>
      <p:sp>
        <p:nvSpPr>
          <p:cNvPr id="6" name="Marcador de número de diapositiva 5">
            <a:extLst>
              <a:ext uri="{FF2B5EF4-FFF2-40B4-BE49-F238E27FC236}">
                <a16:creationId xmlns:a16="http://schemas.microsoft.com/office/drawing/2014/main" id="{5FD3C96F-1213-196D-D75B-30A81B227FC2}"/>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4146947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D30E3E-333D-18D8-9D6C-502ABD144E54}"/>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A90E654A-5D4D-AFB2-3A69-C0B8838AEEC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contenido 3">
            <a:extLst>
              <a:ext uri="{FF2B5EF4-FFF2-40B4-BE49-F238E27FC236}">
                <a16:creationId xmlns:a16="http://schemas.microsoft.com/office/drawing/2014/main" id="{F9386CB4-4D83-8256-5665-CDBCE837108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fecha 4">
            <a:extLst>
              <a:ext uri="{FF2B5EF4-FFF2-40B4-BE49-F238E27FC236}">
                <a16:creationId xmlns:a16="http://schemas.microsoft.com/office/drawing/2014/main" id="{49E54B75-D541-F1EC-711B-1E55CC098FB3}"/>
              </a:ext>
            </a:extLst>
          </p:cNvPr>
          <p:cNvSpPr>
            <a:spLocks noGrp="1"/>
          </p:cNvSpPr>
          <p:nvPr>
            <p:ph type="dt" sz="half" idx="10"/>
          </p:nvPr>
        </p:nvSpPr>
        <p:spPr/>
        <p:txBody>
          <a:bodyPr/>
          <a:lstStyle/>
          <a:p>
            <a:fld id="{B4E6DAC8-88CA-1C4E-81CE-8DB38B339921}" type="datetime1">
              <a:rPr lang="es-ES" smtClean="0"/>
              <a:t>15/11/2022</a:t>
            </a:fld>
            <a:endParaRPr lang="ca-ES"/>
          </a:p>
        </p:txBody>
      </p:sp>
      <p:sp>
        <p:nvSpPr>
          <p:cNvPr id="6" name="Marcador de pie de página 5">
            <a:extLst>
              <a:ext uri="{FF2B5EF4-FFF2-40B4-BE49-F238E27FC236}">
                <a16:creationId xmlns:a16="http://schemas.microsoft.com/office/drawing/2014/main" id="{CFD190AD-8117-027A-BB2C-1D4FCB3540A2}"/>
              </a:ext>
            </a:extLst>
          </p:cNvPr>
          <p:cNvSpPr>
            <a:spLocks noGrp="1"/>
          </p:cNvSpPr>
          <p:nvPr>
            <p:ph type="ftr" sz="quarter" idx="11"/>
          </p:nvPr>
        </p:nvSpPr>
        <p:spPr/>
        <p:txBody>
          <a:bodyPr/>
          <a:lstStyle/>
          <a:p>
            <a:r>
              <a:rPr lang="ca-ES"/>
              <a:t>carlesgarciaroqueta@icab.es</a:t>
            </a:r>
          </a:p>
        </p:txBody>
      </p:sp>
      <p:sp>
        <p:nvSpPr>
          <p:cNvPr id="7" name="Marcador de número de diapositiva 6">
            <a:extLst>
              <a:ext uri="{FF2B5EF4-FFF2-40B4-BE49-F238E27FC236}">
                <a16:creationId xmlns:a16="http://schemas.microsoft.com/office/drawing/2014/main" id="{E1BF574E-4F0B-FDC4-57C1-1C382878ECFA}"/>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1091813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B4EC1F-DBF2-2D93-5622-3BA29A0D487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688D5DA6-8A60-2DC4-9D52-752CFCDE0B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6CB41D5-D3BF-08C2-4170-451AA3F9743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texto 4">
            <a:extLst>
              <a:ext uri="{FF2B5EF4-FFF2-40B4-BE49-F238E27FC236}">
                <a16:creationId xmlns:a16="http://schemas.microsoft.com/office/drawing/2014/main" id="{DBC1B790-CD7F-95D8-1DCC-7B56310100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CF20EA1-426A-D9CC-4657-3DF9887013B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7" name="Marcador de fecha 6">
            <a:extLst>
              <a:ext uri="{FF2B5EF4-FFF2-40B4-BE49-F238E27FC236}">
                <a16:creationId xmlns:a16="http://schemas.microsoft.com/office/drawing/2014/main" id="{AC7FEBF1-3D4E-4A3E-D79D-BF923CD4CAA5}"/>
              </a:ext>
            </a:extLst>
          </p:cNvPr>
          <p:cNvSpPr>
            <a:spLocks noGrp="1"/>
          </p:cNvSpPr>
          <p:nvPr>
            <p:ph type="dt" sz="half" idx="10"/>
          </p:nvPr>
        </p:nvSpPr>
        <p:spPr/>
        <p:txBody>
          <a:bodyPr/>
          <a:lstStyle/>
          <a:p>
            <a:fld id="{A7931E66-FDF0-F441-848B-EE9327A86CDB}" type="datetime1">
              <a:rPr lang="es-ES" smtClean="0"/>
              <a:t>15/11/2022</a:t>
            </a:fld>
            <a:endParaRPr lang="ca-ES"/>
          </a:p>
        </p:txBody>
      </p:sp>
      <p:sp>
        <p:nvSpPr>
          <p:cNvPr id="8" name="Marcador de pie de página 7">
            <a:extLst>
              <a:ext uri="{FF2B5EF4-FFF2-40B4-BE49-F238E27FC236}">
                <a16:creationId xmlns:a16="http://schemas.microsoft.com/office/drawing/2014/main" id="{28C87E37-A1A0-541E-7C62-5D0C4128A680}"/>
              </a:ext>
            </a:extLst>
          </p:cNvPr>
          <p:cNvSpPr>
            <a:spLocks noGrp="1"/>
          </p:cNvSpPr>
          <p:nvPr>
            <p:ph type="ftr" sz="quarter" idx="11"/>
          </p:nvPr>
        </p:nvSpPr>
        <p:spPr/>
        <p:txBody>
          <a:bodyPr/>
          <a:lstStyle/>
          <a:p>
            <a:r>
              <a:rPr lang="ca-ES"/>
              <a:t>carlesgarciaroqueta@icab.es</a:t>
            </a:r>
          </a:p>
        </p:txBody>
      </p:sp>
      <p:sp>
        <p:nvSpPr>
          <p:cNvPr id="9" name="Marcador de número de diapositiva 8">
            <a:extLst>
              <a:ext uri="{FF2B5EF4-FFF2-40B4-BE49-F238E27FC236}">
                <a16:creationId xmlns:a16="http://schemas.microsoft.com/office/drawing/2014/main" id="{68FD37D3-5D82-2059-33B8-1D4890CAFCD4}"/>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656195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60A8E0-E482-DC13-C2BB-26C35565F25B}"/>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fecha 2">
            <a:extLst>
              <a:ext uri="{FF2B5EF4-FFF2-40B4-BE49-F238E27FC236}">
                <a16:creationId xmlns:a16="http://schemas.microsoft.com/office/drawing/2014/main" id="{BE9765AC-E735-E0ED-0E3B-FE700FFD97A7}"/>
              </a:ext>
            </a:extLst>
          </p:cNvPr>
          <p:cNvSpPr>
            <a:spLocks noGrp="1"/>
          </p:cNvSpPr>
          <p:nvPr>
            <p:ph type="dt" sz="half" idx="10"/>
          </p:nvPr>
        </p:nvSpPr>
        <p:spPr/>
        <p:txBody>
          <a:bodyPr/>
          <a:lstStyle/>
          <a:p>
            <a:fld id="{03E2D250-B03D-E048-862D-DAB37AA7FD3A}" type="datetime1">
              <a:rPr lang="es-ES" smtClean="0"/>
              <a:t>15/11/2022</a:t>
            </a:fld>
            <a:endParaRPr lang="ca-ES"/>
          </a:p>
        </p:txBody>
      </p:sp>
      <p:sp>
        <p:nvSpPr>
          <p:cNvPr id="4" name="Marcador de pie de página 3">
            <a:extLst>
              <a:ext uri="{FF2B5EF4-FFF2-40B4-BE49-F238E27FC236}">
                <a16:creationId xmlns:a16="http://schemas.microsoft.com/office/drawing/2014/main" id="{A4FC656C-35B9-6FAD-C1EE-C3D1877635D7}"/>
              </a:ext>
            </a:extLst>
          </p:cNvPr>
          <p:cNvSpPr>
            <a:spLocks noGrp="1"/>
          </p:cNvSpPr>
          <p:nvPr>
            <p:ph type="ftr" sz="quarter" idx="11"/>
          </p:nvPr>
        </p:nvSpPr>
        <p:spPr/>
        <p:txBody>
          <a:bodyPr/>
          <a:lstStyle/>
          <a:p>
            <a:r>
              <a:rPr lang="ca-ES"/>
              <a:t>carlesgarciaroqueta@icab.es</a:t>
            </a:r>
          </a:p>
        </p:txBody>
      </p:sp>
      <p:sp>
        <p:nvSpPr>
          <p:cNvPr id="5" name="Marcador de número de diapositiva 4">
            <a:extLst>
              <a:ext uri="{FF2B5EF4-FFF2-40B4-BE49-F238E27FC236}">
                <a16:creationId xmlns:a16="http://schemas.microsoft.com/office/drawing/2014/main" id="{89A9444F-FBF6-B243-4525-998C7CE34D14}"/>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1975234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05E9420-AA5B-A4B0-F04C-1E86B27BDBCE}"/>
              </a:ext>
            </a:extLst>
          </p:cNvPr>
          <p:cNvSpPr>
            <a:spLocks noGrp="1"/>
          </p:cNvSpPr>
          <p:nvPr>
            <p:ph type="dt" sz="half" idx="10"/>
          </p:nvPr>
        </p:nvSpPr>
        <p:spPr/>
        <p:txBody>
          <a:bodyPr/>
          <a:lstStyle/>
          <a:p>
            <a:fld id="{A9EF50BD-9219-A04B-8057-17950C279783}" type="datetime1">
              <a:rPr lang="es-ES" smtClean="0"/>
              <a:t>15/11/2022</a:t>
            </a:fld>
            <a:endParaRPr lang="ca-ES"/>
          </a:p>
        </p:txBody>
      </p:sp>
      <p:sp>
        <p:nvSpPr>
          <p:cNvPr id="3" name="Marcador de pie de página 2">
            <a:extLst>
              <a:ext uri="{FF2B5EF4-FFF2-40B4-BE49-F238E27FC236}">
                <a16:creationId xmlns:a16="http://schemas.microsoft.com/office/drawing/2014/main" id="{A39501D5-8A66-C923-B253-A94ECC6EFA35}"/>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2958E29B-1AF0-839A-A451-E642D06E21B5}"/>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385025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AE7F6F-AB29-023A-3A21-114090AD9CB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CCD3AF1E-637C-06CB-ABDD-E2A968BB8B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texto 3">
            <a:extLst>
              <a:ext uri="{FF2B5EF4-FFF2-40B4-BE49-F238E27FC236}">
                <a16:creationId xmlns:a16="http://schemas.microsoft.com/office/drawing/2014/main" id="{F04D955D-263D-A146-D911-DCA44CF9F0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569116B-9263-7700-B188-AFF707B5763B}"/>
              </a:ext>
            </a:extLst>
          </p:cNvPr>
          <p:cNvSpPr>
            <a:spLocks noGrp="1"/>
          </p:cNvSpPr>
          <p:nvPr>
            <p:ph type="dt" sz="half" idx="10"/>
          </p:nvPr>
        </p:nvSpPr>
        <p:spPr/>
        <p:txBody>
          <a:bodyPr/>
          <a:lstStyle/>
          <a:p>
            <a:fld id="{8F1CB3D4-4EEA-A24B-A301-12894E6C5705}" type="datetime1">
              <a:rPr lang="es-ES" smtClean="0"/>
              <a:t>15/11/2022</a:t>
            </a:fld>
            <a:endParaRPr lang="ca-ES"/>
          </a:p>
        </p:txBody>
      </p:sp>
      <p:sp>
        <p:nvSpPr>
          <p:cNvPr id="6" name="Marcador de pie de página 5">
            <a:extLst>
              <a:ext uri="{FF2B5EF4-FFF2-40B4-BE49-F238E27FC236}">
                <a16:creationId xmlns:a16="http://schemas.microsoft.com/office/drawing/2014/main" id="{FD1EC261-3284-AD0A-F428-67EB63B54F66}"/>
              </a:ext>
            </a:extLst>
          </p:cNvPr>
          <p:cNvSpPr>
            <a:spLocks noGrp="1"/>
          </p:cNvSpPr>
          <p:nvPr>
            <p:ph type="ftr" sz="quarter" idx="11"/>
          </p:nvPr>
        </p:nvSpPr>
        <p:spPr/>
        <p:txBody>
          <a:bodyPr/>
          <a:lstStyle/>
          <a:p>
            <a:r>
              <a:rPr lang="ca-ES"/>
              <a:t>carlesgarciaroqueta@icab.es</a:t>
            </a:r>
          </a:p>
        </p:txBody>
      </p:sp>
      <p:sp>
        <p:nvSpPr>
          <p:cNvPr id="7" name="Marcador de número de diapositiva 6">
            <a:extLst>
              <a:ext uri="{FF2B5EF4-FFF2-40B4-BE49-F238E27FC236}">
                <a16:creationId xmlns:a16="http://schemas.microsoft.com/office/drawing/2014/main" id="{9927B6FC-9E64-9CB8-D788-802526FC86AD}"/>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767665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55A191-1EB2-B210-1179-FC3495F622A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posición de imagen 2">
            <a:extLst>
              <a:ext uri="{FF2B5EF4-FFF2-40B4-BE49-F238E27FC236}">
                <a16:creationId xmlns:a16="http://schemas.microsoft.com/office/drawing/2014/main" id="{B6703B76-E673-B011-01A7-DB0AB107A9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Marcador de texto 3">
            <a:extLst>
              <a:ext uri="{FF2B5EF4-FFF2-40B4-BE49-F238E27FC236}">
                <a16:creationId xmlns:a16="http://schemas.microsoft.com/office/drawing/2014/main" id="{BC8BE83C-94FA-53BE-2BEE-82D26EF8B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603D15D-2B02-3435-1180-126210C16F3F}"/>
              </a:ext>
            </a:extLst>
          </p:cNvPr>
          <p:cNvSpPr>
            <a:spLocks noGrp="1"/>
          </p:cNvSpPr>
          <p:nvPr>
            <p:ph type="dt" sz="half" idx="10"/>
          </p:nvPr>
        </p:nvSpPr>
        <p:spPr/>
        <p:txBody>
          <a:bodyPr/>
          <a:lstStyle/>
          <a:p>
            <a:fld id="{B7FA4C7F-AA47-E342-A0E0-5E7F219D42F2}" type="datetime1">
              <a:rPr lang="es-ES" smtClean="0"/>
              <a:t>15/11/2022</a:t>
            </a:fld>
            <a:endParaRPr lang="ca-ES"/>
          </a:p>
        </p:txBody>
      </p:sp>
      <p:sp>
        <p:nvSpPr>
          <p:cNvPr id="6" name="Marcador de pie de página 5">
            <a:extLst>
              <a:ext uri="{FF2B5EF4-FFF2-40B4-BE49-F238E27FC236}">
                <a16:creationId xmlns:a16="http://schemas.microsoft.com/office/drawing/2014/main" id="{B5EBD353-27C1-9B64-AD4C-C22D559CF00C}"/>
              </a:ext>
            </a:extLst>
          </p:cNvPr>
          <p:cNvSpPr>
            <a:spLocks noGrp="1"/>
          </p:cNvSpPr>
          <p:nvPr>
            <p:ph type="ftr" sz="quarter" idx="11"/>
          </p:nvPr>
        </p:nvSpPr>
        <p:spPr/>
        <p:txBody>
          <a:bodyPr/>
          <a:lstStyle/>
          <a:p>
            <a:r>
              <a:rPr lang="ca-ES"/>
              <a:t>carlesgarciaroqueta@icab.es</a:t>
            </a:r>
          </a:p>
        </p:txBody>
      </p:sp>
      <p:sp>
        <p:nvSpPr>
          <p:cNvPr id="7" name="Marcador de número de diapositiva 6">
            <a:extLst>
              <a:ext uri="{FF2B5EF4-FFF2-40B4-BE49-F238E27FC236}">
                <a16:creationId xmlns:a16="http://schemas.microsoft.com/office/drawing/2014/main" id="{4364CAE7-3D1E-01B2-F133-30D2D486B224}"/>
              </a:ext>
            </a:extLst>
          </p:cNvPr>
          <p:cNvSpPr>
            <a:spLocks noGrp="1"/>
          </p:cNvSpPr>
          <p:nvPr>
            <p:ph type="sldNum" sz="quarter" idx="12"/>
          </p:nvPr>
        </p:nvSpPr>
        <p:spPr/>
        <p:txBody>
          <a:bodyPr/>
          <a:lstStyle/>
          <a:p>
            <a:fld id="{6E068D5B-1B7A-A24B-87DF-9278E2E67A30}" type="slidenum">
              <a:rPr lang="ca-ES" smtClean="0"/>
              <a:t>‹Nº›</a:t>
            </a:fld>
            <a:endParaRPr lang="ca-ES"/>
          </a:p>
        </p:txBody>
      </p:sp>
    </p:spTree>
    <p:extLst>
      <p:ext uri="{BB962C8B-B14F-4D97-AF65-F5344CB8AC3E}">
        <p14:creationId xmlns:p14="http://schemas.microsoft.com/office/powerpoint/2010/main" val="32523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4ED6B5D-EDA0-C779-73FE-76098B8B1D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7FC5ABD7-4760-75EA-63C9-928473B1C9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E2DC3F89-A64C-1C00-4707-F8EDD58156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2C69E-583D-7346-B585-808AD05269CD}" type="datetime1">
              <a:rPr lang="es-ES" smtClean="0"/>
              <a:t>15/11/2022</a:t>
            </a:fld>
            <a:endParaRPr lang="ca-ES"/>
          </a:p>
        </p:txBody>
      </p:sp>
      <p:sp>
        <p:nvSpPr>
          <p:cNvPr id="5" name="Marcador de pie de página 4">
            <a:extLst>
              <a:ext uri="{FF2B5EF4-FFF2-40B4-BE49-F238E27FC236}">
                <a16:creationId xmlns:a16="http://schemas.microsoft.com/office/drawing/2014/main" id="{195711D7-4298-0F47-548B-FC5C3FF95F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a-ES"/>
              <a:t>carlesgarciaroqueta@icab.es</a:t>
            </a:r>
          </a:p>
        </p:txBody>
      </p:sp>
      <p:sp>
        <p:nvSpPr>
          <p:cNvPr id="6" name="Marcador de número de diapositiva 5">
            <a:extLst>
              <a:ext uri="{FF2B5EF4-FFF2-40B4-BE49-F238E27FC236}">
                <a16:creationId xmlns:a16="http://schemas.microsoft.com/office/drawing/2014/main" id="{969D384A-BC85-D290-2085-EAF60E42F3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068D5B-1B7A-A24B-87DF-9278E2E67A30}" type="slidenum">
              <a:rPr lang="ca-ES" smtClean="0"/>
              <a:t>‹Nº›</a:t>
            </a:fld>
            <a:endParaRPr lang="ca-ES"/>
          </a:p>
        </p:txBody>
      </p:sp>
    </p:spTree>
    <p:extLst>
      <p:ext uri="{BB962C8B-B14F-4D97-AF65-F5344CB8AC3E}">
        <p14:creationId xmlns:p14="http://schemas.microsoft.com/office/powerpoint/2010/main" val="417429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jpeg"/><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5" Type="http://schemas.openxmlformats.org/officeDocument/2006/relationships/image" Target="../media/image29.jpeg"/><Relationship Id="rId4" Type="http://schemas.openxmlformats.org/officeDocument/2006/relationships/image" Target="../media/image28.jpeg"/></Relationships>
</file>

<file path=ppt/slides/_rels/slide1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hyperlink" Target="https://www.mediacioensalut.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1.png"/><Relationship Id="rId7" Type="http://schemas.openxmlformats.org/officeDocument/2006/relationships/image" Target="../media/image45.png"/><Relationship Id="rId2" Type="http://schemas.openxmlformats.org/officeDocument/2006/relationships/image" Target="../media/image40.jpeg"/><Relationship Id="rId1" Type="http://schemas.openxmlformats.org/officeDocument/2006/relationships/slideLayout" Target="../slideLayouts/slideLayout2.xml"/><Relationship Id="rId6" Type="http://schemas.openxmlformats.org/officeDocument/2006/relationships/image" Target="../media/image44.JPG"/><Relationship Id="rId5" Type="http://schemas.openxmlformats.org/officeDocument/2006/relationships/image" Target="../media/image43.png"/><Relationship Id="rId4" Type="http://schemas.openxmlformats.org/officeDocument/2006/relationships/image" Target="../media/image42.png"/></Relationships>
</file>

<file path=ppt/slides/_rels/slide31.xml.rels><?xml version="1.0" encoding="UTF-8" standalone="yes"?>
<Relationships xmlns="http://schemas.openxmlformats.org/package/2006/relationships"><Relationship Id="rId3" Type="http://schemas.openxmlformats.org/officeDocument/2006/relationships/image" Target="../media/image47.tiff"/><Relationship Id="rId7" Type="http://schemas.openxmlformats.org/officeDocument/2006/relationships/hyperlink" Target="http://www.mediacioensalut.org/" TargetMode="External"/><Relationship Id="rId2" Type="http://schemas.openxmlformats.org/officeDocument/2006/relationships/image" Target="../media/image46.tiff"/><Relationship Id="rId1" Type="http://schemas.openxmlformats.org/officeDocument/2006/relationships/slideLayout" Target="../slideLayouts/slideLayout2.xml"/><Relationship Id="rId6" Type="http://schemas.openxmlformats.org/officeDocument/2006/relationships/image" Target="../media/image49.tiff"/><Relationship Id="rId5" Type="http://schemas.openxmlformats.org/officeDocument/2006/relationships/hyperlink" Target="https://www.linkedin.com/in/carles-garcia-roqueta-abogado-mediador?lipi=urn:li:page:d_flagship3_profile_view_base_contact_details;FYd5yja+QbGLTY9eqrqwZg==" TargetMode="External"/><Relationship Id="rId4" Type="http://schemas.openxmlformats.org/officeDocument/2006/relationships/image" Target="../media/image48.tiff"/></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83ECE15-CB2A-CFFD-B38C-33B29E38DC64}"/>
              </a:ext>
            </a:extLst>
          </p:cNvPr>
          <p:cNvSpPr>
            <a:spLocks noGrp="1"/>
          </p:cNvSpPr>
          <p:nvPr>
            <p:ph type="ctrTitle"/>
          </p:nvPr>
        </p:nvSpPr>
        <p:spPr>
          <a:xfrm>
            <a:off x="1836929" y="1483041"/>
            <a:ext cx="9144000" cy="2387600"/>
          </a:xfrm>
        </p:spPr>
        <p:txBody>
          <a:bodyPr>
            <a:normAutofit/>
          </a:bodyPr>
          <a:lstStyle/>
          <a:p>
            <a:r>
              <a:rPr lang="ca-ES" sz="3200" b="1" dirty="0"/>
              <a:t>CONGRESO GENERAL </a:t>
            </a:r>
            <a:br>
              <a:rPr lang="ca-ES" sz="3200" b="1" dirty="0"/>
            </a:br>
            <a:r>
              <a:rPr lang="ca-ES" sz="3200" b="1" dirty="0"/>
              <a:t>PALERMO, 17-19 NOVIEMBRE DE 2022</a:t>
            </a:r>
            <a:br>
              <a:rPr lang="ca-ES" sz="3200" b="1" dirty="0"/>
            </a:br>
            <a:r>
              <a:rPr lang="ca-ES" sz="3200" b="1" dirty="0"/>
              <a:t>“LA ABOGACIA AMENAZADA” </a:t>
            </a:r>
            <a:br>
              <a:rPr lang="ca-ES" sz="3200" b="1" dirty="0"/>
            </a:br>
            <a:r>
              <a:rPr lang="ca-ES" sz="3200" b="1" dirty="0"/>
              <a:t>FEDERATION BARREAUX D’EUROPE</a:t>
            </a:r>
          </a:p>
        </p:txBody>
      </p:sp>
      <p:sp>
        <p:nvSpPr>
          <p:cNvPr id="5" name="Subtítulo 4">
            <a:extLst>
              <a:ext uri="{FF2B5EF4-FFF2-40B4-BE49-F238E27FC236}">
                <a16:creationId xmlns:a16="http://schemas.microsoft.com/office/drawing/2014/main" id="{874F1A7A-D051-183E-E904-C94E43D9F290}"/>
              </a:ext>
            </a:extLst>
          </p:cNvPr>
          <p:cNvSpPr>
            <a:spLocks noGrp="1"/>
          </p:cNvSpPr>
          <p:nvPr>
            <p:ph type="subTitle" idx="1"/>
          </p:nvPr>
        </p:nvSpPr>
        <p:spPr>
          <a:xfrm>
            <a:off x="130097" y="4655769"/>
            <a:ext cx="10075657" cy="1655762"/>
          </a:xfrm>
        </p:spPr>
        <p:txBody>
          <a:bodyPr>
            <a:noAutofit/>
          </a:bodyPr>
          <a:lstStyle/>
          <a:p>
            <a:pPr algn="l"/>
            <a:r>
              <a:rPr lang="es-ES_tradnl" b="1" dirty="0"/>
              <a:t>Carlos García Roqueta </a:t>
            </a:r>
          </a:p>
          <a:p>
            <a:pPr algn="l"/>
            <a:r>
              <a:rPr lang="es-ES_tradnl" sz="1800" i="1" dirty="0"/>
              <a:t>Abogado, árbitro y mediador. </a:t>
            </a:r>
          </a:p>
          <a:p>
            <a:pPr algn="l"/>
            <a:r>
              <a:rPr lang="es-ES_tradnl" sz="1800" i="1" dirty="0"/>
              <a:t>Diputado responsable centro ADR-Medición Ilustre Colegio de la Abogacía de Barcelona </a:t>
            </a:r>
          </a:p>
          <a:p>
            <a:pPr algn="l"/>
            <a:r>
              <a:rPr lang="es-ES" sz="1700" b="0" i="0" u="none" strike="noStrike" dirty="0">
                <a:solidFill>
                  <a:srgbClr val="000000"/>
                </a:solidFill>
                <a:effectLst/>
              </a:rPr>
              <a:t>Presidente de la Comisión de Mediación de la Federación Europea de Colegios de Abogados de Europa (FBE)</a:t>
            </a:r>
            <a:endParaRPr lang="es-ES_tradnl" sz="1700" i="1" dirty="0"/>
          </a:p>
          <a:p>
            <a:pPr algn="l"/>
            <a:r>
              <a:rPr lang="es-ES_tradnl" sz="1800" i="1" dirty="0"/>
              <a:t>Presidente de la Sociedad Catalana de Mediación en Salud</a:t>
            </a:r>
          </a:p>
        </p:txBody>
      </p:sp>
      <p:pic>
        <p:nvPicPr>
          <p:cNvPr id="1028" name="Picture 4" descr="Contact - FBE">
            <a:extLst>
              <a:ext uri="{FF2B5EF4-FFF2-40B4-BE49-F238E27FC236}">
                <a16:creationId xmlns:a16="http://schemas.microsoft.com/office/drawing/2014/main" id="{6D61875F-40E3-FE3E-D8E5-6F3135EF2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637"/>
            <a:ext cx="3200400" cy="256032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Ordine degli Avvocati di Palermo - recensioni su Mestieri e Divise">
            <a:extLst>
              <a:ext uri="{FF2B5EF4-FFF2-40B4-BE49-F238E27FC236}">
                <a16:creationId xmlns:a16="http://schemas.microsoft.com/office/drawing/2014/main" id="{6B1A83A3-F408-B564-C826-64F1D6E7144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4271" y="4414814"/>
            <a:ext cx="2443185" cy="2443185"/>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n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61855" y="245110"/>
            <a:ext cx="2857500" cy="2028825"/>
          </a:xfrm>
          <a:prstGeom prst="rect">
            <a:avLst/>
          </a:prstGeom>
        </p:spPr>
      </p:pic>
    </p:spTree>
    <p:extLst>
      <p:ext uri="{BB962C8B-B14F-4D97-AF65-F5344CB8AC3E}">
        <p14:creationId xmlns:p14="http://schemas.microsoft.com/office/powerpoint/2010/main" val="450872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322" name="Rectangle 12294">
            <a:extLst>
              <a:ext uri="{FF2B5EF4-FFF2-40B4-BE49-F238E27FC236}">
                <a16:creationId xmlns:a16="http://schemas.microsoft.com/office/drawing/2014/main" id="{4F7EBAE4-9945-4473-9E34-B2C66EA0F0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Marcador de contenido 2">
            <a:extLst>
              <a:ext uri="{FF2B5EF4-FFF2-40B4-BE49-F238E27FC236}">
                <a16:creationId xmlns:a16="http://schemas.microsoft.com/office/drawing/2014/main" id="{9DD2389C-3C6D-B4B0-98DB-8CCEB9729C88}"/>
              </a:ext>
            </a:extLst>
          </p:cNvPr>
          <p:cNvSpPr>
            <a:spLocks noGrp="1"/>
          </p:cNvSpPr>
          <p:nvPr>
            <p:ph idx="1"/>
          </p:nvPr>
        </p:nvSpPr>
        <p:spPr>
          <a:xfrm>
            <a:off x="515816" y="758514"/>
            <a:ext cx="5715746" cy="5418449"/>
          </a:xfrm>
        </p:spPr>
        <p:txBody>
          <a:bodyPr>
            <a:normAutofit lnSpcReduction="10000"/>
          </a:bodyPr>
          <a:lstStyle/>
          <a:p>
            <a:pPr marL="0" indent="0" algn="just">
              <a:buNone/>
            </a:pPr>
            <a:r>
              <a:rPr lang="es-ES_tradnl" sz="2400" b="1" dirty="0"/>
              <a:t>¿QUÉ SE ESPERA DE NOSOTROS? </a:t>
            </a:r>
          </a:p>
          <a:p>
            <a:pPr lvl="1" algn="just"/>
            <a:r>
              <a:rPr lang="es-ES_tradnl" dirty="0"/>
              <a:t>Eficacia, eficiencia, efectividad. </a:t>
            </a:r>
          </a:p>
          <a:p>
            <a:pPr lvl="1" algn="just"/>
            <a:r>
              <a:rPr lang="es-ES_tradnl" dirty="0"/>
              <a:t>Ofrecer el mejor resultado posible. </a:t>
            </a:r>
          </a:p>
          <a:p>
            <a:pPr lvl="1" algn="just"/>
            <a:r>
              <a:rPr lang="es-ES_tradnl" dirty="0"/>
              <a:t>Que siempre estemos a punto. </a:t>
            </a:r>
          </a:p>
          <a:p>
            <a:pPr lvl="1" algn="just"/>
            <a:r>
              <a:rPr lang="es-ES_tradnl" dirty="0"/>
              <a:t>Que atendamos todas las llamadas telefónicas efecto </a:t>
            </a:r>
            <a:r>
              <a:rPr lang="es-ES_tradnl" b="1" dirty="0"/>
              <a:t>365/24h</a:t>
            </a:r>
          </a:p>
          <a:p>
            <a:pPr lvl="1" algn="just"/>
            <a:r>
              <a:rPr lang="es-ES_tradnl" dirty="0"/>
              <a:t>Que garanticemos que la ciudadanía reciba una tutela judicial efectiva, a través de un proceso justo e imparcial. </a:t>
            </a:r>
          </a:p>
          <a:p>
            <a:pPr lvl="1" algn="just"/>
            <a:r>
              <a:rPr lang="es-ES_tradnl" dirty="0"/>
              <a:t>Que sepamos encontrar la paz social. </a:t>
            </a:r>
          </a:p>
          <a:p>
            <a:pPr lvl="1" algn="just"/>
            <a:r>
              <a:rPr lang="es-ES_tradnl" dirty="0"/>
              <a:t>Que estemos preparados para lidiar con asuntos que van más allá de nuestras competencias y cuestiones económicas o jurídicas. </a:t>
            </a:r>
          </a:p>
          <a:p>
            <a:pPr lvl="1" algn="just"/>
            <a:r>
              <a:rPr lang="es-ES_tradnl" dirty="0"/>
              <a:t>Que …., </a:t>
            </a:r>
          </a:p>
        </p:txBody>
      </p:sp>
      <p:pic>
        <p:nvPicPr>
          <p:cNvPr id="12290" name="Picture 2" descr="Ansiedad al esperar que algo suceda - Desansiedad">
            <a:extLst>
              <a:ext uri="{FF2B5EF4-FFF2-40B4-BE49-F238E27FC236}">
                <a16:creationId xmlns:a16="http://schemas.microsoft.com/office/drawing/2014/main" id="{11C7F677-3FE7-D54D-7D76-3052BD506E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537" r="19139" b="-1"/>
          <a:stretch/>
        </p:blipFill>
        <p:spPr bwMode="auto">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a:noFill/>
          <a:extLst>
            <a:ext uri="{909E8E84-426E-40DD-AFC4-6F175D3DCCD1}">
              <a14:hiddenFill xmlns:a14="http://schemas.microsoft.com/office/drawing/2010/main">
                <a:solidFill>
                  <a:srgbClr val="FFFFFF"/>
                </a:solidFill>
              </a14:hiddenFill>
            </a:ext>
          </a:extLst>
        </p:spPr>
      </p:pic>
      <p:sp>
        <p:nvSpPr>
          <p:cNvPr id="12323"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324"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Marcador de pie de página 1">
            <a:extLst>
              <a:ext uri="{FF2B5EF4-FFF2-40B4-BE49-F238E27FC236}">
                <a16:creationId xmlns:a16="http://schemas.microsoft.com/office/drawing/2014/main" id="{AD01327A-8E97-9C9D-BE50-CDF24F5352DA}"/>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31154114-885D-CA9C-535F-CCFAAA02A709}"/>
              </a:ext>
            </a:extLst>
          </p:cNvPr>
          <p:cNvSpPr>
            <a:spLocks noGrp="1"/>
          </p:cNvSpPr>
          <p:nvPr>
            <p:ph type="sldNum" sz="quarter" idx="12"/>
          </p:nvPr>
        </p:nvSpPr>
        <p:spPr/>
        <p:txBody>
          <a:bodyPr/>
          <a:lstStyle/>
          <a:p>
            <a:fld id="{6E068D5B-1B7A-A24B-87DF-9278E2E67A30}" type="slidenum">
              <a:rPr lang="ca-ES" smtClean="0"/>
              <a:t>10</a:t>
            </a:fld>
            <a:endParaRPr lang="ca-ES"/>
          </a:p>
        </p:txBody>
      </p:sp>
    </p:spTree>
    <p:extLst>
      <p:ext uri="{BB962C8B-B14F-4D97-AF65-F5344CB8AC3E}">
        <p14:creationId xmlns:p14="http://schemas.microsoft.com/office/powerpoint/2010/main" val="1555971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2" descr="Qué son los riesgos higiénicos en el trabajo y cómo evitarlos? | Sindicato  USO">
            <a:extLst>
              <a:ext uri="{FF2B5EF4-FFF2-40B4-BE49-F238E27FC236}">
                <a16:creationId xmlns:a16="http://schemas.microsoft.com/office/drawing/2014/main" id="{EC60F758-570B-9A61-A331-40CE69EA8F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264" r="23734" b="-3"/>
          <a:stretch/>
        </p:blipFill>
        <p:spPr bwMode="auto">
          <a:xfrm>
            <a:off x="1931470" y="643467"/>
            <a:ext cx="2248992" cy="2248969"/>
          </a:xfrm>
          <a:prstGeom prst="rect">
            <a:avLst/>
          </a:prstGeom>
          <a:noFill/>
          <a:extLst>
            <a:ext uri="{909E8E84-426E-40DD-AFC4-6F175D3DCCD1}">
              <a14:hiddenFill xmlns:a14="http://schemas.microsoft.com/office/drawing/2010/main">
                <a:solidFill>
                  <a:srgbClr val="FFFFFF"/>
                </a:solidFill>
              </a14:hiddenFill>
            </a:ext>
          </a:extLst>
        </p:spPr>
      </p:pic>
      <p:cxnSp>
        <p:nvCxnSpPr>
          <p:cNvPr id="3089" name="Straight Connector 3088">
            <a:extLst>
              <a:ext uri="{FF2B5EF4-FFF2-40B4-BE49-F238E27FC236}">
                <a16:creationId xmlns:a16="http://schemas.microsoft.com/office/drawing/2014/main" id="{B817B4B8-5E01-4B44-BC25-876D56C1214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0"/>
            <a:ext cx="0" cy="320040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3078" name="Picture 6" descr="Riesgo y Precios de Transferencia | Centro Interamericano de  Administraciones Tributarias">
            <a:extLst>
              <a:ext uri="{FF2B5EF4-FFF2-40B4-BE49-F238E27FC236}">
                <a16:creationId xmlns:a16="http://schemas.microsoft.com/office/drawing/2014/main" id="{7E406986-5431-B150-DF4C-0281FEF6160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297" r="22220" b="-2"/>
          <a:stretch/>
        </p:blipFill>
        <p:spPr bwMode="auto">
          <a:xfrm>
            <a:off x="8004598" y="624312"/>
            <a:ext cx="2262871" cy="2262863"/>
          </a:xfrm>
          <a:prstGeom prst="rect">
            <a:avLst/>
          </a:prstGeom>
          <a:noFill/>
          <a:extLst>
            <a:ext uri="{909E8E84-426E-40DD-AFC4-6F175D3DCCD1}">
              <a14:hiddenFill xmlns:a14="http://schemas.microsoft.com/office/drawing/2010/main">
                <a:solidFill>
                  <a:srgbClr val="FFFFFF"/>
                </a:solidFill>
              </a14:hiddenFill>
            </a:ext>
          </a:extLst>
        </p:spPr>
      </p:pic>
      <p:cxnSp>
        <p:nvCxnSpPr>
          <p:cNvPr id="3091" name="Straight Connector 3090">
            <a:extLst>
              <a:ext uri="{FF2B5EF4-FFF2-40B4-BE49-F238E27FC236}">
                <a16:creationId xmlns:a16="http://schemas.microsoft.com/office/drawing/2014/main" id="{D683D1A4-93E5-4A4D-B103-8223A220EB2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21742" y="3200400"/>
            <a:ext cx="0" cy="365760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093" name="Straight Connector 3092">
            <a:extLst>
              <a:ext uri="{FF2B5EF4-FFF2-40B4-BE49-F238E27FC236}">
                <a16:creationId xmlns:a16="http://schemas.microsoft.com/office/drawing/2014/main" id="{B0E8ABF4-C289-489E-BEFB-3077F9D9C77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52330" y="3200400"/>
            <a:ext cx="0" cy="365760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095" name="Straight Connector 3094">
            <a:extLst>
              <a:ext uri="{FF2B5EF4-FFF2-40B4-BE49-F238E27FC236}">
                <a16:creationId xmlns:a16="http://schemas.microsoft.com/office/drawing/2014/main" id="{7989CFA0-35DD-4943-B365-488C66B9B19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3609790" y="3197412"/>
            <a:ext cx="4956048" cy="1754"/>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097" name="Straight Connector 3096">
            <a:extLst>
              <a:ext uri="{FF2B5EF4-FFF2-40B4-BE49-F238E27FC236}">
                <a16:creationId xmlns:a16="http://schemas.microsoft.com/office/drawing/2014/main" id="{688AD040-1A2B-4FB4-A345-7B9F3E5ED9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0" y="3994133"/>
            <a:ext cx="3602736" cy="1754"/>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099" name="Straight Connector 3098">
            <a:extLst>
              <a:ext uri="{FF2B5EF4-FFF2-40B4-BE49-F238E27FC236}">
                <a16:creationId xmlns:a16="http://schemas.microsoft.com/office/drawing/2014/main" id="{823B704A-724B-41D6-8F33-76939E727D2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8534400" y="3994133"/>
            <a:ext cx="3657600" cy="1754"/>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3084" name="Picture 12" descr="Ocho señales de alarma en proyectos emprendedores » Enrique Dans">
            <a:extLst>
              <a:ext uri="{FF2B5EF4-FFF2-40B4-BE49-F238E27FC236}">
                <a16:creationId xmlns:a16="http://schemas.microsoft.com/office/drawing/2014/main" id="{AA090E40-5DE8-D5E2-5406-59FE426EEE69}"/>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312592" y="4315866"/>
            <a:ext cx="1295956" cy="1947475"/>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Danger sign stock image. Image of indicator, factory - 39407823">
            <a:extLst>
              <a:ext uri="{FF2B5EF4-FFF2-40B4-BE49-F238E27FC236}">
                <a16:creationId xmlns:a16="http://schemas.microsoft.com/office/drawing/2014/main" id="{AB7A2C46-69C8-739A-594A-6B4118A9314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4647" r="18805" b="-4"/>
          <a:stretch/>
        </p:blipFill>
        <p:spPr bwMode="auto">
          <a:xfrm>
            <a:off x="4687267" y="3504142"/>
            <a:ext cx="2759195" cy="2759199"/>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Punto de mira - Iconos gratis de armas">
            <a:extLst>
              <a:ext uri="{FF2B5EF4-FFF2-40B4-BE49-F238E27FC236}">
                <a16:creationId xmlns:a16="http://schemas.microsoft.com/office/drawing/2014/main" id="{BB0EF42F-406C-18DB-3871-BBECA0C851A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tretch/>
        </p:blipFill>
        <p:spPr bwMode="auto">
          <a:xfrm>
            <a:off x="9259403" y="4315866"/>
            <a:ext cx="1903790" cy="1903790"/>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EA2A9A95-09F7-F902-0233-36E0917B0F50}"/>
              </a:ext>
            </a:extLst>
          </p:cNvPr>
          <p:cNvSpPr>
            <a:spLocks noGrp="1"/>
          </p:cNvSpPr>
          <p:nvPr>
            <p:ph type="ftr" sz="quarter" idx="11"/>
          </p:nvPr>
        </p:nvSpPr>
        <p:spPr/>
        <p:txBody>
          <a:bodyPr/>
          <a:lstStyle/>
          <a:p>
            <a:r>
              <a:rPr lang="ca-ES"/>
              <a:t>carlesgarciaroqueta@icab.es</a:t>
            </a:r>
          </a:p>
        </p:txBody>
      </p:sp>
      <p:sp>
        <p:nvSpPr>
          <p:cNvPr id="3" name="Marcador de número de diapositiva 2">
            <a:extLst>
              <a:ext uri="{FF2B5EF4-FFF2-40B4-BE49-F238E27FC236}">
                <a16:creationId xmlns:a16="http://schemas.microsoft.com/office/drawing/2014/main" id="{975F15DD-93CA-E9D9-D70A-077A41344A88}"/>
              </a:ext>
            </a:extLst>
          </p:cNvPr>
          <p:cNvSpPr>
            <a:spLocks noGrp="1"/>
          </p:cNvSpPr>
          <p:nvPr>
            <p:ph type="sldNum" sz="quarter" idx="12"/>
          </p:nvPr>
        </p:nvSpPr>
        <p:spPr/>
        <p:txBody>
          <a:bodyPr/>
          <a:lstStyle/>
          <a:p>
            <a:fld id="{6E068D5B-1B7A-A24B-87DF-9278E2E67A30}" type="slidenum">
              <a:rPr lang="ca-ES" smtClean="0"/>
              <a:t>11</a:t>
            </a:fld>
            <a:endParaRPr lang="ca-ES"/>
          </a:p>
        </p:txBody>
      </p:sp>
    </p:spTree>
    <p:extLst>
      <p:ext uri="{BB962C8B-B14F-4D97-AF65-F5344CB8AC3E}">
        <p14:creationId xmlns:p14="http://schemas.microsoft.com/office/powerpoint/2010/main" val="1467713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55C0055-D8A3-FB19-FCFB-0102EF1B8BC3}"/>
              </a:ext>
            </a:extLst>
          </p:cNvPr>
          <p:cNvSpPr>
            <a:spLocks noGrp="1"/>
          </p:cNvSpPr>
          <p:nvPr>
            <p:ph idx="1"/>
          </p:nvPr>
        </p:nvSpPr>
        <p:spPr>
          <a:xfrm>
            <a:off x="468923" y="328246"/>
            <a:ext cx="10884877" cy="6119445"/>
          </a:xfrm>
        </p:spPr>
        <p:txBody>
          <a:bodyPr>
            <a:normAutofit fontScale="85000" lnSpcReduction="20000"/>
          </a:bodyPr>
          <a:lstStyle/>
          <a:p>
            <a:pPr marL="0" indent="0" algn="ctr">
              <a:buNone/>
            </a:pPr>
            <a:r>
              <a:rPr lang="ca-ES" sz="3100" b="1" dirty="0"/>
              <a:t>RIESGOS EN EL EJERCICIO DE NUESTRA PROFESIÓN </a:t>
            </a:r>
          </a:p>
          <a:p>
            <a:pPr algn="just"/>
            <a:r>
              <a:rPr lang="es-ES_tradnl" b="1" dirty="0"/>
              <a:t>El stress y la ansiedad.</a:t>
            </a:r>
          </a:p>
          <a:p>
            <a:pPr algn="just"/>
            <a:r>
              <a:rPr lang="es-ES_tradnl" b="1" dirty="0"/>
              <a:t>La tensión. </a:t>
            </a:r>
          </a:p>
          <a:p>
            <a:pPr algn="just"/>
            <a:r>
              <a:rPr lang="es-ES_tradnl" b="1" dirty="0"/>
              <a:t>Dolencias cardíacas.</a:t>
            </a:r>
          </a:p>
          <a:p>
            <a:pPr algn="just"/>
            <a:r>
              <a:rPr lang="es-ES_tradnl" b="1" dirty="0"/>
              <a:t>Sobrepeso. </a:t>
            </a:r>
          </a:p>
          <a:p>
            <a:pPr algn="just"/>
            <a:r>
              <a:rPr lang="es-ES_tradnl" b="1" dirty="0"/>
              <a:t>Exposición a medicamentos.</a:t>
            </a:r>
          </a:p>
          <a:p>
            <a:pPr algn="just"/>
            <a:r>
              <a:rPr lang="es-ES_tradnl" b="1" dirty="0"/>
              <a:t>Exposición frente antidepresivos. </a:t>
            </a:r>
          </a:p>
          <a:p>
            <a:pPr algn="just"/>
            <a:r>
              <a:rPr lang="es-ES_tradnl" b="1" dirty="0"/>
              <a:t>Exposición al alcohol.</a:t>
            </a:r>
          </a:p>
          <a:p>
            <a:pPr algn="just"/>
            <a:r>
              <a:rPr lang="es-ES_tradnl" b="1" dirty="0"/>
              <a:t>Insomnio y automedicación.</a:t>
            </a:r>
          </a:p>
          <a:p>
            <a:pPr algn="just"/>
            <a:r>
              <a:rPr lang="es-ES_tradnl" b="1" dirty="0"/>
              <a:t>Depresión y aislamiento.</a:t>
            </a:r>
          </a:p>
          <a:p>
            <a:pPr algn="just"/>
            <a:r>
              <a:rPr lang="es-ES_tradnl" b="1" dirty="0"/>
              <a:t>Trastornos psicológicos.  </a:t>
            </a:r>
          </a:p>
          <a:p>
            <a:pPr algn="just"/>
            <a:r>
              <a:rPr lang="es-ES_tradnl" b="1" dirty="0"/>
              <a:t>Trastornos de conducta. </a:t>
            </a:r>
          </a:p>
          <a:p>
            <a:pPr algn="just"/>
            <a:r>
              <a:rPr lang="es-ES_tradnl" b="1" dirty="0"/>
              <a:t>Trastornos de autoestima. </a:t>
            </a:r>
          </a:p>
          <a:p>
            <a:pPr algn="just"/>
            <a:r>
              <a:rPr lang="es-ES_tradnl" b="1" dirty="0"/>
              <a:t>Divorcio. </a:t>
            </a:r>
          </a:p>
          <a:p>
            <a:pPr algn="just"/>
            <a:r>
              <a:rPr lang="es-ES_tradnl" b="1" dirty="0"/>
              <a:t>…, </a:t>
            </a:r>
            <a:r>
              <a:rPr lang="es-ES_tradnl" sz="1800" b="1" dirty="0"/>
              <a:t>			</a:t>
            </a:r>
            <a:r>
              <a:rPr lang="es-ES_tradnl" sz="3300" b="1" dirty="0"/>
              <a:t>Afectan también a las familias directamente </a:t>
            </a:r>
          </a:p>
        </p:txBody>
      </p:sp>
      <p:pic>
        <p:nvPicPr>
          <p:cNvPr id="2" name="Picture 2" descr="Camiseta calavera universitaria con birrete | laTostadora">
            <a:extLst>
              <a:ext uri="{FF2B5EF4-FFF2-40B4-BE49-F238E27FC236}">
                <a16:creationId xmlns:a16="http://schemas.microsoft.com/office/drawing/2014/main" id="{B882A454-794C-6901-80B2-84F50CAF5C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1264" y="1279635"/>
            <a:ext cx="3460529" cy="3460529"/>
          </a:xfrm>
          <a:prstGeom prst="rect">
            <a:avLst/>
          </a:prstGeom>
          <a:noFill/>
          <a:extLst>
            <a:ext uri="{909E8E84-426E-40DD-AFC4-6F175D3DCCD1}">
              <a14:hiddenFill xmlns:a14="http://schemas.microsoft.com/office/drawing/2010/main">
                <a:solidFill>
                  <a:srgbClr val="FFFFFF"/>
                </a:solidFill>
              </a14:hiddenFill>
            </a:ext>
          </a:extLst>
        </p:spPr>
      </p:pic>
      <p:sp>
        <p:nvSpPr>
          <p:cNvPr id="4" name="Marcador de pie de página 3">
            <a:extLst>
              <a:ext uri="{FF2B5EF4-FFF2-40B4-BE49-F238E27FC236}">
                <a16:creationId xmlns:a16="http://schemas.microsoft.com/office/drawing/2014/main" id="{3A795D80-EF18-EFE0-AC51-ECBDEC2FAAE9}"/>
              </a:ext>
            </a:extLst>
          </p:cNvPr>
          <p:cNvSpPr>
            <a:spLocks noGrp="1"/>
          </p:cNvSpPr>
          <p:nvPr>
            <p:ph type="ftr" sz="quarter" idx="11"/>
          </p:nvPr>
        </p:nvSpPr>
        <p:spPr/>
        <p:txBody>
          <a:bodyPr/>
          <a:lstStyle/>
          <a:p>
            <a:r>
              <a:rPr lang="ca-ES"/>
              <a:t>carlesgarciaroqueta@icab.es</a:t>
            </a:r>
          </a:p>
        </p:txBody>
      </p:sp>
      <p:sp>
        <p:nvSpPr>
          <p:cNvPr id="5" name="Marcador de número de diapositiva 4">
            <a:extLst>
              <a:ext uri="{FF2B5EF4-FFF2-40B4-BE49-F238E27FC236}">
                <a16:creationId xmlns:a16="http://schemas.microsoft.com/office/drawing/2014/main" id="{2C33676F-79EE-F067-5220-28CAD52ADFE7}"/>
              </a:ext>
            </a:extLst>
          </p:cNvPr>
          <p:cNvSpPr>
            <a:spLocks noGrp="1"/>
          </p:cNvSpPr>
          <p:nvPr>
            <p:ph type="sldNum" sz="quarter" idx="12"/>
          </p:nvPr>
        </p:nvSpPr>
        <p:spPr/>
        <p:txBody>
          <a:bodyPr/>
          <a:lstStyle/>
          <a:p>
            <a:fld id="{6E068D5B-1B7A-A24B-87DF-9278E2E67A30}" type="slidenum">
              <a:rPr lang="ca-ES" smtClean="0"/>
              <a:t>12</a:t>
            </a:fld>
            <a:endParaRPr lang="ca-ES"/>
          </a:p>
        </p:txBody>
      </p:sp>
    </p:spTree>
    <p:extLst>
      <p:ext uri="{BB962C8B-B14F-4D97-AF65-F5344CB8AC3E}">
        <p14:creationId xmlns:p14="http://schemas.microsoft.com/office/powerpoint/2010/main" val="843607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754021F-0505-AE57-9295-72A5935EA4DF}"/>
              </a:ext>
            </a:extLst>
          </p:cNvPr>
          <p:cNvSpPr>
            <a:spLocks noGrp="1"/>
          </p:cNvSpPr>
          <p:nvPr>
            <p:ph idx="1"/>
          </p:nvPr>
        </p:nvSpPr>
        <p:spPr>
          <a:xfrm>
            <a:off x="838200" y="679938"/>
            <a:ext cx="10515600" cy="5497025"/>
          </a:xfrm>
        </p:spPr>
        <p:txBody>
          <a:bodyPr>
            <a:normAutofit/>
          </a:bodyPr>
          <a:lstStyle/>
          <a:p>
            <a:pPr marL="0" indent="0" algn="ctr">
              <a:buNone/>
            </a:pPr>
            <a:r>
              <a:rPr lang="es-ES_tradnl" sz="3200" b="1" dirty="0"/>
              <a:t>¿Por qué existe este riesgo?</a:t>
            </a:r>
            <a:r>
              <a:rPr lang="ca-ES" sz="3200" b="1" dirty="0"/>
              <a:t> </a:t>
            </a:r>
          </a:p>
        </p:txBody>
      </p:sp>
      <p:sp>
        <p:nvSpPr>
          <p:cNvPr id="4" name="CuadroTexto 3">
            <a:extLst>
              <a:ext uri="{FF2B5EF4-FFF2-40B4-BE49-F238E27FC236}">
                <a16:creationId xmlns:a16="http://schemas.microsoft.com/office/drawing/2014/main" id="{DC6BC67B-E5D0-A85E-C89C-5289ED126869}"/>
              </a:ext>
            </a:extLst>
          </p:cNvPr>
          <p:cNvSpPr txBox="1"/>
          <p:nvPr/>
        </p:nvSpPr>
        <p:spPr>
          <a:xfrm>
            <a:off x="422031" y="4970585"/>
            <a:ext cx="184731" cy="369332"/>
          </a:xfrm>
          <a:prstGeom prst="rect">
            <a:avLst/>
          </a:prstGeom>
          <a:noFill/>
        </p:spPr>
        <p:txBody>
          <a:bodyPr wrap="none" rtlCol="0">
            <a:spAutoFit/>
          </a:bodyPr>
          <a:lstStyle/>
          <a:p>
            <a:endParaRPr lang="ca-ES" dirty="0"/>
          </a:p>
        </p:txBody>
      </p:sp>
      <p:pic>
        <p:nvPicPr>
          <p:cNvPr id="8194" name="Picture 2" descr="Cómo resolver un problema: la técnica de &quot;Los Cinco Por Qué&quot; – Rufino  Lasaosa">
            <a:extLst>
              <a:ext uri="{FF2B5EF4-FFF2-40B4-BE49-F238E27FC236}">
                <a16:creationId xmlns:a16="http://schemas.microsoft.com/office/drawing/2014/main" id="{4361280C-B3D8-E130-CDEA-38FF9EB0F5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80700"/>
            <a:ext cx="3898900" cy="20955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196" name="CuadroTexto 4">
            <a:extLst>
              <a:ext uri="{FF2B5EF4-FFF2-40B4-BE49-F238E27FC236}">
                <a16:creationId xmlns:a16="http://schemas.microsoft.com/office/drawing/2014/main" id="{05EF1117-FCC4-1FF6-D4F0-D88E6F8B2CE9}"/>
              </a:ext>
            </a:extLst>
          </p:cNvPr>
          <p:cNvGraphicFramePr/>
          <p:nvPr>
            <p:extLst>
              <p:ext uri="{D42A27DB-BD31-4B8C-83A1-F6EECF244321}">
                <p14:modId xmlns:p14="http://schemas.microsoft.com/office/powerpoint/2010/main" val="3861427153"/>
              </p:ext>
            </p:extLst>
          </p:nvPr>
        </p:nvGraphicFramePr>
        <p:xfrm>
          <a:off x="5086967" y="1630973"/>
          <a:ext cx="6498272" cy="4339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Marcador de pie de página 1">
            <a:extLst>
              <a:ext uri="{FF2B5EF4-FFF2-40B4-BE49-F238E27FC236}">
                <a16:creationId xmlns:a16="http://schemas.microsoft.com/office/drawing/2014/main" id="{C2519150-1D11-680C-D948-1CE995B83113}"/>
              </a:ext>
            </a:extLst>
          </p:cNvPr>
          <p:cNvSpPr>
            <a:spLocks noGrp="1"/>
          </p:cNvSpPr>
          <p:nvPr>
            <p:ph type="ftr" sz="quarter" idx="11"/>
          </p:nvPr>
        </p:nvSpPr>
        <p:spPr/>
        <p:txBody>
          <a:bodyPr/>
          <a:lstStyle/>
          <a:p>
            <a:r>
              <a:rPr lang="ca-ES"/>
              <a:t>carlesgarciaroqueta@icab.es</a:t>
            </a:r>
          </a:p>
        </p:txBody>
      </p:sp>
      <p:sp>
        <p:nvSpPr>
          <p:cNvPr id="5" name="Marcador de número de diapositiva 4">
            <a:extLst>
              <a:ext uri="{FF2B5EF4-FFF2-40B4-BE49-F238E27FC236}">
                <a16:creationId xmlns:a16="http://schemas.microsoft.com/office/drawing/2014/main" id="{BE685B8B-BF86-E759-E7F5-DC622D3845C0}"/>
              </a:ext>
            </a:extLst>
          </p:cNvPr>
          <p:cNvSpPr>
            <a:spLocks noGrp="1"/>
          </p:cNvSpPr>
          <p:nvPr>
            <p:ph type="sldNum" sz="quarter" idx="12"/>
          </p:nvPr>
        </p:nvSpPr>
        <p:spPr/>
        <p:txBody>
          <a:bodyPr/>
          <a:lstStyle/>
          <a:p>
            <a:fld id="{6E068D5B-1B7A-A24B-87DF-9278E2E67A30}" type="slidenum">
              <a:rPr lang="ca-ES" smtClean="0"/>
              <a:t>13</a:t>
            </a:fld>
            <a:endParaRPr lang="ca-ES"/>
          </a:p>
        </p:txBody>
      </p:sp>
    </p:spTree>
    <p:extLst>
      <p:ext uri="{BB962C8B-B14F-4D97-AF65-F5344CB8AC3E}">
        <p14:creationId xmlns:p14="http://schemas.microsoft.com/office/powerpoint/2010/main" val="1453921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AD04EDD-5CEB-41BB-3D04-342B91E0A6C6}"/>
              </a:ext>
            </a:extLst>
          </p:cNvPr>
          <p:cNvSpPr>
            <a:spLocks noGrp="1"/>
          </p:cNvSpPr>
          <p:nvPr>
            <p:ph idx="1"/>
          </p:nvPr>
        </p:nvSpPr>
        <p:spPr>
          <a:xfrm>
            <a:off x="539262" y="515815"/>
            <a:ext cx="10814538" cy="5661148"/>
          </a:xfrm>
        </p:spPr>
        <p:txBody>
          <a:bodyPr>
            <a:normAutofit/>
          </a:bodyPr>
          <a:lstStyle/>
          <a:p>
            <a:pPr marL="0" indent="0" algn="ctr">
              <a:buNone/>
            </a:pPr>
            <a:r>
              <a:rPr lang="es-ES" sz="3200" b="1" dirty="0">
                <a:effectLst/>
                <a:ea typeface="Times New Roman" panose="02020603050405020304" pitchFamily="18" charset="0"/>
                <a:cs typeface="Times New Roman" panose="02020603050405020304" pitchFamily="18" charset="0"/>
              </a:rPr>
              <a:t>DEL PATERNALISMO A LA DESCONFIANZA </a:t>
            </a:r>
          </a:p>
          <a:p>
            <a:pPr algn="just"/>
            <a:endParaRPr lang="es-ES" dirty="0">
              <a:ea typeface="Times New Roman" panose="02020603050405020304" pitchFamily="18" charset="0"/>
              <a:cs typeface="Times New Roman" panose="02020603050405020304" pitchFamily="18" charset="0"/>
            </a:endParaRPr>
          </a:p>
          <a:p>
            <a:pPr algn="just"/>
            <a:r>
              <a:rPr lang="es-ES" dirty="0">
                <a:effectLst/>
                <a:ea typeface="Times New Roman" panose="02020603050405020304" pitchFamily="18" charset="0"/>
                <a:cs typeface="Times New Roman" panose="02020603050405020304" pitchFamily="18" charset="0"/>
              </a:rPr>
              <a:t>Hemos pasado de un </a:t>
            </a:r>
            <a:r>
              <a:rPr lang="es-ES" b="1" dirty="0">
                <a:effectLst/>
                <a:ea typeface="Times New Roman" panose="02020603050405020304" pitchFamily="18" charset="0"/>
                <a:cs typeface="Times New Roman" panose="02020603050405020304" pitchFamily="18" charset="0"/>
              </a:rPr>
              <a:t>sistema paternalista </a:t>
            </a:r>
            <a:r>
              <a:rPr lang="es-ES" dirty="0">
                <a:effectLst/>
                <a:ea typeface="Times New Roman" panose="02020603050405020304" pitchFamily="18" charset="0"/>
                <a:cs typeface="Times New Roman" panose="02020603050405020304" pitchFamily="18" charset="0"/>
              </a:rPr>
              <a:t>a un escenario totalmente </a:t>
            </a:r>
            <a:r>
              <a:rPr lang="es-ES" b="1" dirty="0">
                <a:effectLst/>
                <a:ea typeface="Times New Roman" panose="02020603050405020304" pitchFamily="18" charset="0"/>
                <a:cs typeface="Times New Roman" panose="02020603050405020304" pitchFamily="18" charset="0"/>
              </a:rPr>
              <a:t>horizontal</a:t>
            </a:r>
            <a:r>
              <a:rPr lang="es-ES" dirty="0">
                <a:effectLst/>
                <a:ea typeface="Times New Roman" panose="02020603050405020304" pitchFamily="18" charset="0"/>
                <a:cs typeface="Times New Roman" panose="02020603050405020304" pitchFamily="18" charset="0"/>
              </a:rPr>
              <a:t> donde parece que, en ocasiones, sabe más el cliente que el propio abogado. Gran culpa de ello la tiene la facilidad de </a:t>
            </a:r>
            <a:r>
              <a:rPr lang="es-ES" b="1" dirty="0">
                <a:effectLst/>
                <a:ea typeface="Times New Roman" panose="02020603050405020304" pitchFamily="18" charset="0"/>
                <a:cs typeface="Times New Roman" panose="02020603050405020304" pitchFamily="18" charset="0"/>
              </a:rPr>
              <a:t>acceso a noticias de internet </a:t>
            </a:r>
            <a:r>
              <a:rPr lang="es-ES" dirty="0">
                <a:effectLst/>
                <a:ea typeface="Times New Roman" panose="02020603050405020304" pitchFamily="18" charset="0"/>
                <a:cs typeface="Times New Roman" panose="02020603050405020304" pitchFamily="18" charset="0"/>
              </a:rPr>
              <a:t>que en muchas ocasiones o bien son exageradas, o son </a:t>
            </a:r>
            <a:r>
              <a:rPr lang="es-ES" dirty="0" err="1">
                <a:effectLst/>
                <a:ea typeface="Times New Roman" panose="02020603050405020304" pitchFamily="18" charset="0"/>
                <a:cs typeface="Times New Roman" panose="02020603050405020304" pitchFamily="18" charset="0"/>
              </a:rPr>
              <a:t>fakes</a:t>
            </a:r>
            <a:r>
              <a:rPr lang="es-ES" dirty="0">
                <a:effectLst/>
                <a:ea typeface="Times New Roman" panose="02020603050405020304" pitchFamily="18" charset="0"/>
                <a:cs typeface="Times New Roman" panose="02020603050405020304" pitchFamily="18" charset="0"/>
              </a:rPr>
              <a:t>, o bien los clientes no saben interpretar…, hoy por hoy el problema es mayor porque </a:t>
            </a:r>
            <a:r>
              <a:rPr lang="es-ES" b="1" dirty="0">
                <a:effectLst/>
                <a:ea typeface="Times New Roman" panose="02020603050405020304" pitchFamily="18" charset="0"/>
                <a:cs typeface="Times New Roman" panose="02020603050405020304" pitchFamily="18" charset="0"/>
              </a:rPr>
              <a:t>parece que la abogacía deba justificarse </a:t>
            </a:r>
            <a:r>
              <a:rPr lang="es-ES" dirty="0">
                <a:effectLst/>
                <a:ea typeface="Times New Roman" panose="02020603050405020304" pitchFamily="18" charset="0"/>
                <a:cs typeface="Times New Roman" panose="02020603050405020304" pitchFamily="18" charset="0"/>
              </a:rPr>
              <a:t>al respecto de cuantas decisiones toma y ha de hacerlo continuadamente.</a:t>
            </a:r>
            <a:endParaRPr lang="es-ES" dirty="0">
              <a:ea typeface="Times New Roman" panose="02020603050405020304" pitchFamily="18" charset="0"/>
              <a:cs typeface="Times New Roman" panose="02020603050405020304" pitchFamily="18" charset="0"/>
            </a:endParaRPr>
          </a:p>
          <a:p>
            <a:pPr lvl="1" algn="just"/>
            <a:r>
              <a:rPr lang="es-ES" sz="2800" dirty="0">
                <a:effectLst/>
                <a:ea typeface="Times New Roman" panose="02020603050405020304" pitchFamily="18" charset="0"/>
                <a:cs typeface="Times New Roman" panose="02020603050405020304" pitchFamily="18" charset="0"/>
              </a:rPr>
              <a:t>Estamos </a:t>
            </a:r>
            <a:r>
              <a:rPr lang="es-ES" sz="2800" b="1" dirty="0">
                <a:effectLst/>
                <a:ea typeface="Times New Roman" panose="02020603050405020304" pitchFamily="18" charset="0"/>
                <a:cs typeface="Times New Roman" panose="02020603050405020304" pitchFamily="18" charset="0"/>
              </a:rPr>
              <a:t>sobre expuestos </a:t>
            </a:r>
            <a:r>
              <a:rPr lang="es-ES" sz="2800" dirty="0">
                <a:effectLst/>
                <a:ea typeface="Times New Roman" panose="02020603050405020304" pitchFamily="18" charset="0"/>
                <a:cs typeface="Times New Roman" panose="02020603050405020304" pitchFamily="18" charset="0"/>
              </a:rPr>
              <a:t>y sometidos a un </a:t>
            </a:r>
            <a:r>
              <a:rPr lang="es-ES" sz="2800" b="1" dirty="0">
                <a:effectLst/>
                <a:ea typeface="Times New Roman" panose="02020603050405020304" pitchFamily="18" charset="0"/>
                <a:cs typeface="Times New Roman" panose="02020603050405020304" pitchFamily="18" charset="0"/>
              </a:rPr>
              <a:t>escrutinio </a:t>
            </a:r>
            <a:r>
              <a:rPr lang="es-ES" sz="2800" dirty="0">
                <a:effectLst/>
                <a:ea typeface="Times New Roman" panose="02020603050405020304" pitchFamily="18" charset="0"/>
                <a:cs typeface="Times New Roman" panose="02020603050405020304" pitchFamily="18" charset="0"/>
              </a:rPr>
              <a:t>constante. </a:t>
            </a:r>
          </a:p>
          <a:p>
            <a:pPr lvl="1" algn="just"/>
            <a:r>
              <a:rPr lang="es-ES" sz="2800" dirty="0">
                <a:ea typeface="Times New Roman" panose="02020603050405020304" pitchFamily="18" charset="0"/>
                <a:cs typeface="Times New Roman" panose="02020603050405020304" pitchFamily="18" charset="0"/>
              </a:rPr>
              <a:t>Las </a:t>
            </a:r>
            <a:r>
              <a:rPr lang="es-ES" sz="2800" b="1" dirty="0">
                <a:ea typeface="Times New Roman" panose="02020603050405020304" pitchFamily="18" charset="0"/>
                <a:cs typeface="Times New Roman" panose="02020603050405020304" pitchFamily="18" charset="0"/>
              </a:rPr>
              <a:t>redes sociales </a:t>
            </a:r>
            <a:r>
              <a:rPr lang="es-ES" sz="2800" dirty="0">
                <a:ea typeface="Times New Roman" panose="02020603050405020304" pitchFamily="18" charset="0"/>
                <a:cs typeface="Times New Roman" panose="02020603050405020304" pitchFamily="18" charset="0"/>
              </a:rPr>
              <a:t>no son un buen acompañante si nos dejan en evidencia. </a:t>
            </a:r>
            <a:endParaRPr lang="es-ES" sz="2800" dirty="0">
              <a:effectLst/>
              <a:ea typeface="Times New Roman" panose="02020603050405020304" pitchFamily="18" charset="0"/>
              <a:cs typeface="Times New Roman" panose="02020603050405020304" pitchFamily="18" charset="0"/>
            </a:endParaRPr>
          </a:p>
          <a:p>
            <a:endParaRPr lang="ca-ES" dirty="0"/>
          </a:p>
        </p:txBody>
      </p:sp>
      <p:sp>
        <p:nvSpPr>
          <p:cNvPr id="2" name="Marcador de pie de página 1">
            <a:extLst>
              <a:ext uri="{FF2B5EF4-FFF2-40B4-BE49-F238E27FC236}">
                <a16:creationId xmlns:a16="http://schemas.microsoft.com/office/drawing/2014/main" id="{8DDF506C-8751-9059-02F1-66B22852DFED}"/>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E74FADB3-961C-8099-3D2B-48B92FEBCF75}"/>
              </a:ext>
            </a:extLst>
          </p:cNvPr>
          <p:cNvSpPr>
            <a:spLocks noGrp="1"/>
          </p:cNvSpPr>
          <p:nvPr>
            <p:ph type="sldNum" sz="quarter" idx="12"/>
          </p:nvPr>
        </p:nvSpPr>
        <p:spPr/>
        <p:txBody>
          <a:bodyPr/>
          <a:lstStyle/>
          <a:p>
            <a:fld id="{6E068D5B-1B7A-A24B-87DF-9278E2E67A30}" type="slidenum">
              <a:rPr lang="ca-ES" smtClean="0"/>
              <a:t>14</a:t>
            </a:fld>
            <a:endParaRPr lang="ca-ES"/>
          </a:p>
        </p:txBody>
      </p:sp>
    </p:spTree>
    <p:extLst>
      <p:ext uri="{BB962C8B-B14F-4D97-AF65-F5344CB8AC3E}">
        <p14:creationId xmlns:p14="http://schemas.microsoft.com/office/powerpoint/2010/main" val="4218803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04812C46-200A-4DEB-A05E-3ED6C68C23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46" name="Picture 2" descr="Centro del Patrimonio Mundial -">
            <a:extLst>
              <a:ext uri="{FF2B5EF4-FFF2-40B4-BE49-F238E27FC236}">
                <a16:creationId xmlns:a16="http://schemas.microsoft.com/office/drawing/2014/main" id="{A9BFA60A-2CA5-DF6C-031A-9A9532B8B846}"/>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3811" r="5258" b="-1"/>
          <a:stretch/>
        </p:blipFill>
        <p:spPr bwMode="auto">
          <a:xfrm>
            <a:off x="-1" y="891540"/>
            <a:ext cx="5776079" cy="5071110"/>
          </a:xfrm>
          <a:prstGeom prst="rect">
            <a:avLst/>
          </a:prstGeom>
          <a:noFill/>
          <a:effectLst>
            <a:outerShdw blurRad="406400" dist="317500" dir="5400000" sx="89000" sy="89000" rotWithShape="0">
              <a:prstClr val="black">
                <a:alpha val="15000"/>
              </a:prstClr>
            </a:outerShdw>
          </a:effectLst>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EFD17742-A513-90ED-FF97-C5F2A7B0CD5D}"/>
              </a:ext>
            </a:extLst>
          </p:cNvPr>
          <p:cNvSpPr txBox="1"/>
          <p:nvPr/>
        </p:nvSpPr>
        <p:spPr>
          <a:xfrm>
            <a:off x="5980387" y="1082567"/>
            <a:ext cx="6208564" cy="4880084"/>
          </a:xfrm>
          <a:prstGeom prst="rect">
            <a:avLst/>
          </a:prstGeom>
        </p:spPr>
        <p:txBody>
          <a:bodyPr vert="horz" lIns="91440" tIns="45720" rIns="91440" bIns="45720" rtlCol="0">
            <a:normAutofit/>
          </a:bodyPr>
          <a:lstStyle/>
          <a:p>
            <a:pPr>
              <a:lnSpc>
                <a:spcPct val="90000"/>
              </a:lnSpc>
              <a:spcAft>
                <a:spcPts val="600"/>
              </a:spcAft>
            </a:pPr>
            <a:endParaRPr lang="es-ES_tradnl" sz="2800" b="1" dirty="0"/>
          </a:p>
          <a:p>
            <a:pPr>
              <a:lnSpc>
                <a:spcPct val="90000"/>
              </a:lnSpc>
              <a:spcAft>
                <a:spcPts val="600"/>
              </a:spcAft>
            </a:pPr>
            <a:r>
              <a:rPr lang="es-ES_tradnl" sz="3600" b="1" dirty="0"/>
              <a:t>¿Qué es lo que está en nuestras manos? </a:t>
            </a:r>
          </a:p>
          <a:p>
            <a:pPr>
              <a:lnSpc>
                <a:spcPct val="90000"/>
              </a:lnSpc>
              <a:spcAft>
                <a:spcPts val="600"/>
              </a:spcAft>
            </a:pPr>
            <a:endParaRPr lang="es-ES_tradnl" sz="3600" b="1" dirty="0"/>
          </a:p>
          <a:p>
            <a:pPr>
              <a:lnSpc>
                <a:spcPct val="90000"/>
              </a:lnSpc>
              <a:spcAft>
                <a:spcPts val="600"/>
              </a:spcAft>
            </a:pPr>
            <a:r>
              <a:rPr lang="es-ES_tradnl" sz="3600" b="1" dirty="0"/>
              <a:t>¿Qué depende de nosotros</a:t>
            </a:r>
            <a:r>
              <a:rPr lang="en-US" sz="3600" b="1" dirty="0"/>
              <a:t>?</a:t>
            </a:r>
          </a:p>
          <a:p>
            <a:pPr>
              <a:lnSpc>
                <a:spcPct val="90000"/>
              </a:lnSpc>
              <a:spcAft>
                <a:spcPts val="600"/>
              </a:spcAft>
            </a:pPr>
            <a:endParaRPr lang="en-US" sz="3600" b="1" dirty="0"/>
          </a:p>
          <a:p>
            <a:pPr>
              <a:lnSpc>
                <a:spcPct val="90000"/>
              </a:lnSpc>
              <a:spcAft>
                <a:spcPts val="600"/>
              </a:spcAft>
            </a:pPr>
            <a:r>
              <a:rPr lang="es-ES_tradnl" sz="3600" b="1" dirty="0"/>
              <a:t>¿Qué podemos hacer por nosotros mismos? </a:t>
            </a:r>
          </a:p>
        </p:txBody>
      </p:sp>
      <p:sp>
        <p:nvSpPr>
          <p:cNvPr id="2" name="Marcador de pie de página 1">
            <a:extLst>
              <a:ext uri="{FF2B5EF4-FFF2-40B4-BE49-F238E27FC236}">
                <a16:creationId xmlns:a16="http://schemas.microsoft.com/office/drawing/2014/main" id="{CA03D346-6B09-B6BA-6BD9-4724A1B9FAF8}"/>
              </a:ext>
            </a:extLst>
          </p:cNvPr>
          <p:cNvSpPr>
            <a:spLocks noGrp="1"/>
          </p:cNvSpPr>
          <p:nvPr>
            <p:ph type="ftr" sz="quarter" idx="11"/>
          </p:nvPr>
        </p:nvSpPr>
        <p:spPr/>
        <p:txBody>
          <a:bodyPr/>
          <a:lstStyle/>
          <a:p>
            <a:r>
              <a:rPr lang="ca-ES"/>
              <a:t>carlesgarciaroqueta@icab.es</a:t>
            </a:r>
          </a:p>
        </p:txBody>
      </p:sp>
      <p:sp>
        <p:nvSpPr>
          <p:cNvPr id="3" name="Marcador de número de diapositiva 2">
            <a:extLst>
              <a:ext uri="{FF2B5EF4-FFF2-40B4-BE49-F238E27FC236}">
                <a16:creationId xmlns:a16="http://schemas.microsoft.com/office/drawing/2014/main" id="{BAAEAD12-74F8-2DDE-F144-1ABBDE0AF1C2}"/>
              </a:ext>
            </a:extLst>
          </p:cNvPr>
          <p:cNvSpPr>
            <a:spLocks noGrp="1"/>
          </p:cNvSpPr>
          <p:nvPr>
            <p:ph type="sldNum" sz="quarter" idx="12"/>
          </p:nvPr>
        </p:nvSpPr>
        <p:spPr/>
        <p:txBody>
          <a:bodyPr/>
          <a:lstStyle/>
          <a:p>
            <a:fld id="{6E068D5B-1B7A-A24B-87DF-9278E2E67A30}" type="slidenum">
              <a:rPr lang="ca-ES" smtClean="0"/>
              <a:t>15</a:t>
            </a:fld>
            <a:endParaRPr lang="ca-ES"/>
          </a:p>
        </p:txBody>
      </p:sp>
    </p:spTree>
    <p:extLst>
      <p:ext uri="{BB962C8B-B14F-4D97-AF65-F5344CB8AC3E}">
        <p14:creationId xmlns:p14="http://schemas.microsoft.com/office/powerpoint/2010/main" val="70948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a16="http://schemas.microsoft.com/office/drawing/2014/main" id="{76024B02-E9DE-461A-8C2D-5D6D3476403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548D404E-3D68-55DC-8D48-B6ED198EBAAB}"/>
              </a:ext>
            </a:extLst>
          </p:cNvPr>
          <p:cNvSpPr>
            <a:spLocks noGrp="1"/>
          </p:cNvSpPr>
          <p:nvPr>
            <p:ph idx="1"/>
          </p:nvPr>
        </p:nvSpPr>
        <p:spPr>
          <a:xfrm>
            <a:off x="252249" y="566721"/>
            <a:ext cx="5507420" cy="5267151"/>
          </a:xfrm>
        </p:spPr>
        <p:txBody>
          <a:bodyPr>
            <a:normAutofit lnSpcReduction="10000"/>
          </a:bodyPr>
          <a:lstStyle/>
          <a:p>
            <a:r>
              <a:rPr lang="es-ES_tradnl" sz="3200" b="1" dirty="0"/>
              <a:t>Mirarnos.</a:t>
            </a:r>
          </a:p>
          <a:p>
            <a:r>
              <a:rPr lang="es-ES_tradnl" sz="3200" b="1" dirty="0"/>
              <a:t>Reconocernos. </a:t>
            </a:r>
          </a:p>
          <a:p>
            <a:r>
              <a:rPr lang="es-ES_tradnl" sz="3200" b="1" dirty="0"/>
              <a:t>Observarnos.</a:t>
            </a:r>
          </a:p>
          <a:p>
            <a:r>
              <a:rPr lang="es-ES_tradnl" sz="3200" b="1" dirty="0"/>
              <a:t>Escucharnos. </a:t>
            </a:r>
          </a:p>
          <a:p>
            <a:r>
              <a:rPr lang="es-ES_tradnl" sz="3200" b="1" dirty="0"/>
              <a:t>Atendernos.</a:t>
            </a:r>
          </a:p>
          <a:p>
            <a:r>
              <a:rPr lang="es-ES_tradnl" sz="3200" b="1" dirty="0"/>
              <a:t>Querernos. </a:t>
            </a:r>
          </a:p>
          <a:p>
            <a:r>
              <a:rPr lang="es-ES_tradnl" sz="3200" b="1" dirty="0"/>
              <a:t>Aceptarnos. </a:t>
            </a:r>
          </a:p>
          <a:p>
            <a:endParaRPr lang="es-ES_tradnl" sz="3200" b="1" dirty="0"/>
          </a:p>
          <a:p>
            <a:r>
              <a:rPr lang="es-ES_tradnl" sz="3200" b="1" dirty="0"/>
              <a:t>Fijarnos y pensar en el otro!!</a:t>
            </a:r>
          </a:p>
          <a:p>
            <a:r>
              <a:rPr lang="es-ES_tradnl" sz="3200" b="1" dirty="0"/>
              <a:t>Empatía y deontología!!  </a:t>
            </a:r>
          </a:p>
          <a:p>
            <a:pPr marL="0" indent="0">
              <a:buNone/>
            </a:pPr>
            <a:endParaRPr lang="es-ES_tradnl" sz="3200" dirty="0"/>
          </a:p>
          <a:p>
            <a:endParaRPr lang="es-ES_tradnl" sz="1800" dirty="0"/>
          </a:p>
        </p:txBody>
      </p:sp>
      <p:pic>
        <p:nvPicPr>
          <p:cNvPr id="7" name="Picture 6" descr="Amo / corazón' Pegatina | Spreadshirt">
            <a:extLst>
              <a:ext uri="{FF2B5EF4-FFF2-40B4-BE49-F238E27FC236}">
                <a16:creationId xmlns:a16="http://schemas.microsoft.com/office/drawing/2014/main" id="{E18D11B3-CDC4-4A7A-388F-5F7E37A6F83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888266" y="566929"/>
            <a:ext cx="2560320" cy="25603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 descr="YO AMO | localhost">
            <a:extLst>
              <a:ext uri="{FF2B5EF4-FFF2-40B4-BE49-F238E27FC236}">
                <a16:creationId xmlns:a16="http://schemas.microsoft.com/office/drawing/2014/main" id="{C0B2B017-4FE4-62C2-2B8E-7EEAC909187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732520" y="566721"/>
            <a:ext cx="2560321" cy="256032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Atelier Auto-Hypnose : je suis moi et je m'aime ! – Libération Psycho  Corporelle">
            <a:extLst>
              <a:ext uri="{FF2B5EF4-FFF2-40B4-BE49-F238E27FC236}">
                <a16:creationId xmlns:a16="http://schemas.microsoft.com/office/drawing/2014/main" id="{A703664D-A034-10DE-0BAF-8A96A32B7468}"/>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833402" y="3307086"/>
            <a:ext cx="2670047" cy="249741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i love M | Creative profile picture, Love you images, Funny valentines cards">
            <a:extLst>
              <a:ext uri="{FF2B5EF4-FFF2-40B4-BE49-F238E27FC236}">
                <a16:creationId xmlns:a16="http://schemas.microsoft.com/office/drawing/2014/main" id="{79B95A8D-7579-E794-6872-6880FB9C7A80}"/>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732519" y="3273551"/>
            <a:ext cx="2560321" cy="2560321"/>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3">
            <a:extLst>
              <a:ext uri="{FF2B5EF4-FFF2-40B4-BE49-F238E27FC236}">
                <a16:creationId xmlns:a16="http://schemas.microsoft.com/office/drawing/2014/main" id="{57AF882C-175B-49BE-9BF5-D081F17D25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5">
            <a:extLst>
              <a:ext uri="{FF2B5EF4-FFF2-40B4-BE49-F238E27FC236}">
                <a16:creationId xmlns:a16="http://schemas.microsoft.com/office/drawing/2014/main" id="{A3090662-CAD4-4A54-9F26-DF4753B5E7C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96768" y="3817404"/>
            <a:ext cx="54864" cy="457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Marcador de pie de página 1">
            <a:extLst>
              <a:ext uri="{FF2B5EF4-FFF2-40B4-BE49-F238E27FC236}">
                <a16:creationId xmlns:a16="http://schemas.microsoft.com/office/drawing/2014/main" id="{BB52F990-8626-54E5-2B85-CEE33A4ABEE1}"/>
              </a:ext>
            </a:extLst>
          </p:cNvPr>
          <p:cNvSpPr>
            <a:spLocks noGrp="1"/>
          </p:cNvSpPr>
          <p:nvPr>
            <p:ph type="ftr" sz="quarter" idx="11"/>
          </p:nvPr>
        </p:nvSpPr>
        <p:spPr/>
        <p:txBody>
          <a:bodyPr/>
          <a:lstStyle/>
          <a:p>
            <a:r>
              <a:rPr lang="ca-ES"/>
              <a:t>carlesgarciaroqueta@icab.es</a:t>
            </a:r>
          </a:p>
        </p:txBody>
      </p:sp>
      <p:sp>
        <p:nvSpPr>
          <p:cNvPr id="8" name="Marcador de número de diapositiva 7">
            <a:extLst>
              <a:ext uri="{FF2B5EF4-FFF2-40B4-BE49-F238E27FC236}">
                <a16:creationId xmlns:a16="http://schemas.microsoft.com/office/drawing/2014/main" id="{DAAE384F-98E0-CD2A-7CF2-ABB5BF9B2BF2}"/>
              </a:ext>
            </a:extLst>
          </p:cNvPr>
          <p:cNvSpPr>
            <a:spLocks noGrp="1"/>
          </p:cNvSpPr>
          <p:nvPr>
            <p:ph type="sldNum" sz="quarter" idx="12"/>
          </p:nvPr>
        </p:nvSpPr>
        <p:spPr/>
        <p:txBody>
          <a:bodyPr/>
          <a:lstStyle/>
          <a:p>
            <a:fld id="{6E068D5B-1B7A-A24B-87DF-9278E2E67A30}" type="slidenum">
              <a:rPr lang="ca-ES" smtClean="0"/>
              <a:t>16</a:t>
            </a:fld>
            <a:endParaRPr lang="ca-ES"/>
          </a:p>
        </p:txBody>
      </p:sp>
    </p:spTree>
    <p:extLst>
      <p:ext uri="{BB962C8B-B14F-4D97-AF65-F5344CB8AC3E}">
        <p14:creationId xmlns:p14="http://schemas.microsoft.com/office/powerpoint/2010/main" val="1534968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02A474-1491-5B6A-0AE5-5DBD8B453CF3}"/>
              </a:ext>
            </a:extLst>
          </p:cNvPr>
          <p:cNvSpPr>
            <a:spLocks noGrp="1"/>
          </p:cNvSpPr>
          <p:nvPr>
            <p:ph idx="1"/>
          </p:nvPr>
        </p:nvSpPr>
        <p:spPr>
          <a:xfrm>
            <a:off x="468923" y="377092"/>
            <a:ext cx="10720754" cy="5871308"/>
          </a:xfrm>
        </p:spPr>
        <p:txBody>
          <a:bodyPr/>
          <a:lstStyle/>
          <a:p>
            <a:pPr marL="0" indent="0" algn="just">
              <a:buNone/>
            </a:pPr>
            <a:r>
              <a:rPr lang="es-ES" sz="2400" dirty="0">
                <a:ea typeface="Times New Roman" panose="02020603050405020304" pitchFamily="18" charset="0"/>
                <a:cs typeface="Times New Roman" panose="02020603050405020304" pitchFamily="18" charset="0"/>
              </a:rPr>
              <a:t>Buscar y pedir un </a:t>
            </a:r>
            <a:r>
              <a:rPr lang="es-ES" sz="2400" b="1" dirty="0">
                <a:ea typeface="Times New Roman" panose="02020603050405020304" pitchFamily="18" charset="0"/>
                <a:cs typeface="Times New Roman" panose="02020603050405020304" pitchFamily="18" charset="0"/>
              </a:rPr>
              <a:t>COMPROMISO </a:t>
            </a:r>
            <a:r>
              <a:rPr lang="es-ES" sz="2400" dirty="0">
                <a:ea typeface="Times New Roman" panose="02020603050405020304" pitchFamily="18" charset="0"/>
                <a:cs typeface="Times New Roman" panose="02020603050405020304" pitchFamily="18" charset="0"/>
              </a:rPr>
              <a:t>de crear y buscar </a:t>
            </a:r>
            <a:r>
              <a:rPr lang="es-ES" sz="2400" dirty="0">
                <a:effectLst/>
                <a:ea typeface="Times New Roman" panose="02020603050405020304" pitchFamily="18" charset="0"/>
                <a:cs typeface="Times New Roman" panose="02020603050405020304" pitchFamily="18" charset="0"/>
              </a:rPr>
              <a:t>programas formativos que </a:t>
            </a:r>
            <a:r>
              <a:rPr lang="es-ES" sz="2400" b="1" dirty="0">
                <a:effectLst/>
                <a:ea typeface="Times New Roman" panose="02020603050405020304" pitchFamily="18" charset="0"/>
                <a:cs typeface="Times New Roman" panose="02020603050405020304" pitchFamily="18" charset="0"/>
              </a:rPr>
              <a:t>potencien la </a:t>
            </a:r>
            <a:r>
              <a:rPr lang="es-ES" sz="2400" b="1" dirty="0" err="1">
                <a:effectLst/>
                <a:ea typeface="Times New Roman" panose="02020603050405020304" pitchFamily="18" charset="0"/>
                <a:cs typeface="Times New Roman" panose="02020603050405020304" pitchFamily="18" charset="0"/>
              </a:rPr>
              <a:t>autocura</a:t>
            </a:r>
            <a:r>
              <a:rPr lang="es-ES" sz="2400" b="1" dirty="0">
                <a:effectLst/>
                <a:ea typeface="Times New Roman" panose="02020603050405020304" pitchFamily="18" charset="0"/>
                <a:cs typeface="Times New Roman" panose="02020603050405020304" pitchFamily="18" charset="0"/>
              </a:rPr>
              <a:t> y el bienestar tanto físico como emocional </a:t>
            </a:r>
            <a:r>
              <a:rPr lang="es-ES" sz="2400" dirty="0">
                <a:effectLst/>
                <a:ea typeface="Times New Roman" panose="02020603050405020304" pitchFamily="18" charset="0"/>
                <a:cs typeface="Times New Roman" panose="02020603050405020304" pitchFamily="18" charset="0"/>
              </a:rPr>
              <a:t>de nuestro colectivo profesional. </a:t>
            </a:r>
          </a:p>
          <a:p>
            <a:pPr marL="0" indent="0" algn="just">
              <a:buNone/>
            </a:pPr>
            <a:r>
              <a:rPr lang="es-ES" sz="2400" b="1" dirty="0">
                <a:ea typeface="Times New Roman" panose="02020603050405020304" pitchFamily="18" charset="0"/>
                <a:cs typeface="Times New Roman" panose="02020603050405020304" pitchFamily="18" charset="0"/>
              </a:rPr>
              <a:t>Mirar y observar </a:t>
            </a:r>
            <a:r>
              <a:rPr lang="es-ES" sz="2400" dirty="0">
                <a:ea typeface="Times New Roman" panose="02020603050405020304" pitchFamily="18" charset="0"/>
                <a:cs typeface="Times New Roman" panose="02020603050405020304" pitchFamily="18" charset="0"/>
              </a:rPr>
              <a:t>qué compañeros pueden precisar ayuda y ofrecerla. </a:t>
            </a:r>
            <a:endParaRPr lang="es-ES" sz="2400" dirty="0">
              <a:effectLst/>
              <a:ea typeface="Times New Roman" panose="02020603050405020304" pitchFamily="18" charset="0"/>
              <a:cs typeface="Times New Roman" panose="02020603050405020304" pitchFamily="18" charset="0"/>
            </a:endParaRPr>
          </a:p>
          <a:p>
            <a:pPr marL="0" indent="0" algn="just">
              <a:buNone/>
            </a:pPr>
            <a:r>
              <a:rPr lang="es-ES" sz="2400" dirty="0">
                <a:effectLst/>
                <a:ea typeface="Times New Roman" panose="02020603050405020304" pitchFamily="18" charset="0"/>
                <a:cs typeface="Times New Roman" panose="02020603050405020304" pitchFamily="18" charset="0"/>
              </a:rPr>
              <a:t>Tenemos que trabajar para desarrollar </a:t>
            </a:r>
            <a:r>
              <a:rPr lang="es-ES" sz="2400" b="1" dirty="0">
                <a:effectLst/>
                <a:ea typeface="Times New Roman" panose="02020603050405020304" pitchFamily="18" charset="0"/>
                <a:cs typeface="Times New Roman" panose="02020603050405020304" pitchFamily="18" charset="0"/>
              </a:rPr>
              <a:t>iniciativas que humanicen la profesión </a:t>
            </a:r>
            <a:r>
              <a:rPr lang="es-ES" sz="2400" dirty="0">
                <a:effectLst/>
                <a:ea typeface="Times New Roman" panose="02020603050405020304" pitchFamily="18" charset="0"/>
                <a:cs typeface="Times New Roman" panose="02020603050405020304" pitchFamily="18" charset="0"/>
              </a:rPr>
              <a:t>a través del impulso del Mental </a:t>
            </a:r>
            <a:r>
              <a:rPr lang="es-ES" sz="2400" dirty="0" err="1">
                <a:effectLst/>
                <a:ea typeface="Times New Roman" panose="02020603050405020304" pitchFamily="18" charset="0"/>
                <a:cs typeface="Times New Roman" panose="02020603050405020304" pitchFamily="18" charset="0"/>
              </a:rPr>
              <a:t>Health</a:t>
            </a:r>
            <a:r>
              <a:rPr lang="es-ES" sz="2400" dirty="0">
                <a:effectLst/>
                <a:ea typeface="Times New Roman" panose="02020603050405020304" pitchFamily="18" charset="0"/>
                <a:cs typeface="Times New Roman" panose="02020603050405020304" pitchFamily="18" charset="0"/>
              </a:rPr>
              <a:t> en un sentido amplio. </a:t>
            </a:r>
          </a:p>
          <a:p>
            <a:endParaRPr lang="ca-ES" dirty="0"/>
          </a:p>
        </p:txBody>
      </p:sp>
      <p:pic>
        <p:nvPicPr>
          <p:cNvPr id="9220" name="Picture 4" descr="Iban Barrenetxea y “La liga de los pelirrojos”: “No quiero dibujar “un  Sherlock Holmes”, tengo que intentar buscar al personaje hasta encontrar al  único y verdadero Sherlock Holmes” - Un Periodista en">
            <a:extLst>
              <a:ext uri="{FF2B5EF4-FFF2-40B4-BE49-F238E27FC236}">
                <a16:creationId xmlns:a16="http://schemas.microsoft.com/office/drawing/2014/main" id="{5CE9E081-2CF9-F230-26B4-E096E33E45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924" y="2661612"/>
            <a:ext cx="2977662" cy="3819296"/>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731EC228-997B-4AF4-3947-B76A0EE5F2A5}"/>
              </a:ext>
            </a:extLst>
          </p:cNvPr>
          <p:cNvSpPr txBox="1"/>
          <p:nvPr/>
        </p:nvSpPr>
        <p:spPr>
          <a:xfrm>
            <a:off x="3979985" y="2662562"/>
            <a:ext cx="7743092" cy="3785652"/>
          </a:xfrm>
          <a:prstGeom prst="rect">
            <a:avLst/>
          </a:prstGeom>
          <a:noFill/>
        </p:spPr>
        <p:txBody>
          <a:bodyPr wrap="square" rtlCol="0">
            <a:spAutoFit/>
          </a:bodyPr>
          <a:lstStyle/>
          <a:p>
            <a:r>
              <a:rPr lang="es-ES_tradnl" sz="2400" dirty="0"/>
              <a:t>Tenemos que saber que hay </a:t>
            </a:r>
            <a:r>
              <a:rPr lang="es-ES_tradnl" sz="2400" b="1" dirty="0"/>
              <a:t>acciones que dependerán de nosotros mismos</a:t>
            </a:r>
            <a:r>
              <a:rPr lang="es-ES_tradnl" sz="2400" dirty="0"/>
              <a:t>:</a:t>
            </a:r>
          </a:p>
          <a:p>
            <a:pPr marL="800100" lvl="1" indent="-342900" algn="just">
              <a:buFont typeface="Arial" panose="020B0604020202020204" pitchFamily="34" charset="0"/>
              <a:buChar char="•"/>
            </a:pPr>
            <a:r>
              <a:rPr lang="es-ES_tradnl" sz="2400" dirty="0"/>
              <a:t>Acondicionar nuestros horarios y respetarlos.</a:t>
            </a:r>
          </a:p>
          <a:p>
            <a:pPr marL="800100" lvl="1" indent="-342900" algn="just">
              <a:buFont typeface="Arial" panose="020B0604020202020204" pitchFamily="34" charset="0"/>
              <a:buChar char="•"/>
            </a:pPr>
            <a:r>
              <a:rPr lang="es-ES_tradnl" sz="2400" dirty="0"/>
              <a:t>Hábitos menos sedentarios y mayor ejercicio.</a:t>
            </a:r>
          </a:p>
          <a:p>
            <a:pPr marL="800100" lvl="1" indent="-342900" algn="just">
              <a:buFont typeface="Arial" panose="020B0604020202020204" pitchFamily="34" charset="0"/>
              <a:buChar char="•"/>
            </a:pPr>
            <a:r>
              <a:rPr lang="es-ES_tradnl" sz="2400" dirty="0"/>
              <a:t>Mejora de los alimentos.</a:t>
            </a:r>
          </a:p>
          <a:p>
            <a:pPr marL="800100" lvl="1" indent="-342900" algn="just">
              <a:buFont typeface="Arial" panose="020B0604020202020204" pitchFamily="34" charset="0"/>
              <a:buChar char="•"/>
            </a:pPr>
            <a:r>
              <a:rPr lang="es-ES_tradnl" sz="2400" dirty="0"/>
              <a:t>No sentirnos responsables de aquello que no depende de nosotros.</a:t>
            </a:r>
          </a:p>
          <a:p>
            <a:pPr marL="800100" lvl="1" indent="-342900" algn="just">
              <a:buFont typeface="Arial" panose="020B0604020202020204" pitchFamily="34" charset="0"/>
              <a:buChar char="•"/>
            </a:pPr>
            <a:r>
              <a:rPr lang="es-ES_tradnl" sz="2400" dirty="0"/>
              <a:t>Respetar nuestros descansos y el tiempo de nuestras familias.</a:t>
            </a:r>
          </a:p>
          <a:p>
            <a:pPr marL="800100" lvl="1" indent="-342900" algn="just">
              <a:buFont typeface="Arial" panose="020B0604020202020204" pitchFamily="34" charset="0"/>
              <a:buChar char="•"/>
            </a:pPr>
            <a:r>
              <a:rPr lang="es-ES_tradnl" sz="2400" b="1" dirty="0"/>
              <a:t>Saber decir NO </a:t>
            </a:r>
          </a:p>
        </p:txBody>
      </p:sp>
      <p:sp>
        <p:nvSpPr>
          <p:cNvPr id="2" name="Marcador de pie de página 1">
            <a:extLst>
              <a:ext uri="{FF2B5EF4-FFF2-40B4-BE49-F238E27FC236}">
                <a16:creationId xmlns:a16="http://schemas.microsoft.com/office/drawing/2014/main" id="{BFAE1DC8-28EF-4A17-3074-706771276B9C}"/>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0F4629DA-DAA5-2274-A5C2-282B3356F0B5}"/>
              </a:ext>
            </a:extLst>
          </p:cNvPr>
          <p:cNvSpPr>
            <a:spLocks noGrp="1"/>
          </p:cNvSpPr>
          <p:nvPr>
            <p:ph type="sldNum" sz="quarter" idx="12"/>
          </p:nvPr>
        </p:nvSpPr>
        <p:spPr/>
        <p:txBody>
          <a:bodyPr/>
          <a:lstStyle/>
          <a:p>
            <a:fld id="{6E068D5B-1B7A-A24B-87DF-9278E2E67A30}" type="slidenum">
              <a:rPr lang="ca-ES" smtClean="0"/>
              <a:t>17</a:t>
            </a:fld>
            <a:endParaRPr lang="ca-ES"/>
          </a:p>
        </p:txBody>
      </p:sp>
    </p:spTree>
    <p:extLst>
      <p:ext uri="{BB962C8B-B14F-4D97-AF65-F5344CB8AC3E}">
        <p14:creationId xmlns:p14="http://schemas.microsoft.com/office/powerpoint/2010/main" val="2993774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upo de figuras amarillas y una figura roja al otro lado">
            <a:extLst>
              <a:ext uri="{FF2B5EF4-FFF2-40B4-BE49-F238E27FC236}">
                <a16:creationId xmlns:a16="http://schemas.microsoft.com/office/drawing/2014/main" id="{B321B3FC-EC02-1DEF-69AC-7066FEB34431}"/>
              </a:ext>
            </a:extLst>
          </p:cNvPr>
          <p:cNvPicPr>
            <a:picLocks noChangeAspect="1"/>
          </p:cNvPicPr>
          <p:nvPr/>
        </p:nvPicPr>
        <p:blipFill rotWithShape="1">
          <a:blip r:embed="rId2"/>
          <a:srcRect l="5884" r="-1" b="-1"/>
          <a:stretch/>
        </p:blipFill>
        <p:spPr>
          <a:xfrm>
            <a:off x="-137146" y="281644"/>
            <a:ext cx="12326097" cy="7250400"/>
          </a:xfrm>
          <a:prstGeom prst="rect">
            <a:avLst/>
          </a:prstGeom>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AB819A4C-F121-AFDF-0443-3507CE431C7C}"/>
              </a:ext>
            </a:extLst>
          </p:cNvPr>
          <p:cNvSpPr>
            <a:spLocks noGrp="1"/>
          </p:cNvSpPr>
          <p:nvPr>
            <p:ph idx="1"/>
          </p:nvPr>
        </p:nvSpPr>
        <p:spPr>
          <a:xfrm>
            <a:off x="5898996" y="1421948"/>
            <a:ext cx="6289956" cy="5154408"/>
          </a:xfrm>
        </p:spPr>
        <p:txBody>
          <a:bodyPr>
            <a:normAutofit/>
          </a:bodyPr>
          <a:lstStyle/>
          <a:p>
            <a:r>
              <a:rPr lang="es-ES_tradnl" b="1" dirty="0"/>
              <a:t>Es una realidad que los problemas de Salud mental afectan de forma: </a:t>
            </a:r>
          </a:p>
          <a:p>
            <a:pPr lvl="2"/>
            <a:r>
              <a:rPr lang="es-ES_tradnl" sz="2400" b="1" dirty="0">
                <a:solidFill>
                  <a:srgbClr val="FF0000"/>
                </a:solidFill>
              </a:rPr>
              <a:t>PROFESIONAL</a:t>
            </a:r>
          </a:p>
          <a:p>
            <a:pPr lvl="2"/>
            <a:r>
              <a:rPr lang="es-ES_tradnl" sz="2400" b="1" dirty="0">
                <a:solidFill>
                  <a:srgbClr val="FF0000"/>
                </a:solidFill>
              </a:rPr>
              <a:t>EMOCIONAL </a:t>
            </a:r>
          </a:p>
          <a:p>
            <a:pPr lvl="2"/>
            <a:r>
              <a:rPr lang="es-ES_tradnl" sz="2400" b="1" dirty="0">
                <a:solidFill>
                  <a:srgbClr val="FF0000"/>
                </a:solidFill>
              </a:rPr>
              <a:t>FÍSICA </a:t>
            </a:r>
          </a:p>
          <a:p>
            <a:pPr lvl="2"/>
            <a:r>
              <a:rPr lang="es-ES_tradnl" sz="2400" b="1" dirty="0">
                <a:solidFill>
                  <a:srgbClr val="FF0000"/>
                </a:solidFill>
              </a:rPr>
              <a:t>MENTAL</a:t>
            </a:r>
          </a:p>
          <a:p>
            <a:pPr lvl="2"/>
            <a:r>
              <a:rPr lang="es-ES_tradnl" sz="2400" b="1" dirty="0">
                <a:solidFill>
                  <a:srgbClr val="FF0000"/>
                </a:solidFill>
              </a:rPr>
              <a:t>SOCIAL </a:t>
            </a:r>
          </a:p>
          <a:p>
            <a:pPr lvl="2"/>
            <a:r>
              <a:rPr lang="es-ES_tradnl" sz="2400" b="1" dirty="0">
                <a:solidFill>
                  <a:srgbClr val="FF0000"/>
                </a:solidFill>
              </a:rPr>
              <a:t>INTELECTUAL</a:t>
            </a:r>
            <a:r>
              <a:rPr lang="es-ES_tradnl" sz="2400" b="1" dirty="0"/>
              <a:t>. </a:t>
            </a:r>
          </a:p>
          <a:p>
            <a:pPr algn="just"/>
            <a:r>
              <a:rPr lang="es-ES_tradnl" sz="2400" b="1" dirty="0"/>
              <a:t>Estudio de la abogacía española que señala que el 80% de los abogados y las abogadas padecen estrés y no duermen más de 6 horas.</a:t>
            </a:r>
          </a:p>
        </p:txBody>
      </p:sp>
      <p:sp>
        <p:nvSpPr>
          <p:cNvPr id="2" name="Marcador de pie de página 1">
            <a:extLst>
              <a:ext uri="{FF2B5EF4-FFF2-40B4-BE49-F238E27FC236}">
                <a16:creationId xmlns:a16="http://schemas.microsoft.com/office/drawing/2014/main" id="{FECD29A6-951C-E2A7-54C5-447DE7D76339}"/>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A42466A0-70E2-64F1-7D4D-FE2EF732A8C8}"/>
              </a:ext>
            </a:extLst>
          </p:cNvPr>
          <p:cNvSpPr>
            <a:spLocks noGrp="1"/>
          </p:cNvSpPr>
          <p:nvPr>
            <p:ph type="sldNum" sz="quarter" idx="12"/>
          </p:nvPr>
        </p:nvSpPr>
        <p:spPr/>
        <p:txBody>
          <a:bodyPr/>
          <a:lstStyle/>
          <a:p>
            <a:fld id="{6E068D5B-1B7A-A24B-87DF-9278E2E67A30}" type="slidenum">
              <a:rPr lang="ca-ES" smtClean="0"/>
              <a:t>18</a:t>
            </a:fld>
            <a:endParaRPr lang="ca-ES"/>
          </a:p>
        </p:txBody>
      </p:sp>
    </p:spTree>
    <p:extLst>
      <p:ext uri="{BB962C8B-B14F-4D97-AF65-F5344CB8AC3E}">
        <p14:creationId xmlns:p14="http://schemas.microsoft.com/office/powerpoint/2010/main" val="1250687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C77C21E-2581-92D9-D919-9FD6F0997713}"/>
              </a:ext>
            </a:extLst>
          </p:cNvPr>
          <p:cNvSpPr>
            <a:spLocks noGrp="1"/>
          </p:cNvSpPr>
          <p:nvPr>
            <p:ph idx="1"/>
          </p:nvPr>
        </p:nvSpPr>
        <p:spPr>
          <a:xfrm>
            <a:off x="257909" y="375138"/>
            <a:ext cx="11095892" cy="5801825"/>
          </a:xfrm>
        </p:spPr>
        <p:txBody>
          <a:bodyPr>
            <a:normAutofit/>
          </a:bodyPr>
          <a:lstStyle/>
          <a:p>
            <a:pPr marL="0" indent="0" algn="ctr">
              <a:buNone/>
            </a:pPr>
            <a:r>
              <a:rPr lang="es-ES_tradnl" sz="3200" b="1" dirty="0">
                <a:latin typeface="Calibri" panose="020F0502020204030204" pitchFamily="34" charset="0"/>
                <a:cs typeface="Calibri" panose="020F0502020204030204" pitchFamily="34" charset="0"/>
              </a:rPr>
              <a:t>¿EN QUÉ SE ESTÁ TRABAJANDO? </a:t>
            </a:r>
          </a:p>
          <a:p>
            <a:pPr algn="just"/>
            <a:r>
              <a:rPr lang="es-ES_tradnl" sz="2400" dirty="0">
                <a:latin typeface="Calibri" panose="020F0502020204030204" pitchFamily="34" charset="0"/>
                <a:cs typeface="Calibri" panose="020F0502020204030204" pitchFamily="34" charset="0"/>
              </a:rPr>
              <a:t>Los Colegios de la Abogacía procuran colaborar con organizaciones externas para mejorar en aspectos tan fundamentales como el:</a:t>
            </a:r>
          </a:p>
          <a:p>
            <a:pPr lvl="1" algn="just"/>
            <a:r>
              <a:rPr lang="es-ES_tradnl" sz="2000" dirty="0">
                <a:latin typeface="Calibri" panose="020F0502020204030204" pitchFamily="34" charset="0"/>
                <a:cs typeface="Calibri" panose="020F0502020204030204" pitchFamily="34" charset="0"/>
              </a:rPr>
              <a:t>Poder aplicar una función asistencial.</a:t>
            </a:r>
          </a:p>
          <a:p>
            <a:pPr lvl="1" algn="just"/>
            <a:r>
              <a:rPr lang="es-ES_tradnl" sz="2000" dirty="0">
                <a:latin typeface="Calibri" panose="020F0502020204030204" pitchFamily="34" charset="0"/>
                <a:cs typeface="Calibri" panose="020F0502020204030204" pitchFamily="34" charset="0"/>
              </a:rPr>
              <a:t>Poder realizar intervenciones grupales e interdisciplinares. </a:t>
            </a:r>
          </a:p>
          <a:p>
            <a:pPr lvl="2" algn="just"/>
            <a:r>
              <a:rPr lang="es-ES_tradnl" dirty="0">
                <a:latin typeface="Calibri" panose="020F0502020204030204" pitchFamily="34" charset="0"/>
                <a:cs typeface="Calibri" panose="020F0502020204030204" pitchFamily="34" charset="0"/>
              </a:rPr>
              <a:t>No solo afecta a la abogacía. También a otros sectores. </a:t>
            </a:r>
          </a:p>
          <a:p>
            <a:pPr lvl="1" algn="just"/>
            <a:r>
              <a:rPr lang="es-ES_tradnl" sz="2000" dirty="0">
                <a:latin typeface="Calibri" panose="020F0502020204030204" pitchFamily="34" charset="0"/>
                <a:cs typeface="Calibri" panose="020F0502020204030204" pitchFamily="34" charset="0"/>
              </a:rPr>
              <a:t>Trabajar desde elementos preventivos y formativos. </a:t>
            </a:r>
          </a:p>
          <a:p>
            <a:pPr lvl="2" algn="just"/>
            <a:r>
              <a:rPr lang="es-ES_tradnl" dirty="0">
                <a:latin typeface="Calibri" panose="020F0502020204030204" pitchFamily="34" charset="0"/>
                <a:cs typeface="Calibri" panose="020F0502020204030204" pitchFamily="34" charset="0"/>
              </a:rPr>
              <a:t>Mancha de aceite expansiva. </a:t>
            </a:r>
          </a:p>
          <a:p>
            <a:pPr algn="just"/>
            <a:endParaRPr lang="es-ES" sz="2400" dirty="0">
              <a:latin typeface="Calibri" panose="020F0502020204030204" pitchFamily="34" charset="0"/>
              <a:ea typeface="Times New Roman" panose="02020603050405020304" pitchFamily="18" charset="0"/>
              <a:cs typeface="Calibri" panose="020F0502020204030204" pitchFamily="34" charset="0"/>
            </a:endParaRPr>
          </a:p>
          <a:p>
            <a:pPr algn="just"/>
            <a:r>
              <a:rPr lang="es-ES" sz="2400" dirty="0">
                <a:latin typeface="Calibri" panose="020F0502020204030204" pitchFamily="34" charset="0"/>
                <a:ea typeface="Times New Roman" panose="02020603050405020304" pitchFamily="18" charset="0"/>
                <a:cs typeface="Calibri" panose="020F0502020204030204" pitchFamily="34" charset="0"/>
              </a:rPr>
              <a:t>L</a:t>
            </a:r>
            <a:r>
              <a:rPr lang="es-ES" sz="2400" dirty="0">
                <a:effectLst/>
                <a:latin typeface="Calibri" panose="020F0502020204030204" pitchFamily="34" charset="0"/>
                <a:ea typeface="Times New Roman" panose="02020603050405020304" pitchFamily="18" charset="0"/>
                <a:cs typeface="Calibri" panose="020F0502020204030204" pitchFamily="34" charset="0"/>
              </a:rPr>
              <a:t>os Colegios Profesionales debemos </a:t>
            </a:r>
            <a:r>
              <a:rPr lang="es-ES" sz="2400" b="1" dirty="0">
                <a:effectLst/>
                <a:latin typeface="Calibri" panose="020F0502020204030204" pitchFamily="34" charset="0"/>
                <a:ea typeface="Times New Roman" panose="02020603050405020304" pitchFamily="18" charset="0"/>
                <a:cs typeface="Calibri" panose="020F0502020204030204" pitchFamily="34" charset="0"/>
              </a:rPr>
              <a:t>trabajar de forma coordinada </a:t>
            </a:r>
            <a:r>
              <a:rPr lang="es-ES" sz="2400" dirty="0">
                <a:effectLst/>
                <a:latin typeface="Calibri" panose="020F0502020204030204" pitchFamily="34" charset="0"/>
                <a:ea typeface="Times New Roman" panose="02020603050405020304" pitchFamily="18" charset="0"/>
                <a:cs typeface="Calibri" panose="020F0502020204030204" pitchFamily="34" charset="0"/>
              </a:rPr>
              <a:t>y mirando las iniciativas emprendidas por nuestros colegas de otros países, para identificar y </a:t>
            </a:r>
            <a:r>
              <a:rPr lang="es-ES" sz="2400" b="1" dirty="0">
                <a:effectLst/>
                <a:latin typeface="Calibri" panose="020F0502020204030204" pitchFamily="34" charset="0"/>
                <a:ea typeface="Times New Roman" panose="02020603050405020304" pitchFamily="18" charset="0"/>
                <a:cs typeface="Calibri" panose="020F0502020204030204" pitchFamily="34" charset="0"/>
              </a:rPr>
              <a:t>detectar posibles situaciones de riesgo </a:t>
            </a:r>
            <a:r>
              <a:rPr lang="es-ES" sz="2400" dirty="0">
                <a:effectLst/>
                <a:latin typeface="Calibri" panose="020F0502020204030204" pitchFamily="34" charset="0"/>
                <a:ea typeface="Times New Roman" panose="02020603050405020304" pitchFamily="18" charset="0"/>
                <a:cs typeface="Calibri" panose="020F0502020204030204" pitchFamily="34" charset="0"/>
              </a:rPr>
              <a:t>en las que a nivel emocional y psicosocial puedan encontrarse las personas colegiadas, y elaborar medidas que pongan en el centro la salud mental y el bienestar psicológico de la abogacía para ayudarles a superar tales contingencias. </a:t>
            </a:r>
          </a:p>
          <a:p>
            <a:endParaRPr lang="es-ES_tradnl" dirty="0"/>
          </a:p>
        </p:txBody>
      </p:sp>
      <p:pic>
        <p:nvPicPr>
          <p:cNvPr id="11266" name="Picture 2" descr="10 claves del nuevo Estatuto General de la Abogacía Española - ILP Abogados">
            <a:extLst>
              <a:ext uri="{FF2B5EF4-FFF2-40B4-BE49-F238E27FC236}">
                <a16:creationId xmlns:a16="http://schemas.microsoft.com/office/drawing/2014/main" id="{E3B8C7FA-386F-0138-1122-A28EC2BE55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1072" y="1324303"/>
            <a:ext cx="3762729" cy="2410103"/>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CFDB70E9-2595-DC1A-DC98-14E468E107AE}"/>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1A9EF625-914A-716F-3C18-372B27565DFF}"/>
              </a:ext>
            </a:extLst>
          </p:cNvPr>
          <p:cNvSpPr>
            <a:spLocks noGrp="1"/>
          </p:cNvSpPr>
          <p:nvPr>
            <p:ph type="sldNum" sz="quarter" idx="12"/>
          </p:nvPr>
        </p:nvSpPr>
        <p:spPr/>
        <p:txBody>
          <a:bodyPr/>
          <a:lstStyle/>
          <a:p>
            <a:fld id="{6E068D5B-1B7A-A24B-87DF-9278E2E67A30}" type="slidenum">
              <a:rPr lang="ca-ES" smtClean="0"/>
              <a:t>19</a:t>
            </a:fld>
            <a:endParaRPr lang="ca-ES"/>
          </a:p>
        </p:txBody>
      </p:sp>
    </p:spTree>
    <p:extLst>
      <p:ext uri="{BB962C8B-B14F-4D97-AF65-F5344CB8AC3E}">
        <p14:creationId xmlns:p14="http://schemas.microsoft.com/office/powerpoint/2010/main" val="271887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F898419-3699-BF0A-689D-B16DEBA0F94C}"/>
              </a:ext>
            </a:extLst>
          </p:cNvPr>
          <p:cNvSpPr>
            <a:spLocks noGrp="1"/>
          </p:cNvSpPr>
          <p:nvPr>
            <p:ph idx="1"/>
          </p:nvPr>
        </p:nvSpPr>
        <p:spPr>
          <a:xfrm>
            <a:off x="817684" y="2111673"/>
            <a:ext cx="10556631" cy="3516923"/>
          </a:xfrm>
        </p:spPr>
        <p:txBody>
          <a:bodyPr>
            <a:normAutofit/>
          </a:bodyPr>
          <a:lstStyle/>
          <a:p>
            <a:pPr marL="0" indent="0" algn="ctr">
              <a:buNone/>
            </a:pPr>
            <a:r>
              <a:rPr lang="ca-ES" sz="4800" b="1" dirty="0"/>
              <a:t>¿LOS COLEGIOS DE LA ABOGACÍA DEBEN OCUPARSE DEL ESTRÉS, LA ANSIEDAD Y LAS PREOCUPACIONES PROFESIONALES QUE AFECTAN AL TRABAJO DE LOS ABOGADOS Y LAS ABOGADAS? </a:t>
            </a:r>
          </a:p>
        </p:txBody>
      </p:sp>
      <p:pic>
        <p:nvPicPr>
          <p:cNvPr id="10242" name="Picture 2" descr="Pregunta png imágenes | PNGWing">
            <a:extLst>
              <a:ext uri="{FF2B5EF4-FFF2-40B4-BE49-F238E27FC236}">
                <a16:creationId xmlns:a16="http://schemas.microsoft.com/office/drawing/2014/main" id="{5629421E-68B0-2A16-F5B4-60ACFD41CA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194"/>
            <a:ext cx="2321169" cy="1855236"/>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Preguntas” - menorca al día">
            <a:extLst>
              <a:ext uri="{FF2B5EF4-FFF2-40B4-BE49-F238E27FC236}">
                <a16:creationId xmlns:a16="http://schemas.microsoft.com/office/drawing/2014/main" id="{2F3C05ED-4B95-7ECE-627A-F6746A2E23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802553"/>
            <a:ext cx="2123090" cy="194700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5 preguntas que un folleto debe responder | littleatico">
            <a:extLst>
              <a:ext uri="{FF2B5EF4-FFF2-40B4-BE49-F238E27FC236}">
                <a16:creationId xmlns:a16="http://schemas.microsoft.com/office/drawing/2014/main" id="{FAC1B159-A81E-B1A9-6E36-6CCD17367B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10687" y="4728306"/>
            <a:ext cx="157162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10248" name="Picture 8" descr="Mis preguntas y mis respuestas">
            <a:extLst>
              <a:ext uri="{FF2B5EF4-FFF2-40B4-BE49-F238E27FC236}">
                <a16:creationId xmlns:a16="http://schemas.microsoft.com/office/drawing/2014/main" id="{E39F8D12-A1C0-1C70-AABC-9116BCE6EA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70712" y="254002"/>
            <a:ext cx="3911600" cy="1875692"/>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25D93A12-AEDF-7ED1-56CB-4F15B202E043}"/>
              </a:ext>
            </a:extLst>
          </p:cNvPr>
          <p:cNvSpPr>
            <a:spLocks noGrp="1"/>
          </p:cNvSpPr>
          <p:nvPr>
            <p:ph type="ftr" sz="quarter" idx="11"/>
          </p:nvPr>
        </p:nvSpPr>
        <p:spPr/>
        <p:txBody>
          <a:bodyPr/>
          <a:lstStyle/>
          <a:p>
            <a:r>
              <a:rPr lang="ca-ES"/>
              <a:t>carlesgarciaroqueta@icab.es</a:t>
            </a:r>
          </a:p>
        </p:txBody>
      </p:sp>
      <p:sp>
        <p:nvSpPr>
          <p:cNvPr id="5" name="Marcador de número de diapositiva 4">
            <a:extLst>
              <a:ext uri="{FF2B5EF4-FFF2-40B4-BE49-F238E27FC236}">
                <a16:creationId xmlns:a16="http://schemas.microsoft.com/office/drawing/2014/main" id="{D4368F7C-F843-25C3-9E52-8DD1BD68458D}"/>
              </a:ext>
            </a:extLst>
          </p:cNvPr>
          <p:cNvSpPr>
            <a:spLocks noGrp="1"/>
          </p:cNvSpPr>
          <p:nvPr>
            <p:ph type="sldNum" sz="quarter" idx="12"/>
          </p:nvPr>
        </p:nvSpPr>
        <p:spPr/>
        <p:txBody>
          <a:bodyPr/>
          <a:lstStyle/>
          <a:p>
            <a:fld id="{6E068D5B-1B7A-A24B-87DF-9278E2E67A30}" type="slidenum">
              <a:rPr lang="ca-ES" smtClean="0"/>
              <a:t>2</a:t>
            </a:fld>
            <a:endParaRPr lang="ca-ES"/>
          </a:p>
        </p:txBody>
      </p:sp>
    </p:spTree>
    <p:extLst>
      <p:ext uri="{BB962C8B-B14F-4D97-AF65-F5344CB8AC3E}">
        <p14:creationId xmlns:p14="http://schemas.microsoft.com/office/powerpoint/2010/main" val="2107416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53B4551-968C-DE62-C55D-15C8A90FA48A}"/>
              </a:ext>
            </a:extLst>
          </p:cNvPr>
          <p:cNvSpPr>
            <a:spLocks noGrp="1"/>
          </p:cNvSpPr>
          <p:nvPr>
            <p:ph idx="1"/>
          </p:nvPr>
        </p:nvSpPr>
        <p:spPr>
          <a:xfrm>
            <a:off x="252248" y="304800"/>
            <a:ext cx="11698014" cy="6049108"/>
          </a:xfrm>
        </p:spPr>
        <p:txBody>
          <a:bodyPr>
            <a:normAutofit fontScale="70000" lnSpcReduction="20000"/>
          </a:bodyPr>
          <a:lstStyle/>
          <a:p>
            <a:pPr algn="just"/>
            <a:r>
              <a:rPr lang="es-ES_tradnl" sz="4600" b="1" dirty="0"/>
              <a:t>Podemos actuar desde el pensar en:</a:t>
            </a:r>
          </a:p>
          <a:p>
            <a:pPr lvl="1" algn="just"/>
            <a:r>
              <a:rPr lang="es-ES_tradnl" sz="3800" dirty="0"/>
              <a:t>Crear </a:t>
            </a:r>
            <a:r>
              <a:rPr lang="es-ES_tradnl" sz="3800" b="1" dirty="0"/>
              <a:t>estructuras que protejan y cuiden </a:t>
            </a:r>
            <a:r>
              <a:rPr lang="es-ES_tradnl" sz="3800" dirty="0"/>
              <a:t>al profesional de la abogacía.</a:t>
            </a:r>
          </a:p>
          <a:p>
            <a:pPr lvl="1" algn="just"/>
            <a:r>
              <a:rPr lang="es-ES_tradnl" sz="3800" dirty="0"/>
              <a:t>Ofrecer una </a:t>
            </a:r>
            <a:r>
              <a:rPr lang="es-ES_tradnl" sz="3800" b="1" dirty="0"/>
              <a:t>gratuidad</a:t>
            </a:r>
            <a:r>
              <a:rPr lang="es-ES_tradnl" sz="3800" dirty="0"/>
              <a:t> de estos servicios. </a:t>
            </a:r>
          </a:p>
          <a:p>
            <a:pPr lvl="1" algn="just"/>
            <a:r>
              <a:rPr lang="es-ES_tradnl" sz="3800" dirty="0"/>
              <a:t>Que se mantenga la </a:t>
            </a:r>
            <a:r>
              <a:rPr lang="es-ES_tradnl" sz="3800" b="1" dirty="0"/>
              <a:t>confidencialidad</a:t>
            </a:r>
            <a:r>
              <a:rPr lang="es-ES_tradnl" sz="3800" dirty="0"/>
              <a:t> y tener expedientes </a:t>
            </a:r>
            <a:r>
              <a:rPr lang="es-ES_tradnl" sz="3800" b="1" dirty="0"/>
              <a:t>anonimizados</a:t>
            </a:r>
            <a:r>
              <a:rPr lang="es-ES_tradnl" sz="3800" dirty="0"/>
              <a:t>. </a:t>
            </a:r>
          </a:p>
          <a:p>
            <a:pPr lvl="1" algn="just"/>
            <a:r>
              <a:rPr lang="es-ES_tradnl" sz="3800" b="1" dirty="0"/>
              <a:t>No hacer distinciones </a:t>
            </a:r>
            <a:r>
              <a:rPr lang="es-ES_tradnl" sz="3800" dirty="0"/>
              <a:t>respecto a las enfermedades mentales. </a:t>
            </a:r>
          </a:p>
          <a:p>
            <a:pPr lvl="1" algn="just"/>
            <a:r>
              <a:rPr lang="es-ES_tradnl" sz="3800" dirty="0"/>
              <a:t>Crear </a:t>
            </a:r>
            <a:r>
              <a:rPr lang="es-ES_tradnl" sz="3800" b="1" dirty="0"/>
              <a:t>grupos de trabajo de profesionales </a:t>
            </a:r>
            <a:r>
              <a:rPr lang="es-ES_tradnl" sz="3800" dirty="0"/>
              <a:t>juristas jubilados o retirados, para promover, asimismo, un envejecimiento activo y mentalmente saludable. </a:t>
            </a:r>
          </a:p>
          <a:p>
            <a:pPr lvl="1" algn="just"/>
            <a:r>
              <a:rPr lang="es-ES_tradnl" sz="3800" b="1" dirty="0"/>
              <a:t>Normalizar estas acciones </a:t>
            </a:r>
            <a:r>
              <a:rPr lang="es-ES_tradnl" sz="3800" dirty="0"/>
              <a:t>delante de la Universidad, con los estudiantes, con toda la abogacía y cualquier profesión jurídica a través de prestaciones educativas y formatos anuales de píldoras informativas. </a:t>
            </a:r>
          </a:p>
          <a:p>
            <a:pPr lvl="1" algn="just"/>
            <a:r>
              <a:rPr lang="es-ES_tradnl" sz="3800" dirty="0"/>
              <a:t>Normalizar una </a:t>
            </a:r>
            <a:r>
              <a:rPr lang="es-ES_tradnl" sz="3800" b="1" dirty="0"/>
              <a:t>baja laboral </a:t>
            </a:r>
            <a:r>
              <a:rPr lang="es-ES_tradnl" sz="3800" dirty="0"/>
              <a:t>para tratar asuntos de salud mental como la baja para asuntos físicos. </a:t>
            </a:r>
          </a:p>
          <a:p>
            <a:pPr lvl="1" algn="just"/>
            <a:r>
              <a:rPr lang="es-ES_tradnl" sz="3800" dirty="0"/>
              <a:t>Ser una </a:t>
            </a:r>
            <a:r>
              <a:rPr lang="es-ES_tradnl" sz="3800" b="1" dirty="0"/>
              <a:t>influencia positiva del autocuidado</a:t>
            </a:r>
            <a:r>
              <a:rPr lang="es-ES_tradnl" sz="3800" dirty="0"/>
              <a:t>. </a:t>
            </a:r>
          </a:p>
          <a:p>
            <a:pPr lvl="1" algn="just"/>
            <a:r>
              <a:rPr lang="es-ES_tradnl" sz="3800" b="1" dirty="0"/>
              <a:t>Tener tácticas/técnicas </a:t>
            </a:r>
            <a:r>
              <a:rPr lang="es-ES_tradnl" sz="3800" dirty="0"/>
              <a:t>de identificación de problemas de salud mental. </a:t>
            </a:r>
          </a:p>
          <a:p>
            <a:pPr lvl="1" algn="just"/>
            <a:r>
              <a:rPr lang="es-ES_tradnl" sz="3800" dirty="0"/>
              <a:t>Ofrecer un </a:t>
            </a:r>
            <a:r>
              <a:rPr lang="es-ES_tradnl" sz="3800" b="1" dirty="0"/>
              <a:t>servicio personalizado y virtual </a:t>
            </a:r>
            <a:r>
              <a:rPr lang="es-ES_tradnl" sz="3800" dirty="0"/>
              <a:t>si es preciso. </a:t>
            </a:r>
          </a:p>
          <a:p>
            <a:pPr lvl="1" algn="just"/>
            <a:r>
              <a:rPr lang="es-ES_tradnl" sz="3800" dirty="0"/>
              <a:t>Disponer de una </a:t>
            </a:r>
            <a:r>
              <a:rPr lang="es-ES_tradnl" sz="3800" b="1" dirty="0"/>
              <a:t>cartera de profesionales juristas homologados </a:t>
            </a:r>
            <a:r>
              <a:rPr lang="es-ES_tradnl" sz="3800" dirty="0"/>
              <a:t>para dar apoyo personalizado al respecto.  </a:t>
            </a:r>
          </a:p>
          <a:p>
            <a:pPr lvl="1" algn="just"/>
            <a:endParaRPr lang="es-ES_tradnl" sz="3800" dirty="0"/>
          </a:p>
          <a:p>
            <a:endParaRPr lang="ca-ES" dirty="0"/>
          </a:p>
        </p:txBody>
      </p:sp>
      <p:sp>
        <p:nvSpPr>
          <p:cNvPr id="2" name="Marcador de pie de página 1">
            <a:extLst>
              <a:ext uri="{FF2B5EF4-FFF2-40B4-BE49-F238E27FC236}">
                <a16:creationId xmlns:a16="http://schemas.microsoft.com/office/drawing/2014/main" id="{A13D486A-5809-CA93-AF6F-AA8177437F87}"/>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18F07753-3155-9645-40E3-845B2FFF92BE}"/>
              </a:ext>
            </a:extLst>
          </p:cNvPr>
          <p:cNvSpPr>
            <a:spLocks noGrp="1"/>
          </p:cNvSpPr>
          <p:nvPr>
            <p:ph type="sldNum" sz="quarter" idx="12"/>
          </p:nvPr>
        </p:nvSpPr>
        <p:spPr/>
        <p:txBody>
          <a:bodyPr/>
          <a:lstStyle/>
          <a:p>
            <a:fld id="{6E068D5B-1B7A-A24B-87DF-9278E2E67A30}" type="slidenum">
              <a:rPr lang="ca-ES" smtClean="0"/>
              <a:t>20</a:t>
            </a:fld>
            <a:endParaRPr lang="ca-ES"/>
          </a:p>
        </p:txBody>
      </p:sp>
    </p:spTree>
    <p:extLst>
      <p:ext uri="{BB962C8B-B14F-4D97-AF65-F5344CB8AC3E}">
        <p14:creationId xmlns:p14="http://schemas.microsoft.com/office/powerpoint/2010/main" val="2236310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99" name="Rectangle 8198">
            <a:extLst>
              <a:ext uri="{FF2B5EF4-FFF2-40B4-BE49-F238E27FC236}">
                <a16:creationId xmlns:a16="http://schemas.microsoft.com/office/drawing/2014/main" id="{637B2035-1FCB-439A-B421-095E136C7E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1" name="Rectangle 8200">
            <a:extLst>
              <a:ext uri="{FF2B5EF4-FFF2-40B4-BE49-F238E27FC236}">
                <a16:creationId xmlns:a16="http://schemas.microsoft.com/office/drawing/2014/main" id="{676D6CDF-C512-4739-B158-55EE955EFA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3" y="-1"/>
            <a:ext cx="12192000"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descr="Coronavirus - ISGLOBAL">
            <a:extLst>
              <a:ext uri="{FF2B5EF4-FFF2-40B4-BE49-F238E27FC236}">
                <a16:creationId xmlns:a16="http://schemas.microsoft.com/office/drawing/2014/main" id="{26BF9DEA-FCFE-07E0-6E86-2AB7A96FBC38}"/>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1808" r="7270" b="-1"/>
          <a:stretch/>
        </p:blipFill>
        <p:spPr bwMode="auto">
          <a:xfrm>
            <a:off x="1" y="3105151"/>
            <a:ext cx="6448424" cy="3752849"/>
          </a:xfrm>
          <a:custGeom>
            <a:avLst/>
            <a:gdLst/>
            <a:ahLst/>
            <a:cxnLst/>
            <a:rect l="l" t="t" r="r" b="b"/>
            <a:pathLst>
              <a:path w="6448424" h="3752849">
                <a:moveTo>
                  <a:pt x="0" y="0"/>
                </a:moveTo>
                <a:lnTo>
                  <a:pt x="137978" y="22215"/>
                </a:lnTo>
                <a:cubicBezTo>
                  <a:pt x="196046" y="32277"/>
                  <a:pt x="252469" y="42437"/>
                  <a:pt x="295660" y="49771"/>
                </a:cubicBezTo>
                <a:cubicBezTo>
                  <a:pt x="364885" y="66610"/>
                  <a:pt x="403214" y="32071"/>
                  <a:pt x="456941" y="65635"/>
                </a:cubicBezTo>
                <a:cubicBezTo>
                  <a:pt x="529612" y="69090"/>
                  <a:pt x="662508" y="71245"/>
                  <a:pt x="731691" y="70501"/>
                </a:cubicBezTo>
                <a:cubicBezTo>
                  <a:pt x="768741" y="62400"/>
                  <a:pt x="808263" y="64633"/>
                  <a:pt x="841820" y="61171"/>
                </a:cubicBezTo>
                <a:cubicBezTo>
                  <a:pt x="958973" y="43639"/>
                  <a:pt x="1009730" y="45863"/>
                  <a:pt x="1068219" y="39136"/>
                </a:cubicBezTo>
                <a:cubicBezTo>
                  <a:pt x="1104329" y="33447"/>
                  <a:pt x="1156536" y="44203"/>
                  <a:pt x="1174190" y="38808"/>
                </a:cubicBezTo>
                <a:cubicBezTo>
                  <a:pt x="1188943" y="36385"/>
                  <a:pt x="1213832" y="14880"/>
                  <a:pt x="1225923" y="34507"/>
                </a:cubicBezTo>
                <a:cubicBezTo>
                  <a:pt x="1305283" y="8501"/>
                  <a:pt x="1319617" y="30839"/>
                  <a:pt x="1385617" y="18003"/>
                </a:cubicBezTo>
                <a:cubicBezTo>
                  <a:pt x="1461876" y="-26747"/>
                  <a:pt x="1519510" y="56342"/>
                  <a:pt x="1563967" y="4638"/>
                </a:cubicBezTo>
                <a:lnTo>
                  <a:pt x="1676634" y="10582"/>
                </a:lnTo>
                <a:lnTo>
                  <a:pt x="1769429" y="20265"/>
                </a:lnTo>
                <a:cubicBezTo>
                  <a:pt x="1790625" y="23534"/>
                  <a:pt x="1880369" y="18448"/>
                  <a:pt x="1900584" y="27732"/>
                </a:cubicBezTo>
                <a:cubicBezTo>
                  <a:pt x="2072430" y="22762"/>
                  <a:pt x="2014935" y="5831"/>
                  <a:pt x="2127041" y="22101"/>
                </a:cubicBezTo>
                <a:cubicBezTo>
                  <a:pt x="2168847" y="65820"/>
                  <a:pt x="2153052" y="28773"/>
                  <a:pt x="2211644" y="44507"/>
                </a:cubicBezTo>
                <a:cubicBezTo>
                  <a:pt x="2211201" y="9921"/>
                  <a:pt x="2277596" y="73686"/>
                  <a:pt x="2299605" y="38004"/>
                </a:cubicBezTo>
                <a:cubicBezTo>
                  <a:pt x="2309570" y="41997"/>
                  <a:pt x="2318531" y="46991"/>
                  <a:pt x="2327359" y="52270"/>
                </a:cubicBezTo>
                <a:lnTo>
                  <a:pt x="2331995" y="55017"/>
                </a:lnTo>
                <a:lnTo>
                  <a:pt x="2353777" y="59755"/>
                </a:lnTo>
                <a:lnTo>
                  <a:pt x="2355893" y="68914"/>
                </a:lnTo>
                <a:lnTo>
                  <a:pt x="2385794" y="81650"/>
                </a:lnTo>
                <a:cubicBezTo>
                  <a:pt x="2397613" y="85211"/>
                  <a:pt x="2411061" y="87627"/>
                  <a:pt x="2427010" y="88184"/>
                </a:cubicBezTo>
                <a:cubicBezTo>
                  <a:pt x="2486314" y="76422"/>
                  <a:pt x="2553170" y="126870"/>
                  <a:pt x="2627153" y="110451"/>
                </a:cubicBezTo>
                <a:cubicBezTo>
                  <a:pt x="2653722" y="107383"/>
                  <a:pt x="2732043" y="116068"/>
                  <a:pt x="2744462" y="128780"/>
                </a:cubicBezTo>
                <a:cubicBezTo>
                  <a:pt x="2760299" y="132873"/>
                  <a:pt x="2780248" y="130843"/>
                  <a:pt x="2785202" y="143610"/>
                </a:cubicBezTo>
                <a:cubicBezTo>
                  <a:pt x="2794558" y="159316"/>
                  <a:pt x="2856498" y="142821"/>
                  <a:pt x="2844667" y="159029"/>
                </a:cubicBezTo>
                <a:cubicBezTo>
                  <a:pt x="2888530" y="147871"/>
                  <a:pt x="2914187" y="181391"/>
                  <a:pt x="2946649" y="192330"/>
                </a:cubicBezTo>
                <a:cubicBezTo>
                  <a:pt x="2981872" y="180417"/>
                  <a:pt x="3015239" y="215115"/>
                  <a:pt x="3088812" y="226485"/>
                </a:cubicBezTo>
                <a:cubicBezTo>
                  <a:pt x="3127734" y="212524"/>
                  <a:pt x="3138301" y="234381"/>
                  <a:pt x="3208669" y="217774"/>
                </a:cubicBezTo>
                <a:cubicBezTo>
                  <a:pt x="3242208" y="219284"/>
                  <a:pt x="3229623" y="233297"/>
                  <a:pt x="3290045" y="235553"/>
                </a:cubicBezTo>
                <a:cubicBezTo>
                  <a:pt x="3399655" y="215239"/>
                  <a:pt x="3444518" y="245862"/>
                  <a:pt x="3529335" y="249571"/>
                </a:cubicBezTo>
                <a:cubicBezTo>
                  <a:pt x="3623697" y="257405"/>
                  <a:pt x="3587652" y="268832"/>
                  <a:pt x="3716766" y="252690"/>
                </a:cubicBezTo>
                <a:cubicBezTo>
                  <a:pt x="3723469" y="267318"/>
                  <a:pt x="3737863" y="269842"/>
                  <a:pt x="3765333" y="266823"/>
                </a:cubicBezTo>
                <a:cubicBezTo>
                  <a:pt x="3810754" y="271601"/>
                  <a:pt x="3792745" y="303866"/>
                  <a:pt x="3846897" y="290090"/>
                </a:cubicBezTo>
                <a:cubicBezTo>
                  <a:pt x="3830941" y="306608"/>
                  <a:pt x="3929114" y="308026"/>
                  <a:pt x="3900217" y="323590"/>
                </a:cubicBezTo>
                <a:cubicBezTo>
                  <a:pt x="3922367" y="343425"/>
                  <a:pt x="3948574" y="318948"/>
                  <a:pt x="3971444" y="336662"/>
                </a:cubicBezTo>
                <a:cubicBezTo>
                  <a:pt x="4002781" y="344193"/>
                  <a:pt x="3960997" y="315419"/>
                  <a:pt x="3997868" y="318867"/>
                </a:cubicBezTo>
                <a:cubicBezTo>
                  <a:pt x="4041159" y="326219"/>
                  <a:pt x="4055435" y="293981"/>
                  <a:pt x="4070852" y="339615"/>
                </a:cubicBezTo>
                <a:cubicBezTo>
                  <a:pt x="4121286" y="335828"/>
                  <a:pt x="4121920" y="355506"/>
                  <a:pt x="4180483" y="373369"/>
                </a:cubicBezTo>
                <a:cubicBezTo>
                  <a:pt x="4211379" y="366707"/>
                  <a:pt x="4230171" y="374664"/>
                  <a:pt x="4246264" y="387458"/>
                </a:cubicBezTo>
                <a:cubicBezTo>
                  <a:pt x="4308508" y="393310"/>
                  <a:pt x="4357326" y="416142"/>
                  <a:pt x="4423169" y="431783"/>
                </a:cubicBezTo>
                <a:lnTo>
                  <a:pt x="4446752" y="435383"/>
                </a:lnTo>
                <a:lnTo>
                  <a:pt x="4446954" y="435566"/>
                </a:lnTo>
                <a:cubicBezTo>
                  <a:pt x="4508528" y="480137"/>
                  <a:pt x="4617740" y="529869"/>
                  <a:pt x="4662523" y="553169"/>
                </a:cubicBezTo>
                <a:cubicBezTo>
                  <a:pt x="4720320" y="547046"/>
                  <a:pt x="4678644" y="560102"/>
                  <a:pt x="4715641" y="575354"/>
                </a:cubicBezTo>
                <a:cubicBezTo>
                  <a:pt x="4682056" y="593278"/>
                  <a:pt x="4768370" y="586520"/>
                  <a:pt x="4742071" y="614016"/>
                </a:cubicBezTo>
                <a:cubicBezTo>
                  <a:pt x="4749637" y="615922"/>
                  <a:pt x="4757797" y="616899"/>
                  <a:pt x="4766183" y="617675"/>
                </a:cubicBezTo>
                <a:lnTo>
                  <a:pt x="4770562" y="618094"/>
                </a:lnTo>
                <a:lnTo>
                  <a:pt x="4783240" y="624350"/>
                </a:lnTo>
                <a:lnTo>
                  <a:pt x="4792882" y="620401"/>
                </a:lnTo>
                <a:lnTo>
                  <a:pt x="4816310" y="625721"/>
                </a:lnTo>
                <a:cubicBezTo>
                  <a:pt x="4824144" y="628595"/>
                  <a:pt x="4831482" y="632720"/>
                  <a:pt x="4837953" y="638824"/>
                </a:cubicBezTo>
                <a:cubicBezTo>
                  <a:pt x="4848645" y="668753"/>
                  <a:pt x="4922266" y="669148"/>
                  <a:pt x="4933914" y="707398"/>
                </a:cubicBezTo>
                <a:cubicBezTo>
                  <a:pt x="4940833" y="719653"/>
                  <a:pt x="4978358" y="746502"/>
                  <a:pt x="4995259" y="744825"/>
                </a:cubicBezTo>
                <a:cubicBezTo>
                  <a:pt x="5005107" y="749034"/>
                  <a:pt x="5010567" y="758092"/>
                  <a:pt x="5024744" y="753396"/>
                </a:cubicBezTo>
                <a:cubicBezTo>
                  <a:pt x="5047511" y="761361"/>
                  <a:pt x="5109162" y="783016"/>
                  <a:pt x="5131877" y="792613"/>
                </a:cubicBezTo>
                <a:cubicBezTo>
                  <a:pt x="5132671" y="802792"/>
                  <a:pt x="5144554" y="806683"/>
                  <a:pt x="5161031" y="810975"/>
                </a:cubicBezTo>
                <a:lnTo>
                  <a:pt x="5176815" y="815342"/>
                </a:lnTo>
                <a:lnTo>
                  <a:pt x="5180064" y="831233"/>
                </a:lnTo>
                <a:cubicBezTo>
                  <a:pt x="5202966" y="819270"/>
                  <a:pt x="5188976" y="863361"/>
                  <a:pt x="5215059" y="865080"/>
                </a:cubicBezTo>
                <a:cubicBezTo>
                  <a:pt x="5235765" y="864786"/>
                  <a:pt x="5236347" y="878098"/>
                  <a:pt x="5245643" y="887119"/>
                </a:cubicBezTo>
                <a:cubicBezTo>
                  <a:pt x="5267660" y="891609"/>
                  <a:pt x="5295742" y="939348"/>
                  <a:pt x="5295952" y="957174"/>
                </a:cubicBezTo>
                <a:cubicBezTo>
                  <a:pt x="5284322" y="1008946"/>
                  <a:pt x="5374979" y="1038019"/>
                  <a:pt x="5367826" y="1079140"/>
                </a:cubicBezTo>
                <a:cubicBezTo>
                  <a:pt x="5371668" y="1089190"/>
                  <a:pt x="5377921" y="1097135"/>
                  <a:pt x="5385646" y="1103730"/>
                </a:cubicBezTo>
                <a:lnTo>
                  <a:pt x="5410965" y="1119397"/>
                </a:lnTo>
                <a:lnTo>
                  <a:pt x="5436960" y="1130910"/>
                </a:lnTo>
                <a:lnTo>
                  <a:pt x="5442083" y="1133134"/>
                </a:lnTo>
                <a:cubicBezTo>
                  <a:pt x="5451910" y="1137346"/>
                  <a:pt x="5457170" y="1169188"/>
                  <a:pt x="5465219" y="1174479"/>
                </a:cubicBezTo>
                <a:cubicBezTo>
                  <a:pt x="5488744" y="1195184"/>
                  <a:pt x="5467141" y="1223401"/>
                  <a:pt x="5488171" y="1238604"/>
                </a:cubicBezTo>
                <a:cubicBezTo>
                  <a:pt x="5523491" y="1271811"/>
                  <a:pt x="5486623" y="1305961"/>
                  <a:pt x="5562172" y="1320840"/>
                </a:cubicBezTo>
                <a:cubicBezTo>
                  <a:pt x="5601634" y="1385316"/>
                  <a:pt x="5636528" y="1453139"/>
                  <a:pt x="5686905" y="1512529"/>
                </a:cubicBezTo>
                <a:cubicBezTo>
                  <a:pt x="5729049" y="1575678"/>
                  <a:pt x="5699691" y="1553768"/>
                  <a:pt x="5748726" y="1623716"/>
                </a:cubicBezTo>
                <a:cubicBezTo>
                  <a:pt x="5783098" y="1689734"/>
                  <a:pt x="5789710" y="1639740"/>
                  <a:pt x="5842593" y="1726595"/>
                </a:cubicBezTo>
                <a:cubicBezTo>
                  <a:pt x="5837824" y="1733043"/>
                  <a:pt x="5862023" y="1845188"/>
                  <a:pt x="5861042" y="1851837"/>
                </a:cubicBezTo>
                <a:cubicBezTo>
                  <a:pt x="5874156" y="1887981"/>
                  <a:pt x="5901790" y="1919218"/>
                  <a:pt x="5921290" y="1943460"/>
                </a:cubicBezTo>
                <a:lnTo>
                  <a:pt x="5978046" y="1997284"/>
                </a:lnTo>
                <a:lnTo>
                  <a:pt x="5992479" y="2056720"/>
                </a:lnTo>
                <a:cubicBezTo>
                  <a:pt x="6011078" y="2079033"/>
                  <a:pt x="6072687" y="2117397"/>
                  <a:pt x="6089639" y="2131171"/>
                </a:cubicBezTo>
                <a:lnTo>
                  <a:pt x="6094199" y="2139379"/>
                </a:lnTo>
                <a:lnTo>
                  <a:pt x="6094822" y="2139386"/>
                </a:lnTo>
                <a:cubicBezTo>
                  <a:pt x="6096947" y="2140841"/>
                  <a:pt x="6098876" y="2143416"/>
                  <a:pt x="6100692" y="2147736"/>
                </a:cubicBezTo>
                <a:lnTo>
                  <a:pt x="6102516" y="2154343"/>
                </a:lnTo>
                <a:lnTo>
                  <a:pt x="6111361" y="2170264"/>
                </a:lnTo>
                <a:lnTo>
                  <a:pt x="6215475" y="2270153"/>
                </a:lnTo>
                <a:lnTo>
                  <a:pt x="6255966" y="2335401"/>
                </a:lnTo>
                <a:lnTo>
                  <a:pt x="6272711" y="2385144"/>
                </a:lnTo>
                <a:cubicBezTo>
                  <a:pt x="6282320" y="2406495"/>
                  <a:pt x="6299066" y="2405139"/>
                  <a:pt x="6304347" y="2439388"/>
                </a:cubicBezTo>
                <a:cubicBezTo>
                  <a:pt x="6297131" y="2486231"/>
                  <a:pt x="6325530" y="2500962"/>
                  <a:pt x="6326729" y="2549400"/>
                </a:cubicBezTo>
                <a:cubicBezTo>
                  <a:pt x="6325926" y="2572066"/>
                  <a:pt x="6339111" y="2599957"/>
                  <a:pt x="6344663" y="2628839"/>
                </a:cubicBezTo>
                <a:lnTo>
                  <a:pt x="6375811" y="2639204"/>
                </a:lnTo>
                <a:cubicBezTo>
                  <a:pt x="6375427" y="2643533"/>
                  <a:pt x="6375041" y="2647863"/>
                  <a:pt x="6374657" y="2652193"/>
                </a:cubicBezTo>
                <a:cubicBezTo>
                  <a:pt x="6373555" y="2658134"/>
                  <a:pt x="6371943" y="2662665"/>
                  <a:pt x="6369740" y="2664642"/>
                </a:cubicBezTo>
                <a:cubicBezTo>
                  <a:pt x="6368032" y="2674540"/>
                  <a:pt x="6371528" y="2686899"/>
                  <a:pt x="6361964" y="2690172"/>
                </a:cubicBezTo>
                <a:cubicBezTo>
                  <a:pt x="6350507" y="2696218"/>
                  <a:pt x="6369375" y="2734440"/>
                  <a:pt x="6355511" y="2727335"/>
                </a:cubicBezTo>
                <a:cubicBezTo>
                  <a:pt x="6358746" y="2734104"/>
                  <a:pt x="6360434" y="2742096"/>
                  <a:pt x="6361058" y="2750592"/>
                </a:cubicBezTo>
                <a:cubicBezTo>
                  <a:pt x="6361013" y="2751998"/>
                  <a:pt x="6360970" y="2753408"/>
                  <a:pt x="6360926" y="2754814"/>
                </a:cubicBezTo>
                <a:lnTo>
                  <a:pt x="6339285" y="2810353"/>
                </a:lnTo>
                <a:cubicBezTo>
                  <a:pt x="6360091" y="2854187"/>
                  <a:pt x="6313103" y="2870086"/>
                  <a:pt x="6325672" y="2908809"/>
                </a:cubicBezTo>
                <a:cubicBezTo>
                  <a:pt x="6341563" y="2966972"/>
                  <a:pt x="6291836" y="2935388"/>
                  <a:pt x="6333498" y="3009772"/>
                </a:cubicBezTo>
                <a:cubicBezTo>
                  <a:pt x="6345476" y="3039254"/>
                  <a:pt x="6345955" y="3068963"/>
                  <a:pt x="6334947" y="3095405"/>
                </a:cubicBezTo>
                <a:lnTo>
                  <a:pt x="6344768" y="3155941"/>
                </a:lnTo>
                <a:cubicBezTo>
                  <a:pt x="6348643" y="3153663"/>
                  <a:pt x="6311793" y="3186588"/>
                  <a:pt x="6314754" y="3197987"/>
                </a:cubicBezTo>
                <a:cubicBezTo>
                  <a:pt x="6318695" y="3221971"/>
                  <a:pt x="6319257" y="3226752"/>
                  <a:pt x="6304230" y="3239690"/>
                </a:cubicBezTo>
                <a:cubicBezTo>
                  <a:pt x="6306321" y="3248567"/>
                  <a:pt x="6307305" y="3254005"/>
                  <a:pt x="6308837" y="3264003"/>
                </a:cubicBezTo>
                <a:cubicBezTo>
                  <a:pt x="6301812" y="3288243"/>
                  <a:pt x="6298529" y="3302527"/>
                  <a:pt x="6309285" y="3324103"/>
                </a:cubicBezTo>
                <a:cubicBezTo>
                  <a:pt x="6301188" y="3343007"/>
                  <a:pt x="6329285" y="3359307"/>
                  <a:pt x="6342503" y="3405661"/>
                </a:cubicBezTo>
                <a:cubicBezTo>
                  <a:pt x="6338012" y="3447477"/>
                  <a:pt x="6408325" y="3505721"/>
                  <a:pt x="6401531" y="3550593"/>
                </a:cubicBezTo>
                <a:cubicBezTo>
                  <a:pt x="6395655" y="3579549"/>
                  <a:pt x="6423437" y="3594758"/>
                  <a:pt x="6427705" y="3624684"/>
                </a:cubicBezTo>
                <a:cubicBezTo>
                  <a:pt x="6416402" y="3629199"/>
                  <a:pt x="6435787" y="3639516"/>
                  <a:pt x="6448424" y="3657106"/>
                </a:cubicBezTo>
                <a:lnTo>
                  <a:pt x="6444014" y="3752742"/>
                </a:lnTo>
                <a:cubicBezTo>
                  <a:pt x="6443990" y="3752777"/>
                  <a:pt x="6443967" y="3752813"/>
                  <a:pt x="6443946" y="3752849"/>
                </a:cubicBezTo>
                <a:lnTo>
                  <a:pt x="0" y="3752849"/>
                </a:lnTo>
                <a:close/>
              </a:path>
            </a:pathLst>
          </a:cu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140BD838-1F1A-6205-8C3E-3066B76A6523}"/>
              </a:ext>
            </a:extLst>
          </p:cNvPr>
          <p:cNvSpPr txBox="1"/>
          <p:nvPr/>
        </p:nvSpPr>
        <p:spPr>
          <a:xfrm>
            <a:off x="2333297" y="1500876"/>
            <a:ext cx="9975931" cy="937524"/>
          </a:xfrm>
          <a:prstGeom prst="rect">
            <a:avLst/>
          </a:prstGeom>
        </p:spPr>
        <p:txBody>
          <a:bodyPr vert="horz" lIns="91440" tIns="45720" rIns="91440" bIns="45720" rtlCol="0" anchor="t">
            <a:normAutofit/>
          </a:bodyPr>
          <a:lstStyle/>
          <a:p>
            <a:pPr>
              <a:lnSpc>
                <a:spcPct val="90000"/>
              </a:lnSpc>
              <a:spcAft>
                <a:spcPts val="600"/>
              </a:spcAft>
            </a:pPr>
            <a:r>
              <a:rPr lang="en-US" sz="4800" b="1" dirty="0"/>
              <a:t>¿QUÉ NOS HA ENSEÑADO LA COVID?</a:t>
            </a:r>
          </a:p>
        </p:txBody>
      </p:sp>
      <p:sp>
        <p:nvSpPr>
          <p:cNvPr id="2" name="Marcador de pie de página 1">
            <a:extLst>
              <a:ext uri="{FF2B5EF4-FFF2-40B4-BE49-F238E27FC236}">
                <a16:creationId xmlns:a16="http://schemas.microsoft.com/office/drawing/2014/main" id="{0516F5DA-B506-2152-AF0D-13ACAFA7D0B6}"/>
              </a:ext>
            </a:extLst>
          </p:cNvPr>
          <p:cNvSpPr>
            <a:spLocks noGrp="1"/>
          </p:cNvSpPr>
          <p:nvPr>
            <p:ph type="ftr" sz="quarter" idx="11"/>
          </p:nvPr>
        </p:nvSpPr>
        <p:spPr/>
        <p:txBody>
          <a:bodyPr/>
          <a:lstStyle/>
          <a:p>
            <a:r>
              <a:rPr lang="ca-ES"/>
              <a:t>carlesgarciaroqueta@icab.es</a:t>
            </a:r>
          </a:p>
        </p:txBody>
      </p:sp>
      <p:sp>
        <p:nvSpPr>
          <p:cNvPr id="3" name="Marcador de número de diapositiva 2">
            <a:extLst>
              <a:ext uri="{FF2B5EF4-FFF2-40B4-BE49-F238E27FC236}">
                <a16:creationId xmlns:a16="http://schemas.microsoft.com/office/drawing/2014/main" id="{6117D4A7-237E-DF3F-050E-FF7CB7443221}"/>
              </a:ext>
            </a:extLst>
          </p:cNvPr>
          <p:cNvSpPr>
            <a:spLocks noGrp="1"/>
          </p:cNvSpPr>
          <p:nvPr>
            <p:ph type="sldNum" sz="quarter" idx="12"/>
          </p:nvPr>
        </p:nvSpPr>
        <p:spPr/>
        <p:txBody>
          <a:bodyPr/>
          <a:lstStyle/>
          <a:p>
            <a:fld id="{6E068D5B-1B7A-A24B-87DF-9278E2E67A30}" type="slidenum">
              <a:rPr lang="ca-ES" smtClean="0"/>
              <a:t>21</a:t>
            </a:fld>
            <a:endParaRPr lang="ca-ES"/>
          </a:p>
        </p:txBody>
      </p:sp>
    </p:spTree>
    <p:extLst>
      <p:ext uri="{BB962C8B-B14F-4D97-AF65-F5344CB8AC3E}">
        <p14:creationId xmlns:p14="http://schemas.microsoft.com/office/powerpoint/2010/main" val="1036648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410" name="Rectangle 16409">
            <a:extLst>
              <a:ext uri="{FF2B5EF4-FFF2-40B4-BE49-F238E27FC236}">
                <a16:creationId xmlns:a16="http://schemas.microsoft.com/office/drawing/2014/main" id="{99F1FFA9-D672-408C-9220-ADEEC6ABDD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702B97C3-556C-0211-51E8-068623093419}"/>
              </a:ext>
            </a:extLst>
          </p:cNvPr>
          <p:cNvSpPr txBox="1"/>
          <p:nvPr/>
        </p:nvSpPr>
        <p:spPr>
          <a:xfrm>
            <a:off x="838201" y="365125"/>
            <a:ext cx="3816095" cy="1938076"/>
          </a:xfrm>
          <a:prstGeom prst="rect">
            <a:avLst/>
          </a:prstGeom>
        </p:spPr>
        <p:txBody>
          <a:bodyPr vert="horz" lIns="91440" tIns="45720" rIns="91440" bIns="45720" rtlCol="0" anchor="ctr">
            <a:normAutofit lnSpcReduction="10000"/>
          </a:bodyPr>
          <a:lstStyle/>
          <a:p>
            <a:pPr algn="ctr">
              <a:lnSpc>
                <a:spcPct val="90000"/>
              </a:lnSpc>
              <a:spcBef>
                <a:spcPct val="0"/>
              </a:spcBef>
              <a:spcAft>
                <a:spcPts val="600"/>
              </a:spcAft>
            </a:pPr>
            <a:r>
              <a:rPr lang="es-ES_tradnl" sz="3600" b="1" kern="1200" dirty="0">
                <a:solidFill>
                  <a:srgbClr val="C00000"/>
                </a:solidFill>
                <a:latin typeface="+mj-lt"/>
                <a:ea typeface="+mj-ea"/>
                <a:cs typeface="+mj-cs"/>
              </a:rPr>
              <a:t>ABOGACIA DE BARCELONA</a:t>
            </a:r>
            <a:r>
              <a:rPr lang="es-ES_tradnl" sz="3100" b="1" kern="1200" dirty="0">
                <a:solidFill>
                  <a:srgbClr val="C00000"/>
                </a:solidFill>
                <a:latin typeface="+mj-lt"/>
                <a:ea typeface="+mj-ea"/>
                <a:cs typeface="+mj-cs"/>
              </a:rPr>
              <a:t>.</a:t>
            </a:r>
          </a:p>
          <a:p>
            <a:pPr>
              <a:lnSpc>
                <a:spcPct val="90000"/>
              </a:lnSpc>
              <a:spcBef>
                <a:spcPct val="0"/>
              </a:spcBef>
              <a:spcAft>
                <a:spcPts val="600"/>
              </a:spcAft>
            </a:pPr>
            <a:r>
              <a:rPr lang="es-ES_tradnl" sz="3100" b="1" kern="1200" dirty="0">
                <a:solidFill>
                  <a:srgbClr val="C00000"/>
                </a:solidFill>
                <a:latin typeface="+mj-lt"/>
                <a:ea typeface="+mj-ea"/>
                <a:cs typeface="+mj-cs"/>
              </a:rPr>
              <a:t>Modelo de éxito en la Covid. </a:t>
            </a:r>
          </a:p>
        </p:txBody>
      </p:sp>
      <p:sp>
        <p:nvSpPr>
          <p:cNvPr id="3" name="Marcador de contenido 2">
            <a:extLst>
              <a:ext uri="{FF2B5EF4-FFF2-40B4-BE49-F238E27FC236}">
                <a16:creationId xmlns:a16="http://schemas.microsoft.com/office/drawing/2014/main" id="{8E50E75E-8C3E-236C-3477-EDDBDFA2CB21}"/>
              </a:ext>
            </a:extLst>
          </p:cNvPr>
          <p:cNvSpPr>
            <a:spLocks noGrp="1"/>
          </p:cNvSpPr>
          <p:nvPr>
            <p:ph idx="1"/>
          </p:nvPr>
        </p:nvSpPr>
        <p:spPr>
          <a:xfrm>
            <a:off x="621792" y="2303201"/>
            <a:ext cx="4032505" cy="3873761"/>
          </a:xfrm>
        </p:spPr>
        <p:txBody>
          <a:bodyPr vert="horz" lIns="91440" tIns="45720" rIns="91440" bIns="45720" rtlCol="0">
            <a:normAutofit/>
          </a:bodyPr>
          <a:lstStyle/>
          <a:p>
            <a:pPr marL="0"/>
            <a:endParaRPr lang="en-US" sz="2000" dirty="0"/>
          </a:p>
          <a:p>
            <a:pPr algn="just"/>
            <a:r>
              <a:rPr lang="es-ES_tradnl" sz="2000" dirty="0"/>
              <a:t>¿Qué hemos visto durante la pandemia?, ¿qué nos ha enseñado y cómo ha actuado el Ilustre Colegio de la Abogacía de Barcelona?</a:t>
            </a:r>
          </a:p>
          <a:p>
            <a:pPr algn="just"/>
            <a:r>
              <a:rPr lang="es-ES_tradnl" sz="2000" dirty="0"/>
              <a:t>Durante la pandemia Covid se diagnosticaron y reconocieron serios problemas económicos y de salud mental de muchos compañeros de la abogacía y el colegio dio apoyo al respecto. </a:t>
            </a:r>
          </a:p>
          <a:p>
            <a:endParaRPr lang="en-US" sz="2000" dirty="0"/>
          </a:p>
          <a:p>
            <a:endParaRPr lang="en-US" sz="2000" dirty="0"/>
          </a:p>
        </p:txBody>
      </p:sp>
      <p:pic>
        <p:nvPicPr>
          <p:cNvPr id="16390" name="Picture 6" descr="Notes de premsa">
            <a:extLst>
              <a:ext uri="{FF2B5EF4-FFF2-40B4-BE49-F238E27FC236}">
                <a16:creationId xmlns:a16="http://schemas.microsoft.com/office/drawing/2014/main" id="{AFA2CA68-85EE-D60B-826B-1DDD3011AC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612" r="-1" b="-1"/>
          <a:stretch/>
        </p:blipFill>
        <p:spPr bwMode="auto">
          <a:xfrm>
            <a:off x="4904316" y="-4"/>
            <a:ext cx="7287684" cy="3694372"/>
          </a:xfrm>
          <a:custGeom>
            <a:avLst/>
            <a:gdLst/>
            <a:ahLst/>
            <a:cxnLst/>
            <a:rect l="l" t="t" r="r" b="b"/>
            <a:pathLst>
              <a:path w="7287684" h="3694372">
                <a:moveTo>
                  <a:pt x="1047969" y="0"/>
                </a:moveTo>
                <a:lnTo>
                  <a:pt x="7287684" y="0"/>
                </a:lnTo>
                <a:lnTo>
                  <a:pt x="7287684" y="814388"/>
                </a:lnTo>
                <a:lnTo>
                  <a:pt x="7287684" y="3694372"/>
                </a:lnTo>
                <a:lnTo>
                  <a:pt x="471411" y="3694372"/>
                </a:lnTo>
                <a:lnTo>
                  <a:pt x="470992" y="3686621"/>
                </a:lnTo>
                <a:cubicBezTo>
                  <a:pt x="458999" y="3642419"/>
                  <a:pt x="427907" y="3602236"/>
                  <a:pt x="376383" y="3554015"/>
                </a:cubicBezTo>
                <a:cubicBezTo>
                  <a:pt x="315976" y="3500438"/>
                  <a:pt x="255568" y="3454003"/>
                  <a:pt x="170288" y="3407569"/>
                </a:cubicBezTo>
                <a:cubicBezTo>
                  <a:pt x="365723" y="3382565"/>
                  <a:pt x="163181" y="3296841"/>
                  <a:pt x="230695" y="3243263"/>
                </a:cubicBezTo>
                <a:cubicBezTo>
                  <a:pt x="369276" y="3221831"/>
                  <a:pt x="479431" y="3393282"/>
                  <a:pt x="667759" y="3343275"/>
                </a:cubicBezTo>
                <a:cubicBezTo>
                  <a:pt x="440344" y="3196828"/>
                  <a:pt x="184501" y="3150393"/>
                  <a:pt x="17493" y="2953940"/>
                </a:cubicBezTo>
                <a:cubicBezTo>
                  <a:pt x="56580" y="2911078"/>
                  <a:pt x="95667" y="2953940"/>
                  <a:pt x="127647" y="2936081"/>
                </a:cubicBezTo>
                <a:cubicBezTo>
                  <a:pt x="127647" y="2925365"/>
                  <a:pt x="500751" y="2993232"/>
                  <a:pt x="522071" y="2714625"/>
                </a:cubicBezTo>
                <a:cubicBezTo>
                  <a:pt x="529178" y="2714625"/>
                  <a:pt x="536285" y="2714625"/>
                  <a:pt x="543391" y="2703909"/>
                </a:cubicBezTo>
                <a:cubicBezTo>
                  <a:pt x="582478" y="2664619"/>
                  <a:pt x="546945" y="2571750"/>
                  <a:pt x="610905" y="2564606"/>
                </a:cubicBezTo>
                <a:cubicBezTo>
                  <a:pt x="681973" y="2557462"/>
                  <a:pt x="749487" y="2525315"/>
                  <a:pt x="824107" y="2543175"/>
                </a:cubicBezTo>
                <a:cubicBezTo>
                  <a:pt x="880961" y="2557462"/>
                  <a:pt x="941368" y="2575322"/>
                  <a:pt x="1001776" y="2575322"/>
                </a:cubicBezTo>
                <a:cubicBezTo>
                  <a:pt x="1065736" y="2575322"/>
                  <a:pt x="1154570" y="2696766"/>
                  <a:pt x="1193658" y="2536031"/>
                </a:cubicBezTo>
                <a:cubicBezTo>
                  <a:pt x="1193658" y="2528888"/>
                  <a:pt x="1303812" y="2546747"/>
                  <a:pt x="1364219" y="2553891"/>
                </a:cubicBezTo>
                <a:cubicBezTo>
                  <a:pt x="1413966" y="2561035"/>
                  <a:pt x="1474374" y="2593181"/>
                  <a:pt x="1509907" y="2528888"/>
                </a:cubicBezTo>
                <a:cubicBezTo>
                  <a:pt x="1527674" y="2489596"/>
                  <a:pt x="1442393" y="2418159"/>
                  <a:pt x="1367772" y="2411015"/>
                </a:cubicBezTo>
                <a:cubicBezTo>
                  <a:pt x="1300259" y="2403872"/>
                  <a:pt x="1232745" y="2396728"/>
                  <a:pt x="1168784" y="2411015"/>
                </a:cubicBezTo>
                <a:cubicBezTo>
                  <a:pt x="1090610" y="2428875"/>
                  <a:pt x="1047969" y="2400300"/>
                  <a:pt x="1026649" y="2336007"/>
                </a:cubicBezTo>
                <a:cubicBezTo>
                  <a:pt x="1001776" y="2268141"/>
                  <a:pt x="955582" y="2232422"/>
                  <a:pt x="891621" y="2200275"/>
                </a:cubicBezTo>
                <a:cubicBezTo>
                  <a:pt x="735273" y="2121694"/>
                  <a:pt x="586032" y="2028825"/>
                  <a:pt x="415470" y="1982390"/>
                </a:cubicBezTo>
                <a:cubicBezTo>
                  <a:pt x="383490" y="1975246"/>
                  <a:pt x="344403" y="1960959"/>
                  <a:pt x="330189" y="1900238"/>
                </a:cubicBezTo>
                <a:cubicBezTo>
                  <a:pt x="792127" y="1993106"/>
                  <a:pt x="1211424" y="2232422"/>
                  <a:pt x="1687576" y="2218135"/>
                </a:cubicBezTo>
                <a:cubicBezTo>
                  <a:pt x="1559654" y="2143125"/>
                  <a:pt x="1406860" y="2139554"/>
                  <a:pt x="1268278" y="2085975"/>
                </a:cubicBezTo>
                <a:cubicBezTo>
                  <a:pt x="1367772" y="2046685"/>
                  <a:pt x="1460160" y="2089547"/>
                  <a:pt x="1552548" y="2110978"/>
                </a:cubicBezTo>
                <a:cubicBezTo>
                  <a:pt x="1630722" y="2128837"/>
                  <a:pt x="1701789" y="2132410"/>
                  <a:pt x="1708896" y="2021681"/>
                </a:cubicBezTo>
                <a:cubicBezTo>
                  <a:pt x="1708896" y="2010965"/>
                  <a:pt x="1708896" y="2003821"/>
                  <a:pt x="1708896" y="1993106"/>
                </a:cubicBezTo>
                <a:cubicBezTo>
                  <a:pt x="1680469" y="1946672"/>
                  <a:pt x="1641382" y="1925240"/>
                  <a:pt x="1591635" y="1910953"/>
                </a:cubicBezTo>
                <a:cubicBezTo>
                  <a:pt x="1563208" y="1903809"/>
                  <a:pt x="1524121" y="1889522"/>
                  <a:pt x="1524121" y="1857375"/>
                </a:cubicBezTo>
                <a:cubicBezTo>
                  <a:pt x="1527674" y="1735931"/>
                  <a:pt x="1431733" y="1700212"/>
                  <a:pt x="1339346" y="1664493"/>
                </a:cubicBezTo>
                <a:cubicBezTo>
                  <a:pt x="1389093" y="1603772"/>
                  <a:pt x="1431733" y="1646635"/>
                  <a:pt x="1470820" y="1643062"/>
                </a:cubicBezTo>
                <a:cubicBezTo>
                  <a:pt x="1495694" y="1639491"/>
                  <a:pt x="1520567" y="1635919"/>
                  <a:pt x="1520567" y="1603772"/>
                </a:cubicBezTo>
                <a:cubicBezTo>
                  <a:pt x="1520567" y="1578769"/>
                  <a:pt x="1509907" y="1546622"/>
                  <a:pt x="1485034" y="1546622"/>
                </a:cubicBezTo>
                <a:cubicBezTo>
                  <a:pt x="1328686" y="1543050"/>
                  <a:pt x="1239851" y="1371600"/>
                  <a:pt x="1076396" y="1371600"/>
                </a:cubicBezTo>
                <a:cubicBezTo>
                  <a:pt x="976902" y="1371600"/>
                  <a:pt x="1126144" y="1275159"/>
                  <a:pt x="1044416" y="1235869"/>
                </a:cubicBezTo>
                <a:cubicBezTo>
                  <a:pt x="1026649" y="1225153"/>
                  <a:pt x="1094163" y="1210866"/>
                  <a:pt x="1122590" y="1214437"/>
                </a:cubicBezTo>
                <a:cubicBezTo>
                  <a:pt x="1151017" y="1218009"/>
                  <a:pt x="1175891" y="1243013"/>
                  <a:pt x="1211424" y="1225153"/>
                </a:cubicBezTo>
                <a:cubicBezTo>
                  <a:pt x="1229191" y="1160860"/>
                  <a:pt x="1182997" y="1135856"/>
                  <a:pt x="1140357" y="1117997"/>
                </a:cubicBezTo>
                <a:cubicBezTo>
                  <a:pt x="1047969" y="1075135"/>
                  <a:pt x="955582" y="1025129"/>
                  <a:pt x="852534" y="1010841"/>
                </a:cubicBezTo>
                <a:cubicBezTo>
                  <a:pt x="817001" y="1007269"/>
                  <a:pt x="795680" y="989409"/>
                  <a:pt x="799234" y="953690"/>
                </a:cubicBezTo>
                <a:cubicBezTo>
                  <a:pt x="806340" y="907256"/>
                  <a:pt x="841874" y="921544"/>
                  <a:pt x="870301" y="925115"/>
                </a:cubicBezTo>
                <a:cubicBezTo>
                  <a:pt x="888068" y="928688"/>
                  <a:pt x="905835" y="939403"/>
                  <a:pt x="923602" y="914400"/>
                </a:cubicBezTo>
                <a:cubicBezTo>
                  <a:pt x="611794" y="724198"/>
                  <a:pt x="409919" y="684684"/>
                  <a:pt x="132090" y="589415"/>
                </a:cubicBezTo>
                <a:lnTo>
                  <a:pt x="31922" y="552917"/>
                </a:lnTo>
                <a:lnTo>
                  <a:pt x="26859" y="541335"/>
                </a:lnTo>
                <a:cubicBezTo>
                  <a:pt x="20137" y="534929"/>
                  <a:pt x="8953" y="532232"/>
                  <a:pt x="0" y="527681"/>
                </a:cubicBezTo>
                <a:cubicBezTo>
                  <a:pt x="5969" y="516305"/>
                  <a:pt x="7617" y="502963"/>
                  <a:pt x="17905" y="493550"/>
                </a:cubicBezTo>
                <a:cubicBezTo>
                  <a:pt x="23947" y="488022"/>
                  <a:pt x="35344" y="487159"/>
                  <a:pt x="44763" y="486724"/>
                </a:cubicBezTo>
                <a:lnTo>
                  <a:pt x="165722" y="483650"/>
                </a:lnTo>
                <a:lnTo>
                  <a:pt x="193385" y="498723"/>
                </a:lnTo>
                <a:cubicBezTo>
                  <a:pt x="210263" y="511671"/>
                  <a:pt x="227142" y="525066"/>
                  <a:pt x="315976" y="535781"/>
                </a:cubicBezTo>
                <a:cubicBezTo>
                  <a:pt x="401257" y="546497"/>
                  <a:pt x="479431" y="582216"/>
                  <a:pt x="575372" y="525066"/>
                </a:cubicBezTo>
                <a:cubicBezTo>
                  <a:pt x="639332" y="485775"/>
                  <a:pt x="742380" y="528637"/>
                  <a:pt x="820554" y="560785"/>
                </a:cubicBezTo>
                <a:cubicBezTo>
                  <a:pt x="884515" y="589360"/>
                  <a:pt x="948475" y="596503"/>
                  <a:pt x="1033756" y="560785"/>
                </a:cubicBezTo>
                <a:cubicBezTo>
                  <a:pt x="955582" y="539354"/>
                  <a:pt x="895175" y="521494"/>
                  <a:pt x="834767" y="507206"/>
                </a:cubicBezTo>
                <a:cubicBezTo>
                  <a:pt x="785020" y="496491"/>
                  <a:pt x="756593" y="471488"/>
                  <a:pt x="760147" y="417909"/>
                </a:cubicBezTo>
                <a:cubicBezTo>
                  <a:pt x="760147" y="389334"/>
                  <a:pt x="749487" y="350044"/>
                  <a:pt x="785020" y="335757"/>
                </a:cubicBezTo>
                <a:cubicBezTo>
                  <a:pt x="813447" y="321469"/>
                  <a:pt x="852534" y="335757"/>
                  <a:pt x="866748" y="360759"/>
                </a:cubicBezTo>
                <a:cubicBezTo>
                  <a:pt x="884515" y="407194"/>
                  <a:pt x="902281" y="450056"/>
                  <a:pt x="962689" y="453629"/>
                </a:cubicBezTo>
                <a:cubicBezTo>
                  <a:pt x="1044416" y="460771"/>
                  <a:pt x="998222" y="432197"/>
                  <a:pt x="984009" y="396478"/>
                </a:cubicBezTo>
                <a:cubicBezTo>
                  <a:pt x="969795" y="357188"/>
                  <a:pt x="1012436" y="346472"/>
                  <a:pt x="1040863" y="353615"/>
                </a:cubicBezTo>
                <a:cubicBezTo>
                  <a:pt x="1147464" y="385763"/>
                  <a:pt x="1257618" y="328613"/>
                  <a:pt x="1367772" y="375047"/>
                </a:cubicBezTo>
                <a:cubicBezTo>
                  <a:pt x="1339346" y="260747"/>
                  <a:pt x="1278938" y="210741"/>
                  <a:pt x="1151017" y="192881"/>
                </a:cubicBezTo>
                <a:cubicBezTo>
                  <a:pt x="1104823" y="189310"/>
                  <a:pt x="1055076" y="196453"/>
                  <a:pt x="1012436" y="164306"/>
                </a:cubicBezTo>
                <a:cubicBezTo>
                  <a:pt x="987562" y="146447"/>
                  <a:pt x="962689" y="125016"/>
                  <a:pt x="980456" y="89297"/>
                </a:cubicBezTo>
                <a:cubicBezTo>
                  <a:pt x="991116" y="64294"/>
                  <a:pt x="1019542" y="64294"/>
                  <a:pt x="1044416" y="71437"/>
                </a:cubicBezTo>
                <a:cubicBezTo>
                  <a:pt x="1147464" y="110728"/>
                  <a:pt x="1257618" y="121444"/>
                  <a:pt x="1364219" y="135731"/>
                </a:cubicBezTo>
                <a:cubicBezTo>
                  <a:pt x="1381986" y="139303"/>
                  <a:pt x="1399753" y="146447"/>
                  <a:pt x="1417520" y="110728"/>
                </a:cubicBezTo>
                <a:cubicBezTo>
                  <a:pt x="1293152" y="78581"/>
                  <a:pt x="1172337" y="35719"/>
                  <a:pt x="1047969" y="0"/>
                </a:cubicBezTo>
                <a:close/>
              </a:path>
            </a:pathLst>
          </a:custGeom>
          <a:noFill/>
          <a:extLst>
            <a:ext uri="{909E8E84-426E-40DD-AFC4-6F175D3DCCD1}">
              <a14:hiddenFill xmlns:a14="http://schemas.microsoft.com/office/drawing/2010/main">
                <a:solidFill>
                  <a:srgbClr val="FFFFFF"/>
                </a:solidFill>
              </a14:hiddenFill>
            </a:ext>
          </a:extLst>
        </p:spPr>
      </p:pic>
      <p:pic>
        <p:nvPicPr>
          <p:cNvPr id="5" name="Imagen 4" descr="Texto&#10;&#10;Descripción generada automáticamente con confianza media">
            <a:extLst>
              <a:ext uri="{FF2B5EF4-FFF2-40B4-BE49-F238E27FC236}">
                <a16:creationId xmlns:a16="http://schemas.microsoft.com/office/drawing/2014/main" id="{59DE822F-7CC1-2A26-96E2-C77B77D7A1A1}"/>
              </a:ext>
            </a:extLst>
          </p:cNvPr>
          <p:cNvPicPr>
            <a:picLocks noChangeAspect="1"/>
          </p:cNvPicPr>
          <p:nvPr/>
        </p:nvPicPr>
        <p:blipFill rotWithShape="1">
          <a:blip r:embed="rId3"/>
          <a:srcRect l="4065" r="-3" b="-3"/>
          <a:stretch/>
        </p:blipFill>
        <p:spPr>
          <a:xfrm>
            <a:off x="4726728" y="3802961"/>
            <a:ext cx="7472381" cy="3055043"/>
          </a:xfrm>
          <a:custGeom>
            <a:avLst/>
            <a:gdLst/>
            <a:ahLst/>
            <a:cxnLst/>
            <a:rect l="l" t="t" r="r" b="b"/>
            <a:pathLst>
              <a:path w="7472381" h="3055043">
                <a:moveTo>
                  <a:pt x="638975" y="0"/>
                </a:moveTo>
                <a:lnTo>
                  <a:pt x="7472381" y="0"/>
                </a:lnTo>
                <a:lnTo>
                  <a:pt x="7472381" y="2579984"/>
                </a:lnTo>
                <a:lnTo>
                  <a:pt x="7472381" y="3055043"/>
                </a:lnTo>
                <a:lnTo>
                  <a:pt x="6992676"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p:spPr>
      </p:pic>
      <p:sp>
        <p:nvSpPr>
          <p:cNvPr id="2" name="Marcador de pie de página 1">
            <a:extLst>
              <a:ext uri="{FF2B5EF4-FFF2-40B4-BE49-F238E27FC236}">
                <a16:creationId xmlns:a16="http://schemas.microsoft.com/office/drawing/2014/main" id="{B7B1FA85-1228-C259-C0EF-6AEDE75C1831}"/>
              </a:ext>
            </a:extLst>
          </p:cNvPr>
          <p:cNvSpPr>
            <a:spLocks noGrp="1"/>
          </p:cNvSpPr>
          <p:nvPr>
            <p:ph type="ftr" sz="quarter" idx="11"/>
          </p:nvPr>
        </p:nvSpPr>
        <p:spPr/>
        <p:txBody>
          <a:bodyPr/>
          <a:lstStyle/>
          <a:p>
            <a:r>
              <a:rPr lang="ca-ES"/>
              <a:t>carlesgarciaroqueta@icab.es</a:t>
            </a:r>
          </a:p>
        </p:txBody>
      </p:sp>
      <p:sp>
        <p:nvSpPr>
          <p:cNvPr id="6" name="Marcador de número de diapositiva 5">
            <a:extLst>
              <a:ext uri="{FF2B5EF4-FFF2-40B4-BE49-F238E27FC236}">
                <a16:creationId xmlns:a16="http://schemas.microsoft.com/office/drawing/2014/main" id="{15126E86-06C6-E604-1597-A53804B58CB1}"/>
              </a:ext>
            </a:extLst>
          </p:cNvPr>
          <p:cNvSpPr>
            <a:spLocks noGrp="1"/>
          </p:cNvSpPr>
          <p:nvPr>
            <p:ph type="sldNum" sz="quarter" idx="12"/>
          </p:nvPr>
        </p:nvSpPr>
        <p:spPr/>
        <p:txBody>
          <a:bodyPr/>
          <a:lstStyle/>
          <a:p>
            <a:fld id="{6E068D5B-1B7A-A24B-87DF-9278E2E67A30}" type="slidenum">
              <a:rPr lang="ca-ES" smtClean="0"/>
              <a:t>22</a:t>
            </a:fld>
            <a:endParaRPr lang="ca-ES"/>
          </a:p>
        </p:txBody>
      </p:sp>
    </p:spTree>
    <p:extLst>
      <p:ext uri="{BB962C8B-B14F-4D97-AF65-F5344CB8AC3E}">
        <p14:creationId xmlns:p14="http://schemas.microsoft.com/office/powerpoint/2010/main" val="3657753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BD0D12D-3483-A4D8-4627-9DD5F639F2E8}"/>
              </a:ext>
            </a:extLst>
          </p:cNvPr>
          <p:cNvSpPr>
            <a:spLocks noGrp="1"/>
          </p:cNvSpPr>
          <p:nvPr>
            <p:ph idx="1"/>
          </p:nvPr>
        </p:nvSpPr>
        <p:spPr>
          <a:xfrm>
            <a:off x="100362" y="646791"/>
            <a:ext cx="11909502" cy="5869623"/>
          </a:xfrm>
        </p:spPr>
        <p:txBody>
          <a:bodyPr>
            <a:normAutofit fontScale="85000" lnSpcReduction="20000"/>
          </a:bodyPr>
          <a:lstStyle/>
          <a:p>
            <a:pPr algn="just"/>
            <a:r>
              <a:rPr lang="es-ES_tradnl" sz="3200" b="1" dirty="0"/>
              <a:t>El ICAB actuó a través de: </a:t>
            </a:r>
          </a:p>
          <a:p>
            <a:pPr lvl="1" algn="just"/>
            <a:r>
              <a:rPr lang="es-ES_tradnl" sz="2600" dirty="0"/>
              <a:t>Píldoras informativas. </a:t>
            </a:r>
          </a:p>
          <a:p>
            <a:pPr lvl="1" algn="just"/>
            <a:r>
              <a:rPr lang="es-ES_tradnl" sz="2600" dirty="0"/>
              <a:t>Píldoras normativas.</a:t>
            </a:r>
          </a:p>
          <a:p>
            <a:pPr lvl="1" algn="just"/>
            <a:r>
              <a:rPr lang="es-ES_tradnl" sz="2600" dirty="0"/>
              <a:t>Píldoras formativas.</a:t>
            </a:r>
          </a:p>
          <a:p>
            <a:pPr lvl="1" algn="just"/>
            <a:r>
              <a:rPr lang="es-ES_tradnl" sz="2600" dirty="0"/>
              <a:t>Acompañamiento al colegiado/da que lo precisara. </a:t>
            </a:r>
          </a:p>
          <a:p>
            <a:pPr lvl="1" algn="just"/>
            <a:r>
              <a:rPr lang="es-ES_tradnl" sz="2600" dirty="0"/>
              <a:t>Tenemos diferentes Fundaciones que ofrecen ayuda a la persona colegiada. </a:t>
            </a:r>
          </a:p>
          <a:p>
            <a:pPr lvl="1" algn="just"/>
            <a:r>
              <a:rPr lang="es-ES_tradnl" sz="2600" dirty="0"/>
              <a:t>Apertura de ayuda on-line a los ciudadanos y ciudadanas que podían estar en situación de vulnerabilidad para abonar sus rentas de alquiler. Lo mismo que inquilinos de locales donde tenían destinado su negocio. </a:t>
            </a:r>
          </a:p>
          <a:p>
            <a:pPr lvl="1" algn="just"/>
            <a:r>
              <a:rPr lang="es-ES_tradnl" sz="2600" dirty="0"/>
              <a:t>Creación de grupos de Trabajo. </a:t>
            </a:r>
          </a:p>
          <a:p>
            <a:pPr lvl="1" algn="just"/>
            <a:r>
              <a:rPr lang="es-ES_tradnl" sz="2600" dirty="0"/>
              <a:t>Una línea de Trabajo col·laborativa con cualquier Colegio de la Abogacía de España que quisiera poder ver nuestras jornadas y píldoras formativas e informativas </a:t>
            </a:r>
          </a:p>
          <a:p>
            <a:pPr lvl="1" algn="just"/>
            <a:r>
              <a:rPr lang="es-ES_tradnl" sz="2600" dirty="0" err="1"/>
              <a:t>Webinars</a:t>
            </a:r>
            <a:r>
              <a:rPr lang="es-ES_tradnl" sz="2600" dirty="0"/>
              <a:t> sobre mental </a:t>
            </a:r>
            <a:r>
              <a:rPr lang="es-ES_tradnl" sz="2600" dirty="0" err="1"/>
              <a:t>heath</a:t>
            </a:r>
            <a:r>
              <a:rPr lang="es-ES_tradnl" sz="2600" dirty="0"/>
              <a:t> y otros contenidos no jurídicos durante el confinamiento. </a:t>
            </a:r>
          </a:p>
          <a:p>
            <a:pPr lvl="1" algn="just"/>
            <a:r>
              <a:rPr lang="es-ES_tradnl" sz="2600" dirty="0"/>
              <a:t>La </a:t>
            </a:r>
            <a:r>
              <a:rPr lang="es-ES_tradnl" sz="2600" b="1" dirty="0"/>
              <a:t>Biblioteca</a:t>
            </a:r>
            <a:r>
              <a:rPr lang="es-ES_tradnl" sz="2600" dirty="0"/>
              <a:t> hizo un importante esfuerzo en seguir trabajando en la digitalización de muchas monografías especializadas. Se firmaron acuerdos con diversas editoriales jurídicas para dar mejores recursos y acceso a los colegidos. El confinamiento ha provocado normalizar el acceso virtual y voluntario de los colegiados a la Biblioteca creando unos hábitos y dando el salto digital. Hoy ya disponemos de 15.000 documentos de texto completo. Hacemos un </a:t>
            </a:r>
            <a:r>
              <a:rPr lang="es-ES_tradnl" sz="2600" b="1" dirty="0"/>
              <a:t>365.</a:t>
            </a:r>
          </a:p>
          <a:p>
            <a:pPr lvl="1" algn="just"/>
            <a:r>
              <a:rPr lang="es-ES_tradnl" sz="2600" dirty="0"/>
              <a:t>Teníamos un telf. de atención al colegiado y el de la CRAJ ( Comisión de relaciones con la administración y la justicia) en el que, durante ese año duplicó las consultas y expedientes tras la irrupción de la pandemia. </a:t>
            </a:r>
          </a:p>
          <a:p>
            <a:pPr lvl="1"/>
            <a:endParaRPr lang="ca-ES" dirty="0">
              <a:highlight>
                <a:srgbClr val="FFFF00"/>
              </a:highlight>
            </a:endParaRPr>
          </a:p>
          <a:p>
            <a:pPr lvl="1"/>
            <a:endParaRPr lang="ca-ES" dirty="0"/>
          </a:p>
        </p:txBody>
      </p:sp>
      <p:pic>
        <p:nvPicPr>
          <p:cNvPr id="7172" name="Picture 4" descr="21 píldoras para aliviarse la cuarentena - El Diario | eldiario.com">
            <a:extLst>
              <a:ext uri="{FF2B5EF4-FFF2-40B4-BE49-F238E27FC236}">
                <a16:creationId xmlns:a16="http://schemas.microsoft.com/office/drawing/2014/main" id="{078C0030-8FEB-B032-3003-02323A43EE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0390" y="0"/>
            <a:ext cx="4051610" cy="2133563"/>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ED6FD4E7-5FE3-A3D0-914C-160C22C177EB}"/>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686AA857-147C-5FBF-36A8-1D2C90AE5680}"/>
              </a:ext>
            </a:extLst>
          </p:cNvPr>
          <p:cNvSpPr>
            <a:spLocks noGrp="1"/>
          </p:cNvSpPr>
          <p:nvPr>
            <p:ph type="sldNum" sz="quarter" idx="12"/>
          </p:nvPr>
        </p:nvSpPr>
        <p:spPr/>
        <p:txBody>
          <a:bodyPr/>
          <a:lstStyle/>
          <a:p>
            <a:fld id="{6E068D5B-1B7A-A24B-87DF-9278E2E67A30}" type="slidenum">
              <a:rPr lang="ca-ES" smtClean="0"/>
              <a:t>23</a:t>
            </a:fld>
            <a:endParaRPr lang="ca-ES"/>
          </a:p>
        </p:txBody>
      </p:sp>
    </p:spTree>
    <p:extLst>
      <p:ext uri="{BB962C8B-B14F-4D97-AF65-F5344CB8AC3E}">
        <p14:creationId xmlns:p14="http://schemas.microsoft.com/office/powerpoint/2010/main" val="906380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8" name="Rectangle 9222">
            <a:extLst>
              <a:ext uri="{FF2B5EF4-FFF2-40B4-BE49-F238E27FC236}">
                <a16:creationId xmlns:a16="http://schemas.microsoft.com/office/drawing/2014/main" id="{4F7EBAE4-9945-4473-9E34-B2C66EA0F0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Marcador de contenido 2">
            <a:extLst>
              <a:ext uri="{FF2B5EF4-FFF2-40B4-BE49-F238E27FC236}">
                <a16:creationId xmlns:a16="http://schemas.microsoft.com/office/drawing/2014/main" id="{094723D2-FF46-2154-20B1-5BD210B29525}"/>
              </a:ext>
            </a:extLst>
          </p:cNvPr>
          <p:cNvSpPr>
            <a:spLocks noGrp="1"/>
          </p:cNvSpPr>
          <p:nvPr>
            <p:ph idx="1"/>
          </p:nvPr>
        </p:nvSpPr>
        <p:spPr>
          <a:xfrm>
            <a:off x="557048" y="567559"/>
            <a:ext cx="5674513" cy="5609404"/>
          </a:xfrm>
        </p:spPr>
        <p:txBody>
          <a:bodyPr>
            <a:normAutofit lnSpcReduction="10000"/>
          </a:bodyPr>
          <a:lstStyle/>
          <a:p>
            <a:pPr algn="just"/>
            <a:r>
              <a:rPr lang="es-ES_tradnl" sz="2400" dirty="0"/>
              <a:t>Ahora tenemos que pensar que</a:t>
            </a:r>
            <a:r>
              <a:rPr lang="es-ES_tradnl" sz="2400" b="1" dirty="0"/>
              <a:t>, todos estos </a:t>
            </a:r>
            <a:r>
              <a:rPr lang="es-ES_tradnl" sz="2400" b="1" dirty="0">
                <a:effectLst/>
                <a:ea typeface="Times New Roman" panose="02020603050405020304" pitchFamily="18" charset="0"/>
                <a:cs typeface="Arial" panose="020B0604020202020204" pitchFamily="34" charset="0"/>
              </a:rPr>
              <a:t>riesgos</a:t>
            </a:r>
            <a:r>
              <a:rPr lang="es-ES_tradnl" sz="2400" dirty="0">
                <a:effectLst/>
                <a:ea typeface="Times New Roman" panose="02020603050405020304" pitchFamily="18" charset="0"/>
                <a:cs typeface="Arial" panose="020B0604020202020204" pitchFamily="34" charset="0"/>
              </a:rPr>
              <a:t>, que se relacionan directamente con el </a:t>
            </a:r>
            <a:r>
              <a:rPr lang="es-ES_tradnl" sz="2400" b="1" dirty="0">
                <a:effectLst/>
                <a:ea typeface="Times New Roman" panose="02020603050405020304" pitchFamily="18" charset="0"/>
                <a:cs typeface="Arial" panose="020B0604020202020204" pitchFamily="34" charset="0"/>
              </a:rPr>
              <a:t>bienestar de la persona </a:t>
            </a:r>
            <a:r>
              <a:rPr lang="es-ES_tradnl" sz="2400" dirty="0">
                <a:effectLst/>
                <a:ea typeface="Times New Roman" panose="02020603050405020304" pitchFamily="18" charset="0"/>
                <a:cs typeface="Arial" panose="020B0604020202020204" pitchFamily="34" charset="0"/>
              </a:rPr>
              <a:t>y que pueden ser el detonante de problemas y trastornos psicológicos de diversa naturaleza, se han visto agravados por la </a:t>
            </a:r>
            <a:r>
              <a:rPr lang="es-ES_tradnl" sz="2400" b="1" dirty="0">
                <a:effectLst/>
                <a:ea typeface="Times New Roman" panose="02020603050405020304" pitchFamily="18" charset="0"/>
                <a:cs typeface="Arial" panose="020B0604020202020204" pitchFamily="34" charset="0"/>
              </a:rPr>
              <a:t>situación derivada de la COVID-19</a:t>
            </a:r>
            <a:r>
              <a:rPr lang="es-ES_tradnl" sz="2400" dirty="0">
                <a:effectLst/>
                <a:ea typeface="Times New Roman" panose="02020603050405020304" pitchFamily="18" charset="0"/>
                <a:cs typeface="Arial" panose="020B0604020202020204" pitchFamily="34" charset="0"/>
              </a:rPr>
              <a:t>; una pandemia mundial con terribles consecuencias tanto a nivel económico como social, y que para la Abogacía se ha traducido en tener que </a:t>
            </a:r>
            <a:r>
              <a:rPr lang="es-ES_tradnl" sz="2400" b="1" dirty="0">
                <a:effectLst/>
                <a:ea typeface="Times New Roman" panose="02020603050405020304" pitchFamily="18" charset="0"/>
                <a:cs typeface="Arial" panose="020B0604020202020204" pitchFamily="34" charset="0"/>
              </a:rPr>
              <a:t>asumir a contrarreloj </a:t>
            </a:r>
            <a:r>
              <a:rPr lang="es-ES_tradnl" sz="2400" dirty="0">
                <a:effectLst/>
                <a:ea typeface="Times New Roman" panose="02020603050405020304" pitchFamily="18" charset="0"/>
                <a:cs typeface="Arial" panose="020B0604020202020204" pitchFamily="34" charset="0"/>
              </a:rPr>
              <a:t>una ingente actividad normativa por parte de las autoridades gubernativas, para poder dar respuesta a una serie de situaciones insólitas que han afectado de manera transversal a múltiples sectores.</a:t>
            </a:r>
            <a:endParaRPr lang="es-ES_tradnl" sz="2400" dirty="0">
              <a:effectLst/>
              <a:ea typeface="Times New Roman" panose="02020603050405020304" pitchFamily="18" charset="0"/>
              <a:cs typeface="Times New Roman" panose="02020603050405020304" pitchFamily="18" charset="0"/>
            </a:endParaRPr>
          </a:p>
          <a:p>
            <a:endParaRPr lang="ca-ES" sz="2000" dirty="0"/>
          </a:p>
        </p:txBody>
      </p:sp>
      <p:pic>
        <p:nvPicPr>
          <p:cNvPr id="9218" name="Picture 2" descr="INFORMACIÓN CIUDADANÍA CORONAVIRUS COVID-19 - InstituteMYM">
            <a:extLst>
              <a:ext uri="{FF2B5EF4-FFF2-40B4-BE49-F238E27FC236}">
                <a16:creationId xmlns:a16="http://schemas.microsoft.com/office/drawing/2014/main" id="{884FB81A-4C39-037A-2554-6991A5F90F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791" r="17210" b="2"/>
          <a:stretch/>
        </p:blipFill>
        <p:spPr bwMode="auto">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a:noFill/>
          <a:extLst>
            <a:ext uri="{909E8E84-426E-40DD-AFC4-6F175D3DCCD1}">
              <a14:hiddenFill xmlns:a14="http://schemas.microsoft.com/office/drawing/2010/main">
                <a:solidFill>
                  <a:srgbClr val="FFFFFF"/>
                </a:solidFill>
              </a14:hiddenFill>
            </a:ext>
          </a:extLst>
        </p:spPr>
      </p:pic>
      <p:sp>
        <p:nvSpPr>
          <p:cNvPr id="9229"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227"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Marcador de pie de página 1">
            <a:extLst>
              <a:ext uri="{FF2B5EF4-FFF2-40B4-BE49-F238E27FC236}">
                <a16:creationId xmlns:a16="http://schemas.microsoft.com/office/drawing/2014/main" id="{E1F734F1-BD60-DB41-D306-15637E6307A8}"/>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67747AB8-F5B7-8111-552A-33CE94071FAC}"/>
              </a:ext>
            </a:extLst>
          </p:cNvPr>
          <p:cNvSpPr>
            <a:spLocks noGrp="1"/>
          </p:cNvSpPr>
          <p:nvPr>
            <p:ph type="sldNum" sz="quarter" idx="12"/>
          </p:nvPr>
        </p:nvSpPr>
        <p:spPr/>
        <p:txBody>
          <a:bodyPr/>
          <a:lstStyle/>
          <a:p>
            <a:fld id="{6E068D5B-1B7A-A24B-87DF-9278E2E67A30}" type="slidenum">
              <a:rPr lang="ca-ES" smtClean="0"/>
              <a:t>24</a:t>
            </a:fld>
            <a:endParaRPr lang="ca-ES"/>
          </a:p>
        </p:txBody>
      </p:sp>
    </p:spTree>
    <p:extLst>
      <p:ext uri="{BB962C8B-B14F-4D97-AF65-F5344CB8AC3E}">
        <p14:creationId xmlns:p14="http://schemas.microsoft.com/office/powerpoint/2010/main" val="10452272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4123588-944B-F476-2C0E-EC69342F8A21}"/>
              </a:ext>
            </a:extLst>
          </p:cNvPr>
          <p:cNvSpPr>
            <a:spLocks noGrp="1"/>
          </p:cNvSpPr>
          <p:nvPr>
            <p:ph idx="1"/>
          </p:nvPr>
        </p:nvSpPr>
        <p:spPr>
          <a:xfrm>
            <a:off x="609600" y="890953"/>
            <a:ext cx="5884985" cy="5286009"/>
          </a:xfrm>
        </p:spPr>
        <p:txBody>
          <a:bodyPr>
            <a:normAutofit/>
          </a:bodyPr>
          <a:lstStyle/>
          <a:p>
            <a:pPr marL="457200" lvl="1" indent="0" algn="just">
              <a:buNone/>
            </a:pPr>
            <a:r>
              <a:rPr lang="es-ES_tradnl" sz="2800" b="1" dirty="0"/>
              <a:t>En la abogacía y en otros sectores el Covid nos ha enseñado a:</a:t>
            </a:r>
          </a:p>
          <a:p>
            <a:pPr lvl="2" algn="just"/>
            <a:r>
              <a:rPr lang="es-ES_tradnl" sz="2400" dirty="0"/>
              <a:t>Saber valorar el descanso y nuestro cuidado personal. </a:t>
            </a:r>
          </a:p>
          <a:p>
            <a:pPr lvl="2" algn="just"/>
            <a:r>
              <a:rPr lang="es-ES_tradnl" sz="2400" dirty="0"/>
              <a:t>Valorar nuestra salud mental y la de nuestra familia. </a:t>
            </a:r>
          </a:p>
          <a:p>
            <a:pPr lvl="2" algn="just"/>
            <a:r>
              <a:rPr lang="es-ES_tradnl" sz="2400" dirty="0"/>
              <a:t>Sentir más cerca la naturaleza. </a:t>
            </a:r>
          </a:p>
          <a:p>
            <a:pPr lvl="2" algn="just"/>
            <a:r>
              <a:rPr lang="es-ES_tradnl" sz="2400" dirty="0"/>
              <a:t>Comunicarnos más asiduamente con amigos y familiares. </a:t>
            </a:r>
          </a:p>
          <a:p>
            <a:pPr lvl="2" algn="just"/>
            <a:r>
              <a:rPr lang="es-ES_tradnl" sz="2400" dirty="0"/>
              <a:t>Compartir nuestras experiencias, hablar con vecinos de balcón a balcón, escribir para los demás, recuperar canciones, a ser agradecidos…, </a:t>
            </a:r>
          </a:p>
        </p:txBody>
      </p:sp>
      <p:pic>
        <p:nvPicPr>
          <p:cNvPr id="17412" name="Picture 4" descr="El Blog para aprender inglés: 10 Consejos sobre cómo enseñar inglés cuando  no eres profesor">
            <a:extLst>
              <a:ext uri="{FF2B5EF4-FFF2-40B4-BE49-F238E27FC236}">
                <a16:creationId xmlns:a16="http://schemas.microsoft.com/office/drawing/2014/main" id="{566F4D7B-BE11-0587-377E-C188D8B90D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1748" y="1735015"/>
            <a:ext cx="4922749" cy="3587262"/>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633A9013-51BD-A3F9-D111-FDC68845319A}"/>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AEEC2FBB-8C1B-4E7F-1565-8003916DCFAD}"/>
              </a:ext>
            </a:extLst>
          </p:cNvPr>
          <p:cNvSpPr>
            <a:spLocks noGrp="1"/>
          </p:cNvSpPr>
          <p:nvPr>
            <p:ph type="sldNum" sz="quarter" idx="12"/>
          </p:nvPr>
        </p:nvSpPr>
        <p:spPr/>
        <p:txBody>
          <a:bodyPr/>
          <a:lstStyle/>
          <a:p>
            <a:fld id="{6E068D5B-1B7A-A24B-87DF-9278E2E67A30}" type="slidenum">
              <a:rPr lang="ca-ES" smtClean="0"/>
              <a:t>25</a:t>
            </a:fld>
            <a:endParaRPr lang="ca-ES"/>
          </a:p>
        </p:txBody>
      </p:sp>
    </p:spTree>
    <p:extLst>
      <p:ext uri="{BB962C8B-B14F-4D97-AF65-F5344CB8AC3E}">
        <p14:creationId xmlns:p14="http://schemas.microsoft.com/office/powerpoint/2010/main" val="23754348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C04F74-E611-5636-9A15-45C7AC37D840}"/>
              </a:ext>
            </a:extLst>
          </p:cNvPr>
          <p:cNvSpPr>
            <a:spLocks noGrp="1"/>
          </p:cNvSpPr>
          <p:nvPr>
            <p:ph type="title"/>
          </p:nvPr>
        </p:nvSpPr>
        <p:spPr/>
        <p:txBody>
          <a:bodyPr>
            <a:normAutofit/>
          </a:bodyPr>
          <a:lstStyle/>
          <a:p>
            <a:pPr algn="ctr"/>
            <a:r>
              <a:rPr lang="es-ES_tradnl" sz="6000" b="1" dirty="0">
                <a:latin typeface="+mn-lt"/>
              </a:rPr>
              <a:t>DE LOS </a:t>
            </a:r>
            <a:r>
              <a:rPr lang="es-ES_tradnl" sz="6000" b="1" dirty="0" err="1">
                <a:latin typeface="+mn-lt"/>
              </a:rPr>
              <a:t>ADR’s</a:t>
            </a:r>
            <a:r>
              <a:rPr lang="es-ES_tradnl" sz="6000" b="1" dirty="0">
                <a:latin typeface="+mn-lt"/>
              </a:rPr>
              <a:t> </a:t>
            </a:r>
          </a:p>
        </p:txBody>
      </p:sp>
      <p:sp>
        <p:nvSpPr>
          <p:cNvPr id="4" name="CuadroTexto 3">
            <a:extLst>
              <a:ext uri="{FF2B5EF4-FFF2-40B4-BE49-F238E27FC236}">
                <a16:creationId xmlns:a16="http://schemas.microsoft.com/office/drawing/2014/main" id="{A73ABA40-DE09-FF70-5684-1C8A8B91A895}"/>
              </a:ext>
            </a:extLst>
          </p:cNvPr>
          <p:cNvSpPr txBox="1"/>
          <p:nvPr/>
        </p:nvSpPr>
        <p:spPr>
          <a:xfrm>
            <a:off x="5914630" y="1557889"/>
            <a:ext cx="2597186" cy="646331"/>
          </a:xfrm>
          <a:prstGeom prst="rect">
            <a:avLst/>
          </a:prstGeom>
          <a:noFill/>
        </p:spPr>
        <p:txBody>
          <a:bodyPr wrap="none" rtlCol="0">
            <a:spAutoFit/>
          </a:bodyPr>
          <a:lstStyle/>
          <a:p>
            <a:r>
              <a:rPr lang="es-ES_tradnl" sz="3600" b="1" dirty="0">
                <a:solidFill>
                  <a:schemeClr val="accent2">
                    <a:lumMod val="75000"/>
                  </a:schemeClr>
                </a:solidFill>
              </a:rPr>
              <a:t>Conciliación</a:t>
            </a:r>
            <a:r>
              <a:rPr lang="es-ES_tradnl" sz="3600" dirty="0"/>
              <a:t> </a:t>
            </a:r>
          </a:p>
        </p:txBody>
      </p:sp>
      <p:sp>
        <p:nvSpPr>
          <p:cNvPr id="5" name="CuadroTexto 4">
            <a:extLst>
              <a:ext uri="{FF2B5EF4-FFF2-40B4-BE49-F238E27FC236}">
                <a16:creationId xmlns:a16="http://schemas.microsoft.com/office/drawing/2014/main" id="{3B3C732C-967C-E0E9-F49D-DB759DB7ABFA}"/>
              </a:ext>
            </a:extLst>
          </p:cNvPr>
          <p:cNvSpPr txBox="1"/>
          <p:nvPr/>
        </p:nvSpPr>
        <p:spPr>
          <a:xfrm>
            <a:off x="908676" y="1669048"/>
            <a:ext cx="2439001" cy="646331"/>
          </a:xfrm>
          <a:prstGeom prst="rect">
            <a:avLst/>
          </a:prstGeom>
          <a:noFill/>
        </p:spPr>
        <p:txBody>
          <a:bodyPr wrap="none" rtlCol="0">
            <a:spAutoFit/>
          </a:bodyPr>
          <a:lstStyle/>
          <a:p>
            <a:r>
              <a:rPr lang="es-ES_tradnl" sz="3600" b="1" dirty="0">
                <a:solidFill>
                  <a:srgbClr val="7030A0"/>
                </a:solidFill>
              </a:rPr>
              <a:t>Facilitación</a:t>
            </a:r>
            <a:r>
              <a:rPr lang="es-ES_tradnl" sz="3600" dirty="0"/>
              <a:t> </a:t>
            </a:r>
          </a:p>
        </p:txBody>
      </p:sp>
      <p:sp>
        <p:nvSpPr>
          <p:cNvPr id="7" name="CuadroTexto 6">
            <a:extLst>
              <a:ext uri="{FF2B5EF4-FFF2-40B4-BE49-F238E27FC236}">
                <a16:creationId xmlns:a16="http://schemas.microsoft.com/office/drawing/2014/main" id="{CFC042B3-55E5-D32C-3744-54B51A5B785F}"/>
              </a:ext>
            </a:extLst>
          </p:cNvPr>
          <p:cNvSpPr txBox="1"/>
          <p:nvPr/>
        </p:nvSpPr>
        <p:spPr>
          <a:xfrm>
            <a:off x="6827137" y="2671446"/>
            <a:ext cx="1936236" cy="646331"/>
          </a:xfrm>
          <a:prstGeom prst="rect">
            <a:avLst/>
          </a:prstGeom>
          <a:noFill/>
        </p:spPr>
        <p:txBody>
          <a:bodyPr wrap="none" rtlCol="0">
            <a:spAutoFit/>
          </a:bodyPr>
          <a:lstStyle/>
          <a:p>
            <a:r>
              <a:rPr lang="es-ES_tradnl" sz="3600" b="1" dirty="0">
                <a:solidFill>
                  <a:schemeClr val="accent3"/>
                </a:solidFill>
              </a:rPr>
              <a:t>Arbitraje</a:t>
            </a:r>
            <a:r>
              <a:rPr lang="es-ES_tradnl" dirty="0">
                <a:solidFill>
                  <a:schemeClr val="accent3"/>
                </a:solidFill>
              </a:rPr>
              <a:t> </a:t>
            </a:r>
          </a:p>
        </p:txBody>
      </p:sp>
      <p:sp>
        <p:nvSpPr>
          <p:cNvPr id="8" name="CuadroTexto 7">
            <a:extLst>
              <a:ext uri="{FF2B5EF4-FFF2-40B4-BE49-F238E27FC236}">
                <a16:creationId xmlns:a16="http://schemas.microsoft.com/office/drawing/2014/main" id="{8049A880-5A69-9C90-CAF3-11BD7D7890F5}"/>
              </a:ext>
            </a:extLst>
          </p:cNvPr>
          <p:cNvSpPr txBox="1"/>
          <p:nvPr/>
        </p:nvSpPr>
        <p:spPr>
          <a:xfrm>
            <a:off x="1135950" y="3377456"/>
            <a:ext cx="4778680" cy="646331"/>
          </a:xfrm>
          <a:prstGeom prst="rect">
            <a:avLst/>
          </a:prstGeom>
          <a:noFill/>
        </p:spPr>
        <p:txBody>
          <a:bodyPr wrap="none" rtlCol="0">
            <a:spAutoFit/>
          </a:bodyPr>
          <a:lstStyle/>
          <a:p>
            <a:r>
              <a:rPr lang="es-ES_tradnl" sz="3600" b="1" dirty="0">
                <a:solidFill>
                  <a:srgbClr val="0070C0"/>
                </a:solidFill>
              </a:rPr>
              <a:t>Tercero experto neutral </a:t>
            </a:r>
          </a:p>
        </p:txBody>
      </p:sp>
      <p:sp>
        <p:nvSpPr>
          <p:cNvPr id="9" name="CuadroTexto 8">
            <a:extLst>
              <a:ext uri="{FF2B5EF4-FFF2-40B4-BE49-F238E27FC236}">
                <a16:creationId xmlns:a16="http://schemas.microsoft.com/office/drawing/2014/main" id="{43E4F0AE-C266-F0FC-8342-1232473A897E}"/>
              </a:ext>
            </a:extLst>
          </p:cNvPr>
          <p:cNvSpPr txBox="1"/>
          <p:nvPr/>
        </p:nvSpPr>
        <p:spPr>
          <a:xfrm>
            <a:off x="2128177" y="2457587"/>
            <a:ext cx="2268570" cy="646331"/>
          </a:xfrm>
          <a:prstGeom prst="rect">
            <a:avLst/>
          </a:prstGeom>
          <a:noFill/>
        </p:spPr>
        <p:txBody>
          <a:bodyPr wrap="none" rtlCol="0">
            <a:spAutoFit/>
          </a:bodyPr>
          <a:lstStyle/>
          <a:p>
            <a:r>
              <a:rPr lang="es-ES_tradnl" sz="3600" b="1" dirty="0">
                <a:solidFill>
                  <a:srgbClr val="C00000"/>
                </a:solidFill>
              </a:rPr>
              <a:t>Mediación</a:t>
            </a:r>
            <a:r>
              <a:rPr lang="es-ES_tradnl" dirty="0"/>
              <a:t> </a:t>
            </a:r>
          </a:p>
        </p:txBody>
      </p:sp>
      <p:sp>
        <p:nvSpPr>
          <p:cNvPr id="10" name="CuadroTexto 9">
            <a:extLst>
              <a:ext uri="{FF2B5EF4-FFF2-40B4-BE49-F238E27FC236}">
                <a16:creationId xmlns:a16="http://schemas.microsoft.com/office/drawing/2014/main" id="{96930280-74B7-5FC4-4F05-954C7DEDB35B}"/>
              </a:ext>
            </a:extLst>
          </p:cNvPr>
          <p:cNvSpPr txBox="1"/>
          <p:nvPr/>
        </p:nvSpPr>
        <p:spPr>
          <a:xfrm>
            <a:off x="7292888" y="3450577"/>
            <a:ext cx="2629566" cy="646331"/>
          </a:xfrm>
          <a:prstGeom prst="rect">
            <a:avLst/>
          </a:prstGeom>
          <a:noFill/>
        </p:spPr>
        <p:txBody>
          <a:bodyPr wrap="none" rtlCol="0">
            <a:spAutoFit/>
          </a:bodyPr>
          <a:lstStyle/>
          <a:p>
            <a:pPr algn="just"/>
            <a:r>
              <a:rPr lang="es-ES_tradnl" sz="3600" b="1" dirty="0">
                <a:solidFill>
                  <a:schemeClr val="accent4"/>
                </a:solidFill>
              </a:rPr>
              <a:t>Negociación </a:t>
            </a:r>
          </a:p>
        </p:txBody>
      </p:sp>
      <p:sp>
        <p:nvSpPr>
          <p:cNvPr id="11" name="CuadroTexto 10">
            <a:extLst>
              <a:ext uri="{FF2B5EF4-FFF2-40B4-BE49-F238E27FC236}">
                <a16:creationId xmlns:a16="http://schemas.microsoft.com/office/drawing/2014/main" id="{853D3452-132C-2083-1D08-CEC499761274}"/>
              </a:ext>
            </a:extLst>
          </p:cNvPr>
          <p:cNvSpPr txBox="1"/>
          <p:nvPr/>
        </p:nvSpPr>
        <p:spPr>
          <a:xfrm>
            <a:off x="5071703" y="2198516"/>
            <a:ext cx="4442370" cy="646331"/>
          </a:xfrm>
          <a:prstGeom prst="rect">
            <a:avLst/>
          </a:prstGeom>
          <a:noFill/>
        </p:spPr>
        <p:txBody>
          <a:bodyPr wrap="none" rtlCol="0">
            <a:spAutoFit/>
          </a:bodyPr>
          <a:lstStyle/>
          <a:p>
            <a:r>
              <a:rPr lang="es-ES_tradnl" sz="3600" b="1" dirty="0">
                <a:solidFill>
                  <a:schemeClr val="accent6"/>
                </a:solidFill>
              </a:rPr>
              <a:t>Derecho Colaborativo </a:t>
            </a:r>
          </a:p>
        </p:txBody>
      </p:sp>
      <p:sp>
        <p:nvSpPr>
          <p:cNvPr id="12" name="CuadroTexto 11">
            <a:extLst>
              <a:ext uri="{FF2B5EF4-FFF2-40B4-BE49-F238E27FC236}">
                <a16:creationId xmlns:a16="http://schemas.microsoft.com/office/drawing/2014/main" id="{4B8302F8-9FAB-2939-B857-9E484C7494FD}"/>
              </a:ext>
            </a:extLst>
          </p:cNvPr>
          <p:cNvSpPr txBox="1"/>
          <p:nvPr/>
        </p:nvSpPr>
        <p:spPr>
          <a:xfrm>
            <a:off x="70104" y="4246672"/>
            <a:ext cx="12360691" cy="553998"/>
          </a:xfrm>
          <a:prstGeom prst="rect">
            <a:avLst/>
          </a:prstGeom>
          <a:noFill/>
        </p:spPr>
        <p:txBody>
          <a:bodyPr wrap="none" rtlCol="0">
            <a:spAutoFit/>
          </a:bodyPr>
          <a:lstStyle/>
          <a:p>
            <a:r>
              <a:rPr lang="es-ES_tradnl" sz="3000" b="1" dirty="0"/>
              <a:t>La base será hacer un buen diagnóstico del asunto que el cliente nos aporta  </a:t>
            </a:r>
          </a:p>
        </p:txBody>
      </p:sp>
      <p:sp>
        <p:nvSpPr>
          <p:cNvPr id="13" name="CuadroTexto 12">
            <a:extLst>
              <a:ext uri="{FF2B5EF4-FFF2-40B4-BE49-F238E27FC236}">
                <a16:creationId xmlns:a16="http://schemas.microsoft.com/office/drawing/2014/main" id="{1A30F2B5-6F5F-FC42-8C5D-B3F67698C005}"/>
              </a:ext>
            </a:extLst>
          </p:cNvPr>
          <p:cNvSpPr txBox="1"/>
          <p:nvPr/>
        </p:nvSpPr>
        <p:spPr>
          <a:xfrm>
            <a:off x="532189" y="5064224"/>
            <a:ext cx="3907223" cy="646331"/>
          </a:xfrm>
          <a:prstGeom prst="rect">
            <a:avLst/>
          </a:prstGeom>
          <a:noFill/>
        </p:spPr>
        <p:txBody>
          <a:bodyPr wrap="none" rtlCol="0">
            <a:spAutoFit/>
          </a:bodyPr>
          <a:lstStyle/>
          <a:p>
            <a:r>
              <a:rPr lang="es-ES_tradnl" sz="3600" b="1" dirty="0"/>
              <a:t>Valor deontológico </a:t>
            </a:r>
          </a:p>
        </p:txBody>
      </p:sp>
      <p:sp>
        <p:nvSpPr>
          <p:cNvPr id="14" name="CuadroTexto 13">
            <a:extLst>
              <a:ext uri="{FF2B5EF4-FFF2-40B4-BE49-F238E27FC236}">
                <a16:creationId xmlns:a16="http://schemas.microsoft.com/office/drawing/2014/main" id="{7ED7449E-E86A-0F3A-53F9-5B3089D5CCF6}"/>
              </a:ext>
            </a:extLst>
          </p:cNvPr>
          <p:cNvSpPr txBox="1"/>
          <p:nvPr/>
        </p:nvSpPr>
        <p:spPr>
          <a:xfrm>
            <a:off x="6096000" y="4873739"/>
            <a:ext cx="5225341" cy="1200329"/>
          </a:xfrm>
          <a:prstGeom prst="rect">
            <a:avLst/>
          </a:prstGeom>
          <a:noFill/>
        </p:spPr>
        <p:txBody>
          <a:bodyPr wrap="none" rtlCol="0">
            <a:spAutoFit/>
          </a:bodyPr>
          <a:lstStyle/>
          <a:p>
            <a:pPr algn="just"/>
            <a:r>
              <a:rPr lang="es-ES_tradnl" sz="3600" b="1" dirty="0"/>
              <a:t>Abogacía juega un papel </a:t>
            </a:r>
          </a:p>
          <a:p>
            <a:pPr algn="just"/>
            <a:r>
              <a:rPr lang="es-ES_tradnl" sz="3600" b="1" dirty="0"/>
              <a:t>predominante al respecto </a:t>
            </a:r>
          </a:p>
        </p:txBody>
      </p:sp>
      <p:sp>
        <p:nvSpPr>
          <p:cNvPr id="16" name="CuadroTexto 15">
            <a:extLst>
              <a:ext uri="{FF2B5EF4-FFF2-40B4-BE49-F238E27FC236}">
                <a16:creationId xmlns:a16="http://schemas.microsoft.com/office/drawing/2014/main" id="{A0BCABA6-B627-47B6-A5BE-0DE2186241F4}"/>
              </a:ext>
            </a:extLst>
          </p:cNvPr>
          <p:cNvSpPr txBox="1"/>
          <p:nvPr/>
        </p:nvSpPr>
        <p:spPr>
          <a:xfrm>
            <a:off x="4439412" y="5892044"/>
            <a:ext cx="2337115" cy="646331"/>
          </a:xfrm>
          <a:prstGeom prst="rect">
            <a:avLst/>
          </a:prstGeom>
          <a:noFill/>
        </p:spPr>
        <p:txBody>
          <a:bodyPr wrap="none" rtlCol="0">
            <a:spAutoFit/>
          </a:bodyPr>
          <a:lstStyle/>
          <a:p>
            <a:r>
              <a:rPr lang="es-ES_tradnl" sz="3600" b="1" dirty="0"/>
              <a:t>Valor ético </a:t>
            </a:r>
          </a:p>
        </p:txBody>
      </p:sp>
      <p:sp>
        <p:nvSpPr>
          <p:cNvPr id="17" name="CuadroTexto 16">
            <a:extLst>
              <a:ext uri="{FF2B5EF4-FFF2-40B4-BE49-F238E27FC236}">
                <a16:creationId xmlns:a16="http://schemas.microsoft.com/office/drawing/2014/main" id="{E4688D13-8D82-1D9F-5E9E-5D1EA1EC0B81}"/>
              </a:ext>
            </a:extLst>
          </p:cNvPr>
          <p:cNvSpPr txBox="1"/>
          <p:nvPr/>
        </p:nvSpPr>
        <p:spPr>
          <a:xfrm>
            <a:off x="1135950" y="5763432"/>
            <a:ext cx="2958952" cy="646331"/>
          </a:xfrm>
          <a:prstGeom prst="rect">
            <a:avLst/>
          </a:prstGeom>
          <a:noFill/>
        </p:spPr>
        <p:txBody>
          <a:bodyPr wrap="none" rtlCol="0">
            <a:spAutoFit/>
          </a:bodyPr>
          <a:lstStyle/>
          <a:p>
            <a:r>
              <a:rPr lang="es-ES_tradnl" sz="3600" b="1" dirty="0"/>
              <a:t>Transparencia </a:t>
            </a:r>
          </a:p>
        </p:txBody>
      </p:sp>
      <p:sp>
        <p:nvSpPr>
          <p:cNvPr id="3" name="Marcador de pie de página 2">
            <a:extLst>
              <a:ext uri="{FF2B5EF4-FFF2-40B4-BE49-F238E27FC236}">
                <a16:creationId xmlns:a16="http://schemas.microsoft.com/office/drawing/2014/main" id="{A5F74456-8CED-120F-D6B9-D7947A6E626D}"/>
              </a:ext>
            </a:extLst>
          </p:cNvPr>
          <p:cNvSpPr>
            <a:spLocks noGrp="1"/>
          </p:cNvSpPr>
          <p:nvPr>
            <p:ph type="ftr" sz="quarter" idx="11"/>
          </p:nvPr>
        </p:nvSpPr>
        <p:spPr>
          <a:xfrm>
            <a:off x="4038600" y="6470329"/>
            <a:ext cx="4114800" cy="365125"/>
          </a:xfrm>
        </p:spPr>
        <p:txBody>
          <a:bodyPr/>
          <a:lstStyle/>
          <a:p>
            <a:r>
              <a:rPr lang="ca-ES" dirty="0"/>
              <a:t>carlesgarciaroqueta@icab.es</a:t>
            </a:r>
          </a:p>
        </p:txBody>
      </p:sp>
      <p:sp>
        <p:nvSpPr>
          <p:cNvPr id="6" name="Marcador de número de diapositiva 5">
            <a:extLst>
              <a:ext uri="{FF2B5EF4-FFF2-40B4-BE49-F238E27FC236}">
                <a16:creationId xmlns:a16="http://schemas.microsoft.com/office/drawing/2014/main" id="{61721960-381E-7376-B261-690927527BC4}"/>
              </a:ext>
            </a:extLst>
          </p:cNvPr>
          <p:cNvSpPr>
            <a:spLocks noGrp="1"/>
          </p:cNvSpPr>
          <p:nvPr>
            <p:ph type="sldNum" sz="quarter" idx="12"/>
          </p:nvPr>
        </p:nvSpPr>
        <p:spPr/>
        <p:txBody>
          <a:bodyPr/>
          <a:lstStyle/>
          <a:p>
            <a:fld id="{6E068D5B-1B7A-A24B-87DF-9278E2E67A30}" type="slidenum">
              <a:rPr lang="ca-ES" smtClean="0"/>
              <a:t>26</a:t>
            </a:fld>
            <a:endParaRPr lang="ca-ES"/>
          </a:p>
        </p:txBody>
      </p:sp>
    </p:spTree>
    <p:extLst>
      <p:ext uri="{BB962C8B-B14F-4D97-AF65-F5344CB8AC3E}">
        <p14:creationId xmlns:p14="http://schemas.microsoft.com/office/powerpoint/2010/main" val="412584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4C7A057-6B67-04A6-677E-44F8C2D12DED}"/>
              </a:ext>
            </a:extLst>
          </p:cNvPr>
          <p:cNvSpPr>
            <a:spLocks noGrp="1"/>
          </p:cNvSpPr>
          <p:nvPr>
            <p:ph idx="1"/>
          </p:nvPr>
        </p:nvSpPr>
        <p:spPr>
          <a:xfrm>
            <a:off x="585216" y="457200"/>
            <a:ext cx="10768584" cy="5719763"/>
          </a:xfrm>
        </p:spPr>
        <p:txBody>
          <a:bodyPr>
            <a:normAutofit lnSpcReduction="10000"/>
          </a:bodyPr>
          <a:lstStyle/>
          <a:p>
            <a:pPr marL="0" indent="0" algn="ctr">
              <a:buNone/>
            </a:pPr>
            <a:r>
              <a:rPr lang="es-ES_tradnl" sz="3600" b="1" dirty="0"/>
              <a:t>MEDIACIÓN COMO OPORTUNIDAD</a:t>
            </a:r>
          </a:p>
          <a:p>
            <a:pPr algn="just"/>
            <a:r>
              <a:rPr lang="es-ES_tradnl" dirty="0"/>
              <a:t>El abogado o asesor jurídico, conoce bien el fondo del conflicto porque ha: </a:t>
            </a:r>
          </a:p>
          <a:p>
            <a:pPr lvl="1" algn="just"/>
            <a:r>
              <a:rPr lang="es-ES_tradnl" sz="2800" dirty="0"/>
              <a:t>Analizado. </a:t>
            </a:r>
          </a:p>
          <a:p>
            <a:pPr lvl="1" algn="just"/>
            <a:r>
              <a:rPr lang="es-ES_tradnl" sz="2800" dirty="0"/>
              <a:t>Estudiado.</a:t>
            </a:r>
          </a:p>
          <a:p>
            <a:pPr lvl="1" algn="just"/>
            <a:r>
              <a:rPr lang="es-ES_tradnl" sz="2800" dirty="0"/>
              <a:t>Captado. </a:t>
            </a:r>
          </a:p>
          <a:p>
            <a:pPr lvl="1" algn="just"/>
            <a:r>
              <a:rPr lang="es-ES_tradnl" sz="2800" dirty="0"/>
              <a:t>Reflexionado. </a:t>
            </a:r>
          </a:p>
          <a:p>
            <a:pPr lvl="1" algn="just"/>
            <a:r>
              <a:rPr lang="es-ES_tradnl" sz="2800" dirty="0"/>
              <a:t>Valorado la estrategia. </a:t>
            </a:r>
          </a:p>
          <a:p>
            <a:pPr algn="just"/>
            <a:r>
              <a:rPr lang="es-ES_tradnl" dirty="0"/>
              <a:t>Mantener el cliente puede significar hacerle entender una </a:t>
            </a:r>
            <a:r>
              <a:rPr lang="es-ES_tradnl" b="1" dirty="0"/>
              <a:t>nueva orientación a sus intereses y necesidades lejos de su posición</a:t>
            </a:r>
            <a:r>
              <a:rPr lang="es-ES_tradnl" dirty="0"/>
              <a:t>. Que sus problemas legales pueden llevar aparejadas cuestiones comerciales, emocionales y de comunicación. En definitiva cuestiones relacionales en paralelo que la vía judicial no resolverá pero la Mediación sí. </a:t>
            </a:r>
          </a:p>
        </p:txBody>
      </p:sp>
      <p:sp>
        <p:nvSpPr>
          <p:cNvPr id="4" name="CuadroTexto 3">
            <a:extLst>
              <a:ext uri="{FF2B5EF4-FFF2-40B4-BE49-F238E27FC236}">
                <a16:creationId xmlns:a16="http://schemas.microsoft.com/office/drawing/2014/main" id="{BA0C358A-C413-7CD2-8B69-A4B61349A87B}"/>
              </a:ext>
            </a:extLst>
          </p:cNvPr>
          <p:cNvSpPr txBox="1"/>
          <p:nvPr/>
        </p:nvSpPr>
        <p:spPr>
          <a:xfrm>
            <a:off x="6227068" y="2481590"/>
            <a:ext cx="2953244" cy="523220"/>
          </a:xfrm>
          <a:prstGeom prst="rect">
            <a:avLst/>
          </a:prstGeom>
          <a:noFill/>
        </p:spPr>
        <p:txBody>
          <a:bodyPr wrap="none" rtlCol="0">
            <a:spAutoFit/>
          </a:bodyPr>
          <a:lstStyle/>
          <a:p>
            <a:r>
              <a:rPr lang="es-ES_tradnl" sz="2800" dirty="0"/>
              <a:t>Del propio asunto. </a:t>
            </a:r>
          </a:p>
        </p:txBody>
      </p:sp>
      <p:sp>
        <p:nvSpPr>
          <p:cNvPr id="5" name="Cerrar llave 4">
            <a:extLst>
              <a:ext uri="{FF2B5EF4-FFF2-40B4-BE49-F238E27FC236}">
                <a16:creationId xmlns:a16="http://schemas.microsoft.com/office/drawing/2014/main" id="{4C31D3FF-B076-D5CA-2B70-D393388137D7}"/>
              </a:ext>
            </a:extLst>
          </p:cNvPr>
          <p:cNvSpPr/>
          <p:nvPr/>
        </p:nvSpPr>
        <p:spPr>
          <a:xfrm>
            <a:off x="5340096" y="1773936"/>
            <a:ext cx="629412" cy="19385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_tradnl"/>
          </a:p>
        </p:txBody>
      </p:sp>
      <p:sp>
        <p:nvSpPr>
          <p:cNvPr id="2" name="Marcador de pie de página 1">
            <a:extLst>
              <a:ext uri="{FF2B5EF4-FFF2-40B4-BE49-F238E27FC236}">
                <a16:creationId xmlns:a16="http://schemas.microsoft.com/office/drawing/2014/main" id="{49B1A794-AC99-618A-1D06-8DA4988EB2DD}"/>
              </a:ext>
            </a:extLst>
          </p:cNvPr>
          <p:cNvSpPr>
            <a:spLocks noGrp="1"/>
          </p:cNvSpPr>
          <p:nvPr>
            <p:ph type="ftr" sz="quarter" idx="11"/>
          </p:nvPr>
        </p:nvSpPr>
        <p:spPr/>
        <p:txBody>
          <a:bodyPr/>
          <a:lstStyle/>
          <a:p>
            <a:r>
              <a:rPr lang="ca-ES"/>
              <a:t>carlesgarciaroqueta@icab.es</a:t>
            </a:r>
          </a:p>
        </p:txBody>
      </p:sp>
      <p:sp>
        <p:nvSpPr>
          <p:cNvPr id="6" name="Marcador de número de diapositiva 5">
            <a:extLst>
              <a:ext uri="{FF2B5EF4-FFF2-40B4-BE49-F238E27FC236}">
                <a16:creationId xmlns:a16="http://schemas.microsoft.com/office/drawing/2014/main" id="{A4A89DDB-FF1C-A612-2400-5D13564AA826}"/>
              </a:ext>
            </a:extLst>
          </p:cNvPr>
          <p:cNvSpPr>
            <a:spLocks noGrp="1"/>
          </p:cNvSpPr>
          <p:nvPr>
            <p:ph type="sldNum" sz="quarter" idx="12"/>
          </p:nvPr>
        </p:nvSpPr>
        <p:spPr/>
        <p:txBody>
          <a:bodyPr/>
          <a:lstStyle/>
          <a:p>
            <a:fld id="{6E068D5B-1B7A-A24B-87DF-9278E2E67A30}" type="slidenum">
              <a:rPr lang="ca-ES" smtClean="0"/>
              <a:t>27</a:t>
            </a:fld>
            <a:endParaRPr lang="ca-ES"/>
          </a:p>
        </p:txBody>
      </p:sp>
    </p:spTree>
    <p:extLst>
      <p:ext uri="{BB962C8B-B14F-4D97-AF65-F5344CB8AC3E}">
        <p14:creationId xmlns:p14="http://schemas.microsoft.com/office/powerpoint/2010/main" val="23571214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8685CEC-BD3C-D7D5-1D91-25D8A62F04CF}"/>
              </a:ext>
            </a:extLst>
          </p:cNvPr>
          <p:cNvSpPr>
            <a:spLocks noGrp="1"/>
          </p:cNvSpPr>
          <p:nvPr>
            <p:ph idx="1"/>
          </p:nvPr>
        </p:nvSpPr>
        <p:spPr>
          <a:xfrm>
            <a:off x="475487" y="512064"/>
            <a:ext cx="11277897" cy="5664899"/>
          </a:xfrm>
        </p:spPr>
        <p:txBody>
          <a:bodyPr>
            <a:normAutofit fontScale="77500" lnSpcReduction="20000"/>
          </a:bodyPr>
          <a:lstStyle/>
          <a:p>
            <a:pPr marL="0" indent="0" algn="ctr">
              <a:buNone/>
            </a:pPr>
            <a:r>
              <a:rPr lang="es-ES_tradnl" sz="3900" b="1" dirty="0"/>
              <a:t>¿QUÉ VENTAJA PUEDE TENER RESOLVER UN CONFLICTO A TRAVÉS DE SENTENCIA FRENTE A HACERLO A TRAVÉS DE UN ACUERDO? </a:t>
            </a:r>
          </a:p>
          <a:p>
            <a:r>
              <a:rPr lang="es-ES_tradnl" b="1" dirty="0">
                <a:solidFill>
                  <a:srgbClr val="FF0000"/>
                </a:solidFill>
              </a:rPr>
              <a:t>Difícil encontrar sólo una. </a:t>
            </a:r>
          </a:p>
          <a:p>
            <a:endParaRPr lang="es-ES_tradnl" dirty="0"/>
          </a:p>
          <a:p>
            <a:pPr algn="just"/>
            <a:r>
              <a:rPr lang="es-ES_tradnl" b="1" dirty="0"/>
              <a:t>Mediación como punto de partida, ¿es un problema? </a:t>
            </a:r>
          </a:p>
          <a:p>
            <a:pPr lvl="1" algn="just"/>
            <a:r>
              <a:rPr lang="es-ES_tradnl" dirty="0"/>
              <a:t>Con la mediación ambas partes se sienten ganadoras. </a:t>
            </a:r>
          </a:p>
          <a:p>
            <a:pPr lvl="1" algn="just"/>
            <a:r>
              <a:rPr lang="es-ES_tradnl" dirty="0"/>
              <a:t>Con la mediación obtenemos prevención. </a:t>
            </a:r>
          </a:p>
          <a:p>
            <a:pPr lvl="1" algn="just"/>
            <a:r>
              <a:rPr lang="es-ES_tradnl" dirty="0"/>
              <a:t>El acuerdo produce satisfacción para todas las partes.</a:t>
            </a:r>
          </a:p>
          <a:p>
            <a:pPr lvl="1" algn="just"/>
            <a:r>
              <a:rPr lang="es-ES_tradnl" dirty="0"/>
              <a:t>Tanto el acuerdo como el proceso son confidenciales.</a:t>
            </a:r>
          </a:p>
          <a:p>
            <a:pPr lvl="1" algn="just"/>
            <a:r>
              <a:rPr lang="es-ES_tradnl" dirty="0"/>
              <a:t>La mediación puede ser un generador de la </a:t>
            </a:r>
            <a:r>
              <a:rPr lang="es-ES_tradnl" b="1" dirty="0"/>
              <a:t>oxitocina</a:t>
            </a:r>
            <a:r>
              <a:rPr lang="es-ES_tradnl" dirty="0"/>
              <a:t> (la hormona de la empatía) y el proceso judicial puede generar </a:t>
            </a:r>
            <a:r>
              <a:rPr lang="es-ES_tradnl" b="1" dirty="0"/>
              <a:t>cortisol</a:t>
            </a:r>
            <a:r>
              <a:rPr lang="es-ES_tradnl" dirty="0"/>
              <a:t> ( la hormona del estrés). </a:t>
            </a:r>
          </a:p>
          <a:p>
            <a:pPr lvl="1" algn="just"/>
            <a:r>
              <a:rPr lang="es-ES_tradnl" dirty="0"/>
              <a:t>Ahorramos tiempo, costes y ejecuciones que en muchas ocasiones son forzosas.</a:t>
            </a:r>
          </a:p>
          <a:p>
            <a:pPr lvl="1" algn="just"/>
            <a:r>
              <a:rPr lang="es-ES_tradnl" dirty="0"/>
              <a:t>Ahorra ansiedad, tensión, miedos, culpa, siendo un beneficio para la salud.</a:t>
            </a:r>
          </a:p>
          <a:p>
            <a:pPr lvl="1" algn="just"/>
            <a:r>
              <a:rPr lang="es-ES_tradnl" dirty="0"/>
              <a:t>Abogacía y litigio llevan aparejado un estado de nerviosismo y </a:t>
            </a:r>
            <a:r>
              <a:rPr lang="es-ES_tradnl" b="1" dirty="0"/>
              <a:t>cuando el papel del profesional de la abogacía se convierte en el de asesor del cliente</a:t>
            </a:r>
            <a:r>
              <a:rPr lang="es-ES_tradnl" dirty="0"/>
              <a:t> (mediación por ejemplo) se minimizan muchos estos supuestos riesgos.   </a:t>
            </a:r>
          </a:p>
          <a:p>
            <a:pPr lvl="1" algn="just"/>
            <a:endParaRPr lang="es-ES_tradnl" dirty="0"/>
          </a:p>
          <a:p>
            <a:pPr lvl="1" algn="just"/>
            <a:r>
              <a:rPr lang="es-ES_tradnl" dirty="0"/>
              <a:t>Hoy disponemos de estudios neurocientíficos al respecto que confirman estos extremos. </a:t>
            </a:r>
          </a:p>
        </p:txBody>
      </p:sp>
      <p:sp>
        <p:nvSpPr>
          <p:cNvPr id="2" name="Marcador de pie de página 1">
            <a:extLst>
              <a:ext uri="{FF2B5EF4-FFF2-40B4-BE49-F238E27FC236}">
                <a16:creationId xmlns:a16="http://schemas.microsoft.com/office/drawing/2014/main" id="{C6A08DE9-8E8D-E970-C223-DC97BA004116}"/>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CA8AFD76-C5DF-959A-1C29-94D3C8954F02}"/>
              </a:ext>
            </a:extLst>
          </p:cNvPr>
          <p:cNvSpPr>
            <a:spLocks noGrp="1"/>
          </p:cNvSpPr>
          <p:nvPr>
            <p:ph type="sldNum" sz="quarter" idx="12"/>
          </p:nvPr>
        </p:nvSpPr>
        <p:spPr/>
        <p:txBody>
          <a:bodyPr/>
          <a:lstStyle/>
          <a:p>
            <a:fld id="{6E068D5B-1B7A-A24B-87DF-9278E2E67A30}" type="slidenum">
              <a:rPr lang="ca-ES" smtClean="0"/>
              <a:t>28</a:t>
            </a:fld>
            <a:endParaRPr lang="ca-ES"/>
          </a:p>
        </p:txBody>
      </p:sp>
    </p:spTree>
    <p:extLst>
      <p:ext uri="{BB962C8B-B14F-4D97-AF65-F5344CB8AC3E}">
        <p14:creationId xmlns:p14="http://schemas.microsoft.com/office/powerpoint/2010/main" val="12630099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C821B7B-5927-9C12-EA94-A84316EFF583}"/>
              </a:ext>
            </a:extLst>
          </p:cNvPr>
          <p:cNvSpPr>
            <a:spLocks noGrp="1"/>
          </p:cNvSpPr>
          <p:nvPr>
            <p:ph idx="1"/>
          </p:nvPr>
        </p:nvSpPr>
        <p:spPr>
          <a:xfrm>
            <a:off x="375138" y="398585"/>
            <a:ext cx="10978662" cy="5778378"/>
          </a:xfrm>
        </p:spPr>
        <p:txBody>
          <a:bodyPr>
            <a:normAutofit fontScale="92500" lnSpcReduction="20000"/>
          </a:bodyPr>
          <a:lstStyle/>
          <a:p>
            <a:r>
              <a:rPr lang="es-ES_tradnl" b="1" dirty="0">
                <a:solidFill>
                  <a:srgbClr val="FF0000"/>
                </a:solidFill>
              </a:rPr>
              <a:t>EJEMPLO DE EXITO </a:t>
            </a:r>
          </a:p>
          <a:p>
            <a:r>
              <a:rPr lang="es-ES_tradnl" b="1" dirty="0">
                <a:solidFill>
                  <a:srgbClr val="FF0000"/>
                </a:solidFill>
              </a:rPr>
              <a:t>LA SOCIEDAD CATALANA DE MEDIACIÓN EN SALUD</a:t>
            </a:r>
          </a:p>
          <a:p>
            <a:pPr lvl="1" algn="just"/>
            <a:r>
              <a:rPr lang="es-ES_tradnl" dirty="0"/>
              <a:t>En el campo sanitario y a raíz de la Covid, hemos encontrado un aumento de las intervenciones y reclamaciones entre profesionales y por parte de usuarios con los profesionales. </a:t>
            </a:r>
          </a:p>
          <a:p>
            <a:pPr lvl="1" algn="just"/>
            <a:r>
              <a:rPr lang="es-ES_tradnl" dirty="0"/>
              <a:t>Falsos consensos</a:t>
            </a:r>
          </a:p>
          <a:p>
            <a:pPr lvl="1" algn="just"/>
            <a:r>
              <a:rPr lang="es-ES_tradnl" dirty="0"/>
              <a:t>Decepciones</a:t>
            </a:r>
          </a:p>
          <a:p>
            <a:pPr lvl="1" algn="just"/>
            <a:r>
              <a:rPr lang="es-ES_tradnl" dirty="0"/>
              <a:t>Falta de compromiso </a:t>
            </a:r>
          </a:p>
          <a:p>
            <a:pPr lvl="1" algn="just"/>
            <a:r>
              <a:rPr lang="es-ES_tradnl" dirty="0"/>
              <a:t> Absentismo</a:t>
            </a:r>
          </a:p>
          <a:p>
            <a:pPr lvl="1" algn="just"/>
            <a:r>
              <a:rPr lang="es-ES_tradnl" dirty="0"/>
              <a:t>…… </a:t>
            </a:r>
          </a:p>
          <a:p>
            <a:pPr lvl="1" algn="just"/>
            <a:endParaRPr lang="es-ES_tradnl" dirty="0"/>
          </a:p>
          <a:p>
            <a:pPr lvl="1" algn="just"/>
            <a:r>
              <a:rPr lang="es-ES_tradnl" dirty="0"/>
              <a:t>Aquí la </a:t>
            </a:r>
            <a:r>
              <a:rPr lang="es-ES_tradnl" b="1" dirty="0"/>
              <a:t>SCMS </a:t>
            </a:r>
            <a:r>
              <a:rPr lang="es-ES_tradnl" dirty="0"/>
              <a:t>ha intervenido positivamente generando facilitaciones y mediaciones en apoyo a los profesionales sanitarios con excepcionales resultados. </a:t>
            </a:r>
          </a:p>
          <a:p>
            <a:pPr lvl="1" algn="just"/>
            <a:r>
              <a:rPr lang="es-ES_tradnl" dirty="0">
                <a:hlinkClick r:id="rId2"/>
              </a:rPr>
              <a:t>https://www.mediacioensalut.org</a:t>
            </a:r>
            <a:endParaRPr lang="es-ES_tradnl" dirty="0"/>
          </a:p>
          <a:p>
            <a:pPr lvl="1" algn="just"/>
            <a:endParaRPr lang="es-ES_tradnl" dirty="0"/>
          </a:p>
          <a:p>
            <a:pPr lvl="1" algn="just"/>
            <a:r>
              <a:rPr lang="es-ES_tradnl" dirty="0"/>
              <a:t>Un buen ejemplo es que, actualmente, estamos cerrando un convenio con </a:t>
            </a:r>
            <a:r>
              <a:rPr lang="es-ES_tradnl" dirty="0" err="1"/>
              <a:t>Mediem</a:t>
            </a:r>
            <a:r>
              <a:rPr lang="es-ES_tradnl" dirty="0"/>
              <a:t> para atender, las circunstancias de salud mental, de aquellas personas que están perdiendo sus viviendas.  </a:t>
            </a:r>
          </a:p>
          <a:p>
            <a:pPr marL="457200" lvl="1" indent="0">
              <a:buNone/>
            </a:pPr>
            <a:endParaRPr lang="ca-ES" dirty="0"/>
          </a:p>
        </p:txBody>
      </p:sp>
      <p:pic>
        <p:nvPicPr>
          <p:cNvPr id="18434" name="Picture 2" descr="Societat Catalana de Mediació en Salut">
            <a:extLst>
              <a:ext uri="{FF2B5EF4-FFF2-40B4-BE49-F238E27FC236}">
                <a16:creationId xmlns:a16="http://schemas.microsoft.com/office/drawing/2014/main" id="{5A05CAF2-30BF-1807-AB88-B5FA46CABE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294" y="1691911"/>
            <a:ext cx="4990611" cy="2032000"/>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EC37D78F-48D1-4EA1-65B0-B6EB0FDECA5D}"/>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8B555678-5E0C-0E76-B7CB-4A0BA7C87DAB}"/>
              </a:ext>
            </a:extLst>
          </p:cNvPr>
          <p:cNvSpPr>
            <a:spLocks noGrp="1"/>
          </p:cNvSpPr>
          <p:nvPr>
            <p:ph type="sldNum" sz="quarter" idx="12"/>
          </p:nvPr>
        </p:nvSpPr>
        <p:spPr/>
        <p:txBody>
          <a:bodyPr/>
          <a:lstStyle/>
          <a:p>
            <a:fld id="{6E068D5B-1B7A-A24B-87DF-9278E2E67A30}" type="slidenum">
              <a:rPr lang="ca-ES" smtClean="0"/>
              <a:t>29</a:t>
            </a:fld>
            <a:endParaRPr lang="ca-ES"/>
          </a:p>
        </p:txBody>
      </p:sp>
    </p:spTree>
    <p:extLst>
      <p:ext uri="{BB962C8B-B14F-4D97-AF65-F5344CB8AC3E}">
        <p14:creationId xmlns:p14="http://schemas.microsoft.com/office/powerpoint/2010/main" val="4020151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52D46-F1F7-E5F0-206B-5FA8E1E5375D}"/>
              </a:ext>
            </a:extLst>
          </p:cNvPr>
          <p:cNvSpPr>
            <a:spLocks noGrp="1"/>
          </p:cNvSpPr>
          <p:nvPr>
            <p:ph type="title"/>
          </p:nvPr>
        </p:nvSpPr>
        <p:spPr/>
        <p:txBody>
          <a:bodyPr/>
          <a:lstStyle/>
          <a:p>
            <a:pPr algn="ctr"/>
            <a:r>
              <a:rPr lang="ca-ES" b="1" dirty="0">
                <a:latin typeface="+mn-lt"/>
              </a:rPr>
              <a:t>¿ES UNA PREGUNTA RETÓRICA? </a:t>
            </a:r>
            <a:br>
              <a:rPr lang="ca-ES" b="1" dirty="0">
                <a:latin typeface="+mn-lt"/>
              </a:rPr>
            </a:br>
            <a:endParaRPr lang="ca-ES" b="1" dirty="0">
              <a:latin typeface="+mn-lt"/>
            </a:endParaRPr>
          </a:p>
        </p:txBody>
      </p:sp>
      <p:pic>
        <p:nvPicPr>
          <p:cNvPr id="4098" name="Picture 2" descr="Pregunta Retórica : El Diario Diseño">
            <a:extLst>
              <a:ext uri="{FF2B5EF4-FFF2-40B4-BE49-F238E27FC236}">
                <a16:creationId xmlns:a16="http://schemas.microsoft.com/office/drawing/2014/main" id="{7309B838-B0D1-1441-1951-2857CC582D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7139" y="1263339"/>
            <a:ext cx="9917722" cy="5229536"/>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pie de página 2">
            <a:extLst>
              <a:ext uri="{FF2B5EF4-FFF2-40B4-BE49-F238E27FC236}">
                <a16:creationId xmlns:a16="http://schemas.microsoft.com/office/drawing/2014/main" id="{D493BA64-09DF-CF03-B45D-FE6CEB1500D8}"/>
              </a:ext>
            </a:extLst>
          </p:cNvPr>
          <p:cNvSpPr>
            <a:spLocks noGrp="1"/>
          </p:cNvSpPr>
          <p:nvPr>
            <p:ph type="ftr" sz="quarter" idx="11"/>
          </p:nvPr>
        </p:nvSpPr>
        <p:spPr>
          <a:xfrm>
            <a:off x="4038600" y="6431698"/>
            <a:ext cx="4114800" cy="365125"/>
          </a:xfrm>
        </p:spPr>
        <p:txBody>
          <a:bodyPr/>
          <a:lstStyle/>
          <a:p>
            <a:r>
              <a:rPr lang="ca-ES" dirty="0"/>
              <a:t>carlesgarciaroqueta@icab.es</a:t>
            </a:r>
          </a:p>
        </p:txBody>
      </p:sp>
      <p:sp>
        <p:nvSpPr>
          <p:cNvPr id="4" name="Marcador de número de diapositiva 3">
            <a:extLst>
              <a:ext uri="{FF2B5EF4-FFF2-40B4-BE49-F238E27FC236}">
                <a16:creationId xmlns:a16="http://schemas.microsoft.com/office/drawing/2014/main" id="{18E31E9B-D9C5-C49B-26A5-21821BEA2E68}"/>
              </a:ext>
            </a:extLst>
          </p:cNvPr>
          <p:cNvSpPr>
            <a:spLocks noGrp="1"/>
          </p:cNvSpPr>
          <p:nvPr>
            <p:ph type="sldNum" sz="quarter" idx="12"/>
          </p:nvPr>
        </p:nvSpPr>
        <p:spPr/>
        <p:txBody>
          <a:bodyPr/>
          <a:lstStyle/>
          <a:p>
            <a:fld id="{6E068D5B-1B7A-A24B-87DF-9278E2E67A30}" type="slidenum">
              <a:rPr lang="ca-ES" smtClean="0"/>
              <a:t>3</a:t>
            </a:fld>
            <a:endParaRPr lang="ca-ES"/>
          </a:p>
        </p:txBody>
      </p:sp>
    </p:spTree>
    <p:extLst>
      <p:ext uri="{BB962C8B-B14F-4D97-AF65-F5344CB8AC3E}">
        <p14:creationId xmlns:p14="http://schemas.microsoft.com/office/powerpoint/2010/main" val="2794754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implemente, muchas gracias">
            <a:extLst>
              <a:ext uri="{FF2B5EF4-FFF2-40B4-BE49-F238E27FC236}">
                <a16:creationId xmlns:a16="http://schemas.microsoft.com/office/drawing/2014/main" id="{CA9FB25C-FCF1-8321-4B21-168B2922A4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5736" y="2432050"/>
            <a:ext cx="4076700" cy="19939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Plantilla de Gracias | PosterMyWall">
            <a:extLst>
              <a:ext uri="{FF2B5EF4-FFF2-40B4-BE49-F238E27FC236}">
                <a16:creationId xmlns:a16="http://schemas.microsoft.com/office/drawing/2014/main" id="{CA2A2C58-049F-C32C-18E0-9609DFD383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8022" y="0"/>
            <a:ext cx="4427921" cy="2328229"/>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Merci - Etsy España">
            <a:extLst>
              <a:ext uri="{FF2B5EF4-FFF2-40B4-BE49-F238E27FC236}">
                <a16:creationId xmlns:a16="http://schemas.microsoft.com/office/drawing/2014/main" id="{292840A3-386C-E932-2A27-5025B74D38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12272" y="2317815"/>
            <a:ext cx="2387600" cy="2971800"/>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Muchas Gracias En Aleman Vielen Dank Inscripción De Sello Negro Sobre Fondo  Blanco. Ilustración del Vector - Ilustración de usted, agradezca: 184473357">
            <a:extLst>
              <a:ext uri="{FF2B5EF4-FFF2-40B4-BE49-F238E27FC236}">
                <a16:creationId xmlns:a16="http://schemas.microsoft.com/office/drawing/2014/main" id="{88AA0B35-70A8-4E00-9BE7-D313F99C60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54086" y="4449978"/>
            <a:ext cx="3133626" cy="2245089"/>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Texto&#10;&#10;Descripción generada automáticamente">
            <a:extLst>
              <a:ext uri="{FF2B5EF4-FFF2-40B4-BE49-F238E27FC236}">
                <a16:creationId xmlns:a16="http://schemas.microsoft.com/office/drawing/2014/main" id="{89A7B0B3-1F71-0233-9774-0A7439FE55D1}"/>
              </a:ext>
            </a:extLst>
          </p:cNvPr>
          <p:cNvPicPr>
            <a:picLocks noChangeAspect="1"/>
          </p:cNvPicPr>
          <p:nvPr/>
        </p:nvPicPr>
        <p:blipFill>
          <a:blip r:embed="rId6"/>
          <a:stretch>
            <a:fillRect/>
          </a:stretch>
        </p:blipFill>
        <p:spPr>
          <a:xfrm>
            <a:off x="35862" y="1802554"/>
            <a:ext cx="4489530" cy="4476326"/>
          </a:xfrm>
          <a:prstGeom prst="rect">
            <a:avLst/>
          </a:prstGeom>
        </p:spPr>
      </p:pic>
      <p:pic>
        <p:nvPicPr>
          <p:cNvPr id="1026" name="Picture 2" descr="Letras manuscritas de grazie gracias en idioma italiano | Vector Premium">
            <a:extLst>
              <a:ext uri="{FF2B5EF4-FFF2-40B4-BE49-F238E27FC236}">
                <a16:creationId xmlns:a16="http://schemas.microsoft.com/office/drawing/2014/main" id="{C31B3DB0-ACFF-699C-915F-67D7C50F64A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72322" y="168030"/>
            <a:ext cx="4279900" cy="1905000"/>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C3820BAC-929E-E864-7735-0E0C36564075}"/>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C099CCCF-E73E-BF64-8DB7-BDE9FACA28AC}"/>
              </a:ext>
            </a:extLst>
          </p:cNvPr>
          <p:cNvSpPr>
            <a:spLocks noGrp="1"/>
          </p:cNvSpPr>
          <p:nvPr>
            <p:ph type="sldNum" sz="quarter" idx="12"/>
          </p:nvPr>
        </p:nvSpPr>
        <p:spPr/>
        <p:txBody>
          <a:bodyPr/>
          <a:lstStyle/>
          <a:p>
            <a:fld id="{6E068D5B-1B7A-A24B-87DF-9278E2E67A30}" type="slidenum">
              <a:rPr lang="ca-ES" smtClean="0"/>
              <a:t>30</a:t>
            </a:fld>
            <a:endParaRPr lang="ca-ES"/>
          </a:p>
        </p:txBody>
      </p:sp>
    </p:spTree>
    <p:extLst>
      <p:ext uri="{BB962C8B-B14F-4D97-AF65-F5344CB8AC3E}">
        <p14:creationId xmlns:p14="http://schemas.microsoft.com/office/powerpoint/2010/main" val="164727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EB1D81FB-1FD1-134B-8F8F-F5D59AFBE51A}"/>
              </a:ext>
            </a:extLst>
          </p:cNvPr>
          <p:cNvSpPr txBox="1"/>
          <p:nvPr/>
        </p:nvSpPr>
        <p:spPr>
          <a:xfrm>
            <a:off x="4503171" y="2926661"/>
            <a:ext cx="5180970" cy="369332"/>
          </a:xfrm>
          <a:prstGeom prst="rect">
            <a:avLst/>
          </a:prstGeom>
          <a:noFill/>
        </p:spPr>
        <p:txBody>
          <a:bodyPr wrap="square" rtlCol="0">
            <a:spAutoFit/>
          </a:bodyPr>
          <a:lstStyle/>
          <a:p>
            <a:endParaRPr lang="es-ES_tradnl" b="1" dirty="0">
              <a:solidFill>
                <a:srgbClr val="C00000"/>
              </a:solidFill>
              <a:cs typeface="Arial" panose="020B0604020202020204" pitchFamily="34" charset="0"/>
            </a:endParaRPr>
          </a:p>
        </p:txBody>
      </p:sp>
      <p:pic>
        <p:nvPicPr>
          <p:cNvPr id="9" name="Imagen 8">
            <a:extLst>
              <a:ext uri="{FF2B5EF4-FFF2-40B4-BE49-F238E27FC236}">
                <a16:creationId xmlns:a16="http://schemas.microsoft.com/office/drawing/2014/main" id="{325A2DBF-45FB-2344-B80B-FB10448C64D1}"/>
              </a:ext>
            </a:extLst>
          </p:cNvPr>
          <p:cNvPicPr>
            <a:picLocks noChangeAspect="1"/>
          </p:cNvPicPr>
          <p:nvPr/>
        </p:nvPicPr>
        <p:blipFill>
          <a:blip r:embed="rId2" cstate="print"/>
          <a:stretch>
            <a:fillRect/>
          </a:stretch>
        </p:blipFill>
        <p:spPr>
          <a:xfrm>
            <a:off x="2238158" y="2607846"/>
            <a:ext cx="444039" cy="444039"/>
          </a:xfrm>
          <a:prstGeom prst="rect">
            <a:avLst/>
          </a:prstGeom>
        </p:spPr>
      </p:pic>
      <p:pic>
        <p:nvPicPr>
          <p:cNvPr id="10" name="Imagen 9">
            <a:extLst>
              <a:ext uri="{FF2B5EF4-FFF2-40B4-BE49-F238E27FC236}">
                <a16:creationId xmlns:a16="http://schemas.microsoft.com/office/drawing/2014/main" id="{CAA96CDD-62CC-1F4F-92C9-A7C53D2DC155}"/>
              </a:ext>
            </a:extLst>
          </p:cNvPr>
          <p:cNvPicPr>
            <a:picLocks noChangeAspect="1"/>
          </p:cNvPicPr>
          <p:nvPr/>
        </p:nvPicPr>
        <p:blipFill>
          <a:blip r:embed="rId3" cstate="print"/>
          <a:stretch>
            <a:fillRect/>
          </a:stretch>
        </p:blipFill>
        <p:spPr>
          <a:xfrm>
            <a:off x="2238158" y="3226816"/>
            <a:ext cx="444039" cy="317702"/>
          </a:xfrm>
          <a:prstGeom prst="rect">
            <a:avLst/>
          </a:prstGeom>
        </p:spPr>
      </p:pic>
      <p:pic>
        <p:nvPicPr>
          <p:cNvPr id="11" name="Imagen 10">
            <a:extLst>
              <a:ext uri="{FF2B5EF4-FFF2-40B4-BE49-F238E27FC236}">
                <a16:creationId xmlns:a16="http://schemas.microsoft.com/office/drawing/2014/main" id="{0D2FB0C6-7E30-2748-95D0-F887FE80061A}"/>
              </a:ext>
            </a:extLst>
          </p:cNvPr>
          <p:cNvPicPr>
            <a:picLocks noChangeAspect="1"/>
          </p:cNvPicPr>
          <p:nvPr/>
        </p:nvPicPr>
        <p:blipFill>
          <a:blip r:embed="rId4" cstate="print"/>
          <a:stretch>
            <a:fillRect/>
          </a:stretch>
        </p:blipFill>
        <p:spPr>
          <a:xfrm>
            <a:off x="2238157" y="3699971"/>
            <a:ext cx="484644" cy="263525"/>
          </a:xfrm>
          <a:prstGeom prst="rect">
            <a:avLst/>
          </a:prstGeom>
        </p:spPr>
      </p:pic>
      <p:sp>
        <p:nvSpPr>
          <p:cNvPr id="16" name="CuadroTexto 15">
            <a:extLst>
              <a:ext uri="{FF2B5EF4-FFF2-40B4-BE49-F238E27FC236}">
                <a16:creationId xmlns:a16="http://schemas.microsoft.com/office/drawing/2014/main" id="{5D4C0DA5-272E-5944-BF92-7C6BD385D9DD}"/>
              </a:ext>
            </a:extLst>
          </p:cNvPr>
          <p:cNvSpPr txBox="1"/>
          <p:nvPr/>
        </p:nvSpPr>
        <p:spPr>
          <a:xfrm>
            <a:off x="2787816" y="2748672"/>
            <a:ext cx="1350050" cy="369332"/>
          </a:xfrm>
          <a:prstGeom prst="rect">
            <a:avLst/>
          </a:prstGeom>
          <a:noFill/>
        </p:spPr>
        <p:txBody>
          <a:bodyPr wrap="none" rtlCol="0">
            <a:spAutoFit/>
          </a:bodyPr>
          <a:lstStyle/>
          <a:p>
            <a:r>
              <a:rPr lang="es-ES" dirty="0">
                <a:solidFill>
                  <a:srgbClr val="0070C0"/>
                </a:solidFill>
              </a:rPr>
              <a:t>@Carles_GR</a:t>
            </a:r>
            <a:endParaRPr lang="es-ES_tradnl" dirty="0"/>
          </a:p>
        </p:txBody>
      </p:sp>
      <p:sp>
        <p:nvSpPr>
          <p:cNvPr id="18" name="CuadroTexto 17">
            <a:extLst>
              <a:ext uri="{FF2B5EF4-FFF2-40B4-BE49-F238E27FC236}">
                <a16:creationId xmlns:a16="http://schemas.microsoft.com/office/drawing/2014/main" id="{B2F9F1F0-A953-9D49-BB4A-E04AD45D495B}"/>
              </a:ext>
            </a:extLst>
          </p:cNvPr>
          <p:cNvSpPr txBox="1"/>
          <p:nvPr/>
        </p:nvSpPr>
        <p:spPr>
          <a:xfrm>
            <a:off x="2870149" y="3659879"/>
            <a:ext cx="2634054" cy="369332"/>
          </a:xfrm>
          <a:prstGeom prst="rect">
            <a:avLst/>
          </a:prstGeom>
          <a:noFill/>
        </p:spPr>
        <p:txBody>
          <a:bodyPr wrap="none" rtlCol="0">
            <a:spAutoFit/>
          </a:bodyPr>
          <a:lstStyle/>
          <a:p>
            <a:r>
              <a:rPr lang="es-ES" kern="0" dirty="0">
                <a:solidFill>
                  <a:srgbClr val="000000"/>
                </a:solidFill>
                <a:latin typeface="HelveticaNeueLT Std Lt" pitchFamily="34"/>
                <a:ea typeface="Microsoft YaHei" pitchFamily="2"/>
                <a:cs typeface="Mangal" pitchFamily="2"/>
                <a:hlinkClick r:id="" action="ppaction://noaction"/>
              </a:rPr>
              <a:t> www.mgradvocats.com</a:t>
            </a:r>
            <a:endParaRPr lang="es-ES_tradnl" dirty="0"/>
          </a:p>
        </p:txBody>
      </p:sp>
      <p:sp>
        <p:nvSpPr>
          <p:cNvPr id="19" name="CuadroTexto 18">
            <a:extLst>
              <a:ext uri="{FF2B5EF4-FFF2-40B4-BE49-F238E27FC236}">
                <a16:creationId xmlns:a16="http://schemas.microsoft.com/office/drawing/2014/main" id="{B12D7615-9BF9-E14E-84B9-6113C8ECB1A7}"/>
              </a:ext>
            </a:extLst>
          </p:cNvPr>
          <p:cNvSpPr txBox="1"/>
          <p:nvPr/>
        </p:nvSpPr>
        <p:spPr>
          <a:xfrm>
            <a:off x="2868479" y="3295279"/>
            <a:ext cx="5626861" cy="369332"/>
          </a:xfrm>
          <a:prstGeom prst="rect">
            <a:avLst/>
          </a:prstGeom>
          <a:noFill/>
        </p:spPr>
        <p:txBody>
          <a:bodyPr wrap="none" rtlCol="0">
            <a:spAutoFit/>
          </a:bodyPr>
          <a:lstStyle/>
          <a:p>
            <a:r>
              <a:rPr lang="es-ES" dirty="0">
                <a:hlinkClick r:id="rId5"/>
              </a:rPr>
              <a:t> linkedin.com/in/carles-garcia-roqueta-abogado-mediador</a:t>
            </a:r>
            <a:endParaRPr lang="es-ES_tradnl" dirty="0"/>
          </a:p>
        </p:txBody>
      </p:sp>
      <p:pic>
        <p:nvPicPr>
          <p:cNvPr id="21" name="Imagen 20">
            <a:extLst>
              <a:ext uri="{FF2B5EF4-FFF2-40B4-BE49-F238E27FC236}">
                <a16:creationId xmlns:a16="http://schemas.microsoft.com/office/drawing/2014/main" id="{1BA47A2F-2A52-D445-AFEB-92263A646289}"/>
              </a:ext>
            </a:extLst>
          </p:cNvPr>
          <p:cNvPicPr>
            <a:picLocks noChangeAspect="1"/>
          </p:cNvPicPr>
          <p:nvPr/>
        </p:nvPicPr>
        <p:blipFill>
          <a:blip r:embed="rId6" cstate="print"/>
          <a:stretch>
            <a:fillRect/>
          </a:stretch>
        </p:blipFill>
        <p:spPr>
          <a:xfrm>
            <a:off x="2223942" y="4142684"/>
            <a:ext cx="563874" cy="281937"/>
          </a:xfrm>
          <a:prstGeom prst="rect">
            <a:avLst/>
          </a:prstGeom>
        </p:spPr>
      </p:pic>
      <p:sp>
        <p:nvSpPr>
          <p:cNvPr id="22" name="CuadroTexto 21">
            <a:extLst>
              <a:ext uri="{FF2B5EF4-FFF2-40B4-BE49-F238E27FC236}">
                <a16:creationId xmlns:a16="http://schemas.microsoft.com/office/drawing/2014/main" id="{D3EFBDE3-B535-DF48-87DA-DC31894DDEE0}"/>
              </a:ext>
            </a:extLst>
          </p:cNvPr>
          <p:cNvSpPr txBox="1"/>
          <p:nvPr/>
        </p:nvSpPr>
        <p:spPr>
          <a:xfrm>
            <a:off x="2870152" y="4118885"/>
            <a:ext cx="2877711" cy="369332"/>
          </a:xfrm>
          <a:prstGeom prst="rect">
            <a:avLst/>
          </a:prstGeom>
          <a:noFill/>
        </p:spPr>
        <p:txBody>
          <a:bodyPr wrap="none" rtlCol="0">
            <a:spAutoFit/>
          </a:bodyPr>
          <a:lstStyle/>
          <a:p>
            <a:r>
              <a:rPr lang="es-ES" kern="0" dirty="0">
                <a:solidFill>
                  <a:srgbClr val="000000"/>
                </a:solidFill>
                <a:latin typeface="HelveticaNeueLT Std Lt" pitchFamily="34"/>
                <a:ea typeface="Microsoft YaHei" pitchFamily="2"/>
                <a:cs typeface="Mangal" pitchFamily="2"/>
                <a:hlinkClick r:id="rId7"/>
              </a:rPr>
              <a:t> www.mediacioensalut.org</a:t>
            </a:r>
            <a:endParaRPr lang="es-ES_tradnl" dirty="0"/>
          </a:p>
        </p:txBody>
      </p:sp>
      <p:sp>
        <p:nvSpPr>
          <p:cNvPr id="7" name="CuadroTexto 6">
            <a:extLst>
              <a:ext uri="{FF2B5EF4-FFF2-40B4-BE49-F238E27FC236}">
                <a16:creationId xmlns:a16="http://schemas.microsoft.com/office/drawing/2014/main" id="{EE75B5E0-6AC5-7A9D-687B-73635B724FEA}"/>
              </a:ext>
            </a:extLst>
          </p:cNvPr>
          <p:cNvSpPr txBox="1"/>
          <p:nvPr/>
        </p:nvSpPr>
        <p:spPr>
          <a:xfrm>
            <a:off x="2029522" y="1296422"/>
            <a:ext cx="6169959" cy="923330"/>
          </a:xfrm>
          <a:prstGeom prst="rect">
            <a:avLst/>
          </a:prstGeom>
          <a:noFill/>
        </p:spPr>
        <p:txBody>
          <a:bodyPr wrap="none" rtlCol="0">
            <a:spAutoFit/>
          </a:bodyPr>
          <a:lstStyle/>
          <a:p>
            <a:r>
              <a:rPr lang="es-ES_tradnl" sz="5400" dirty="0">
                <a:solidFill>
                  <a:schemeClr val="accent1">
                    <a:lumMod val="50000"/>
                  </a:schemeClr>
                </a:solidFill>
              </a:rPr>
              <a:t>DATOS PERSONALES: </a:t>
            </a:r>
          </a:p>
        </p:txBody>
      </p:sp>
      <p:sp>
        <p:nvSpPr>
          <p:cNvPr id="8" name="CuadroTexto 7">
            <a:extLst>
              <a:ext uri="{FF2B5EF4-FFF2-40B4-BE49-F238E27FC236}">
                <a16:creationId xmlns:a16="http://schemas.microsoft.com/office/drawing/2014/main" id="{8ECDBD09-D6B2-16EB-985B-B1108A287377}"/>
              </a:ext>
            </a:extLst>
          </p:cNvPr>
          <p:cNvSpPr txBox="1"/>
          <p:nvPr/>
        </p:nvSpPr>
        <p:spPr>
          <a:xfrm>
            <a:off x="439384" y="4974817"/>
            <a:ext cx="4696863" cy="1477328"/>
          </a:xfrm>
          <a:prstGeom prst="rect">
            <a:avLst/>
          </a:prstGeom>
          <a:noFill/>
        </p:spPr>
        <p:txBody>
          <a:bodyPr wrap="none" rtlCol="0">
            <a:spAutoFit/>
          </a:bodyPr>
          <a:lstStyle/>
          <a:p>
            <a:r>
              <a:rPr lang="es-ES_tradnl" dirty="0">
                <a:solidFill>
                  <a:schemeClr val="accent1">
                    <a:lumMod val="50000"/>
                  </a:schemeClr>
                </a:solidFill>
              </a:rPr>
              <a:t>Carles Garcia Roqueta </a:t>
            </a:r>
          </a:p>
          <a:p>
            <a:r>
              <a:rPr lang="es-ES_tradnl" dirty="0">
                <a:solidFill>
                  <a:schemeClr val="accent1">
                    <a:lumMod val="50000"/>
                  </a:schemeClr>
                </a:solidFill>
              </a:rPr>
              <a:t>Paseo de Gracia N.º 34, 1º 2ª, 08007 Barcelona </a:t>
            </a:r>
          </a:p>
          <a:p>
            <a:r>
              <a:rPr lang="es-ES_tradnl" dirty="0">
                <a:solidFill>
                  <a:schemeClr val="accent1">
                    <a:lumMod val="50000"/>
                  </a:schemeClr>
                </a:solidFill>
              </a:rPr>
              <a:t>España. </a:t>
            </a:r>
          </a:p>
          <a:p>
            <a:r>
              <a:rPr lang="es-ES_tradnl" dirty="0">
                <a:solidFill>
                  <a:schemeClr val="accent1">
                    <a:lumMod val="50000"/>
                  </a:schemeClr>
                </a:solidFill>
              </a:rPr>
              <a:t>Telf.- 935323028</a:t>
            </a:r>
          </a:p>
          <a:p>
            <a:r>
              <a:rPr lang="es-ES_tradnl" dirty="0">
                <a:solidFill>
                  <a:schemeClr val="accent1">
                    <a:lumMod val="50000"/>
                  </a:schemeClr>
                </a:solidFill>
              </a:rPr>
              <a:t>Telf.- 617415822</a:t>
            </a:r>
          </a:p>
        </p:txBody>
      </p:sp>
    </p:spTree>
    <p:extLst>
      <p:ext uri="{BB962C8B-B14F-4D97-AF65-F5344CB8AC3E}">
        <p14:creationId xmlns:p14="http://schemas.microsoft.com/office/powerpoint/2010/main" val="2660630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E8E950A-04C0-69B3-737C-97BE9DEB9D61}"/>
              </a:ext>
            </a:extLst>
          </p:cNvPr>
          <p:cNvSpPr>
            <a:spLocks noGrp="1"/>
          </p:cNvSpPr>
          <p:nvPr>
            <p:ph idx="1"/>
          </p:nvPr>
        </p:nvSpPr>
        <p:spPr>
          <a:xfrm>
            <a:off x="492369" y="351692"/>
            <a:ext cx="10837985" cy="5801825"/>
          </a:xfrm>
        </p:spPr>
        <p:txBody>
          <a:bodyPr/>
          <a:lstStyle/>
          <a:p>
            <a:r>
              <a:rPr lang="ca-ES" b="1" dirty="0"/>
              <a:t>¿NO DEBERÍA SER UNA REALIDAD? </a:t>
            </a:r>
          </a:p>
          <a:p>
            <a:r>
              <a:rPr lang="ca-ES" b="1" dirty="0"/>
              <a:t>¿A CASO NO LO ES YA ?</a:t>
            </a:r>
          </a:p>
          <a:p>
            <a:endParaRPr lang="ca-ES" dirty="0"/>
          </a:p>
          <a:p>
            <a:r>
              <a:rPr lang="ca-ES" dirty="0"/>
              <a:t>HABLAMOS DE UN COMPROMISO COLEGIAL CON:</a:t>
            </a:r>
          </a:p>
          <a:p>
            <a:pPr lvl="1">
              <a:buFont typeface="Wingdings" pitchFamily="2" charset="2"/>
              <a:buChar char="ü"/>
            </a:pPr>
            <a:r>
              <a:rPr lang="ca-ES" dirty="0"/>
              <a:t>LOS ABOGADOS Y ABOGADAS. </a:t>
            </a:r>
          </a:p>
          <a:p>
            <a:pPr lvl="1">
              <a:buFont typeface="Wingdings" pitchFamily="2" charset="2"/>
              <a:buChar char="ü"/>
            </a:pPr>
            <a:r>
              <a:rPr lang="ca-ES" dirty="0"/>
              <a:t>LA SOCIEDAD Y LA CIUDADANÍA.</a:t>
            </a:r>
          </a:p>
          <a:p>
            <a:pPr marL="0" indent="0">
              <a:buNone/>
            </a:pPr>
            <a:endParaRPr lang="ca-ES" dirty="0"/>
          </a:p>
        </p:txBody>
      </p:sp>
      <p:pic>
        <p:nvPicPr>
          <p:cNvPr id="5124" name="Picture 4" descr="Compromiso social">
            <a:extLst>
              <a:ext uri="{FF2B5EF4-FFF2-40B4-BE49-F238E27FC236}">
                <a16:creationId xmlns:a16="http://schemas.microsoft.com/office/drawing/2014/main" id="{C396A59B-9712-7200-D718-BB82CD1FB8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071445" y="3610708"/>
            <a:ext cx="6017839" cy="2637230"/>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CEC2E3EF-6D63-152A-E0ED-FF157E93242C}"/>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015D0D3E-0330-92AA-9820-EBB0A695B457}"/>
              </a:ext>
            </a:extLst>
          </p:cNvPr>
          <p:cNvSpPr>
            <a:spLocks noGrp="1"/>
          </p:cNvSpPr>
          <p:nvPr>
            <p:ph type="sldNum" sz="quarter" idx="12"/>
          </p:nvPr>
        </p:nvSpPr>
        <p:spPr/>
        <p:txBody>
          <a:bodyPr/>
          <a:lstStyle/>
          <a:p>
            <a:fld id="{6E068D5B-1B7A-A24B-87DF-9278E2E67A30}" type="slidenum">
              <a:rPr lang="ca-ES" smtClean="0"/>
              <a:t>4</a:t>
            </a:fld>
            <a:endParaRPr lang="ca-ES"/>
          </a:p>
        </p:txBody>
      </p:sp>
    </p:spTree>
    <p:extLst>
      <p:ext uri="{BB962C8B-B14F-4D97-AF65-F5344CB8AC3E}">
        <p14:creationId xmlns:p14="http://schemas.microsoft.com/office/powerpoint/2010/main" val="63003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quilibrio - Qué es, concepto, estados y sentido de equilibrio">
            <a:extLst>
              <a:ext uri="{FF2B5EF4-FFF2-40B4-BE49-F238E27FC236}">
                <a16:creationId xmlns:a16="http://schemas.microsoft.com/office/drawing/2014/main" id="{E2E51697-4369-80CA-DDAF-F7880BFAD00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261" y="2342369"/>
            <a:ext cx="6353907" cy="3870863"/>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D2CAC14F-1A39-4442-1DDD-A60FBC99D8A5}"/>
              </a:ext>
            </a:extLst>
          </p:cNvPr>
          <p:cNvSpPr txBox="1"/>
          <p:nvPr/>
        </p:nvSpPr>
        <p:spPr>
          <a:xfrm>
            <a:off x="2038870" y="162693"/>
            <a:ext cx="2775953" cy="707886"/>
          </a:xfrm>
          <a:prstGeom prst="rect">
            <a:avLst/>
          </a:prstGeom>
          <a:noFill/>
        </p:spPr>
        <p:txBody>
          <a:bodyPr wrap="none" rtlCol="0">
            <a:spAutoFit/>
          </a:bodyPr>
          <a:lstStyle/>
          <a:p>
            <a:r>
              <a:rPr lang="ca-ES" sz="4000" b="1" dirty="0"/>
              <a:t>EQUILIBRIO</a:t>
            </a:r>
            <a:r>
              <a:rPr lang="ca-ES" sz="4000" dirty="0"/>
              <a:t> </a:t>
            </a:r>
          </a:p>
        </p:txBody>
      </p:sp>
      <p:sp>
        <p:nvSpPr>
          <p:cNvPr id="6" name="CuadroTexto 5">
            <a:extLst>
              <a:ext uri="{FF2B5EF4-FFF2-40B4-BE49-F238E27FC236}">
                <a16:creationId xmlns:a16="http://schemas.microsoft.com/office/drawing/2014/main" id="{6914D268-1D97-9E01-B15B-E27249E3CF40}"/>
              </a:ext>
            </a:extLst>
          </p:cNvPr>
          <p:cNvSpPr txBox="1"/>
          <p:nvPr/>
        </p:nvSpPr>
        <p:spPr>
          <a:xfrm>
            <a:off x="6893168" y="655528"/>
            <a:ext cx="5087817" cy="6232475"/>
          </a:xfrm>
          <a:prstGeom prst="rect">
            <a:avLst/>
          </a:prstGeom>
          <a:noFill/>
        </p:spPr>
        <p:txBody>
          <a:bodyPr wrap="square" rtlCol="0">
            <a:spAutoFit/>
          </a:bodyPr>
          <a:lstStyle/>
          <a:p>
            <a:pPr algn="just"/>
            <a:endParaRPr lang="es-ES_tradnl" sz="2300" dirty="0"/>
          </a:p>
          <a:p>
            <a:pPr algn="just"/>
            <a:r>
              <a:rPr lang="es-ES_tradnl" sz="2400" dirty="0"/>
              <a:t>Sino estamos bien, nuestro cliente  ¿cómo estará?</a:t>
            </a:r>
          </a:p>
          <a:p>
            <a:pPr algn="just"/>
            <a:r>
              <a:rPr lang="es-ES_tradnl" sz="2400" dirty="0"/>
              <a:t>¿Podemos garantizar la prestación de un servicio óptimo?</a:t>
            </a:r>
          </a:p>
          <a:p>
            <a:pPr algn="just"/>
            <a:r>
              <a:rPr lang="es-ES_tradnl" sz="2400" dirty="0"/>
              <a:t> </a:t>
            </a:r>
          </a:p>
          <a:p>
            <a:pPr algn="just"/>
            <a:r>
              <a:rPr lang="es-ES_tradnl" sz="2400" dirty="0"/>
              <a:t>De la abogacía, obtenemos a un profesional que conocerá de diversas materias tales como: </a:t>
            </a:r>
          </a:p>
          <a:p>
            <a:pPr marL="2628900" lvl="5" indent="-342900">
              <a:buFont typeface="Arial" panose="020B0604020202020204" pitchFamily="34" charset="0"/>
              <a:buChar char="•"/>
            </a:pPr>
            <a:r>
              <a:rPr lang="es-ES_tradnl" sz="2000" b="1" dirty="0"/>
              <a:t>Historia</a:t>
            </a:r>
          </a:p>
          <a:p>
            <a:pPr marL="2628900" lvl="5" indent="-342900">
              <a:buFont typeface="Arial" panose="020B0604020202020204" pitchFamily="34" charset="0"/>
              <a:buChar char="•"/>
            </a:pPr>
            <a:r>
              <a:rPr lang="es-ES_tradnl" sz="2000" b="1" dirty="0"/>
              <a:t>Literatura</a:t>
            </a:r>
          </a:p>
          <a:p>
            <a:pPr marL="2628900" lvl="5" indent="-342900">
              <a:buFont typeface="Arial" panose="020B0604020202020204" pitchFamily="34" charset="0"/>
              <a:buChar char="•"/>
            </a:pPr>
            <a:r>
              <a:rPr lang="es-ES_tradnl" sz="2000" b="1" dirty="0"/>
              <a:t>Criminología </a:t>
            </a:r>
          </a:p>
          <a:p>
            <a:pPr marL="2628900" lvl="5" indent="-342900">
              <a:buFont typeface="Arial" panose="020B0604020202020204" pitchFamily="34" charset="0"/>
              <a:buChar char="•"/>
            </a:pPr>
            <a:r>
              <a:rPr lang="es-ES_tradnl" sz="2000" b="1" dirty="0"/>
              <a:t>Psicología </a:t>
            </a:r>
          </a:p>
          <a:p>
            <a:pPr marL="2628900" lvl="5" indent="-342900">
              <a:buFont typeface="Arial" panose="020B0604020202020204" pitchFamily="34" charset="0"/>
              <a:buChar char="•"/>
            </a:pPr>
            <a:r>
              <a:rPr lang="es-ES_tradnl" sz="2000" b="1" dirty="0"/>
              <a:t>Filosofía </a:t>
            </a:r>
          </a:p>
          <a:p>
            <a:pPr marL="2628900" lvl="5" indent="-342900">
              <a:buFont typeface="Arial" panose="020B0604020202020204" pitchFamily="34" charset="0"/>
              <a:buChar char="•"/>
            </a:pPr>
            <a:r>
              <a:rPr lang="es-ES_tradnl" sz="2000" b="1" dirty="0"/>
              <a:t>Oratoria </a:t>
            </a:r>
          </a:p>
          <a:p>
            <a:pPr marL="2628900" lvl="5" indent="-342900">
              <a:buFont typeface="Arial" panose="020B0604020202020204" pitchFamily="34" charset="0"/>
              <a:buChar char="•"/>
            </a:pPr>
            <a:r>
              <a:rPr lang="es-ES_tradnl" sz="2000" b="1" dirty="0"/>
              <a:t>Economía</a:t>
            </a:r>
          </a:p>
          <a:p>
            <a:pPr marL="2628900" lvl="5" indent="-342900">
              <a:buFont typeface="Arial" panose="020B0604020202020204" pitchFamily="34" charset="0"/>
              <a:buChar char="•"/>
            </a:pPr>
            <a:r>
              <a:rPr lang="es-ES_tradnl" sz="2000" b="1" dirty="0"/>
              <a:t>….., </a:t>
            </a:r>
          </a:p>
          <a:p>
            <a:pPr algn="ctr"/>
            <a:r>
              <a:rPr lang="es-ES_tradnl" sz="2400" b="1" dirty="0"/>
              <a:t>Es una profesión completa </a:t>
            </a:r>
          </a:p>
        </p:txBody>
      </p:sp>
      <p:sp>
        <p:nvSpPr>
          <p:cNvPr id="7" name="CuadroTexto 6">
            <a:extLst>
              <a:ext uri="{FF2B5EF4-FFF2-40B4-BE49-F238E27FC236}">
                <a16:creationId xmlns:a16="http://schemas.microsoft.com/office/drawing/2014/main" id="{B03D5483-E5AB-1158-8157-0A5C4DD043FF}"/>
              </a:ext>
            </a:extLst>
          </p:cNvPr>
          <p:cNvSpPr txBox="1"/>
          <p:nvPr/>
        </p:nvSpPr>
        <p:spPr>
          <a:xfrm>
            <a:off x="857098" y="1006309"/>
            <a:ext cx="5718232" cy="1200329"/>
          </a:xfrm>
          <a:prstGeom prst="rect">
            <a:avLst/>
          </a:prstGeom>
          <a:noFill/>
        </p:spPr>
        <p:txBody>
          <a:bodyPr wrap="none" rtlCol="0">
            <a:spAutoFit/>
          </a:bodyPr>
          <a:lstStyle/>
          <a:p>
            <a:pPr algn="just"/>
            <a:r>
              <a:rPr lang="es-ES_tradnl" sz="2400" dirty="0"/>
              <a:t>La abogacía es una profesión que nos obliga </a:t>
            </a:r>
          </a:p>
          <a:p>
            <a:pPr algn="just"/>
            <a:r>
              <a:rPr lang="es-ES_tradnl" sz="2400" dirty="0"/>
              <a:t>a estar en constante equilibrio  personal y</a:t>
            </a:r>
          </a:p>
          <a:p>
            <a:pPr algn="just"/>
            <a:r>
              <a:rPr lang="es-ES_tradnl" sz="2400" dirty="0"/>
              <a:t>profesional.</a:t>
            </a:r>
          </a:p>
        </p:txBody>
      </p:sp>
      <p:sp>
        <p:nvSpPr>
          <p:cNvPr id="2" name="Marcador de pie de página 1">
            <a:extLst>
              <a:ext uri="{FF2B5EF4-FFF2-40B4-BE49-F238E27FC236}">
                <a16:creationId xmlns:a16="http://schemas.microsoft.com/office/drawing/2014/main" id="{401ED3E8-6ABB-6DC5-BCEB-27943384BE2F}"/>
              </a:ext>
            </a:extLst>
          </p:cNvPr>
          <p:cNvSpPr>
            <a:spLocks noGrp="1"/>
          </p:cNvSpPr>
          <p:nvPr>
            <p:ph type="ftr" sz="quarter" idx="11"/>
          </p:nvPr>
        </p:nvSpPr>
        <p:spPr/>
        <p:txBody>
          <a:bodyPr/>
          <a:lstStyle/>
          <a:p>
            <a:r>
              <a:rPr lang="ca-ES"/>
              <a:t>carlesgarciaroqueta@icab.es</a:t>
            </a:r>
          </a:p>
        </p:txBody>
      </p:sp>
      <p:sp>
        <p:nvSpPr>
          <p:cNvPr id="3" name="Marcador de número de diapositiva 2">
            <a:extLst>
              <a:ext uri="{FF2B5EF4-FFF2-40B4-BE49-F238E27FC236}">
                <a16:creationId xmlns:a16="http://schemas.microsoft.com/office/drawing/2014/main" id="{1512BBF0-F788-4D0F-C6A1-B045E1AD975F}"/>
              </a:ext>
            </a:extLst>
          </p:cNvPr>
          <p:cNvSpPr>
            <a:spLocks noGrp="1"/>
          </p:cNvSpPr>
          <p:nvPr>
            <p:ph type="sldNum" sz="quarter" idx="12"/>
          </p:nvPr>
        </p:nvSpPr>
        <p:spPr/>
        <p:txBody>
          <a:bodyPr/>
          <a:lstStyle/>
          <a:p>
            <a:fld id="{6E068D5B-1B7A-A24B-87DF-9278E2E67A30}" type="slidenum">
              <a:rPr lang="ca-ES" smtClean="0"/>
              <a:t>5</a:t>
            </a:fld>
            <a:endParaRPr lang="ca-ES"/>
          </a:p>
        </p:txBody>
      </p:sp>
    </p:spTree>
    <p:extLst>
      <p:ext uri="{BB962C8B-B14F-4D97-AF65-F5344CB8AC3E}">
        <p14:creationId xmlns:p14="http://schemas.microsoft.com/office/powerpoint/2010/main" val="4152888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La evolución, conceptos básicos | Dciencia">
            <a:extLst>
              <a:ext uri="{FF2B5EF4-FFF2-40B4-BE49-F238E27FC236}">
                <a16:creationId xmlns:a16="http://schemas.microsoft.com/office/drawing/2014/main" id="{39ABA57F-D60E-55C1-37AB-0E7230CD6D4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68264" y="519596"/>
            <a:ext cx="4969563" cy="280163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1E838781-CF38-CA81-8984-3D9734DB46F4}"/>
              </a:ext>
            </a:extLst>
          </p:cNvPr>
          <p:cNvSpPr txBox="1"/>
          <p:nvPr/>
        </p:nvSpPr>
        <p:spPr>
          <a:xfrm>
            <a:off x="1638569" y="3536772"/>
            <a:ext cx="3510705" cy="461665"/>
          </a:xfrm>
          <a:prstGeom prst="rect">
            <a:avLst/>
          </a:prstGeom>
          <a:noFill/>
        </p:spPr>
        <p:txBody>
          <a:bodyPr wrap="none" rtlCol="0">
            <a:spAutoFit/>
          </a:bodyPr>
          <a:lstStyle/>
          <a:p>
            <a:r>
              <a:rPr lang="ca-ES" sz="2400" b="1" dirty="0"/>
              <a:t>DERECHO ES EVOLUCIÓN. </a:t>
            </a:r>
          </a:p>
        </p:txBody>
      </p:sp>
      <p:pic>
        <p:nvPicPr>
          <p:cNvPr id="3076" name="Picture 4" descr="La confianza y la gestión del conocimiento | &quot;TripleAD&quot;: Aprendiendo a  Aprender para el Desarrollo">
            <a:extLst>
              <a:ext uri="{FF2B5EF4-FFF2-40B4-BE49-F238E27FC236}">
                <a16:creationId xmlns:a16="http://schemas.microsoft.com/office/drawing/2014/main" id="{5EB841AA-14C7-FA2B-6353-EA0B81EE58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7964" y="602256"/>
            <a:ext cx="4805772" cy="241046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514DC27D-7ACA-5616-AABC-CCE324467BBB}"/>
              </a:ext>
            </a:extLst>
          </p:cNvPr>
          <p:cNvSpPr txBox="1"/>
          <p:nvPr/>
        </p:nvSpPr>
        <p:spPr>
          <a:xfrm>
            <a:off x="7208882" y="3536772"/>
            <a:ext cx="3659271" cy="461665"/>
          </a:xfrm>
          <a:prstGeom prst="rect">
            <a:avLst/>
          </a:prstGeom>
          <a:noFill/>
        </p:spPr>
        <p:txBody>
          <a:bodyPr wrap="none" rtlCol="0">
            <a:spAutoFit/>
          </a:bodyPr>
          <a:lstStyle/>
          <a:p>
            <a:r>
              <a:rPr lang="ca-ES" sz="2400" b="1" dirty="0"/>
              <a:t>ABOGACÍA ES CONFIANZA. </a:t>
            </a:r>
          </a:p>
        </p:txBody>
      </p:sp>
      <p:sp>
        <p:nvSpPr>
          <p:cNvPr id="6" name="CuadroTexto 5">
            <a:extLst>
              <a:ext uri="{FF2B5EF4-FFF2-40B4-BE49-F238E27FC236}">
                <a16:creationId xmlns:a16="http://schemas.microsoft.com/office/drawing/2014/main" id="{8AA87A1D-BF42-BC96-F499-02B8AEFBE27D}"/>
              </a:ext>
            </a:extLst>
          </p:cNvPr>
          <p:cNvSpPr txBox="1"/>
          <p:nvPr/>
        </p:nvSpPr>
        <p:spPr>
          <a:xfrm>
            <a:off x="513831" y="4518428"/>
            <a:ext cx="11164338" cy="461665"/>
          </a:xfrm>
          <a:prstGeom prst="rect">
            <a:avLst/>
          </a:prstGeom>
          <a:noFill/>
        </p:spPr>
        <p:txBody>
          <a:bodyPr wrap="none" rtlCol="0">
            <a:spAutoFit/>
          </a:bodyPr>
          <a:lstStyle/>
          <a:p>
            <a:r>
              <a:rPr lang="ca-ES" sz="2400" b="1" dirty="0"/>
              <a:t>POR LO QUE LA EVOLUCIÓN DEL DERECHO DEPENDE DE CONFIANZA EN LA ABOGACÍA. </a:t>
            </a:r>
          </a:p>
        </p:txBody>
      </p:sp>
      <p:sp>
        <p:nvSpPr>
          <p:cNvPr id="7" name="CuadroTexto 6">
            <a:extLst>
              <a:ext uri="{FF2B5EF4-FFF2-40B4-BE49-F238E27FC236}">
                <a16:creationId xmlns:a16="http://schemas.microsoft.com/office/drawing/2014/main" id="{0CB85B58-169F-0F29-1F65-5C66F22E31C6}"/>
              </a:ext>
            </a:extLst>
          </p:cNvPr>
          <p:cNvSpPr txBox="1"/>
          <p:nvPr/>
        </p:nvSpPr>
        <p:spPr>
          <a:xfrm>
            <a:off x="293033" y="5407031"/>
            <a:ext cx="11605934" cy="461665"/>
          </a:xfrm>
          <a:prstGeom prst="rect">
            <a:avLst/>
          </a:prstGeom>
          <a:noFill/>
        </p:spPr>
        <p:txBody>
          <a:bodyPr wrap="none" rtlCol="0">
            <a:spAutoFit/>
          </a:bodyPr>
          <a:lstStyle/>
          <a:p>
            <a:r>
              <a:rPr lang="ca-ES" sz="2400" b="1" dirty="0"/>
              <a:t>EL PROFESIONAL DE LA ABOGACÍA SE SIENTE RESPONSABLE, LO QUE CONLLEVA PRESIÓN. </a:t>
            </a:r>
          </a:p>
        </p:txBody>
      </p:sp>
      <p:sp>
        <p:nvSpPr>
          <p:cNvPr id="2" name="Marcador de pie de página 1">
            <a:extLst>
              <a:ext uri="{FF2B5EF4-FFF2-40B4-BE49-F238E27FC236}">
                <a16:creationId xmlns:a16="http://schemas.microsoft.com/office/drawing/2014/main" id="{210B2ED2-246F-6BE4-02B2-DD21DCA67B2F}"/>
              </a:ext>
            </a:extLst>
          </p:cNvPr>
          <p:cNvSpPr>
            <a:spLocks noGrp="1"/>
          </p:cNvSpPr>
          <p:nvPr>
            <p:ph type="ftr" sz="quarter" idx="11"/>
          </p:nvPr>
        </p:nvSpPr>
        <p:spPr/>
        <p:txBody>
          <a:bodyPr/>
          <a:lstStyle/>
          <a:p>
            <a:r>
              <a:rPr lang="ca-ES"/>
              <a:t>carlesgarciaroqueta@icab.es</a:t>
            </a:r>
          </a:p>
        </p:txBody>
      </p:sp>
      <p:sp>
        <p:nvSpPr>
          <p:cNvPr id="3" name="Marcador de número de diapositiva 2">
            <a:extLst>
              <a:ext uri="{FF2B5EF4-FFF2-40B4-BE49-F238E27FC236}">
                <a16:creationId xmlns:a16="http://schemas.microsoft.com/office/drawing/2014/main" id="{AF7DDCB8-4A28-D9C0-205B-AF5B60D11ED6}"/>
              </a:ext>
            </a:extLst>
          </p:cNvPr>
          <p:cNvSpPr>
            <a:spLocks noGrp="1"/>
          </p:cNvSpPr>
          <p:nvPr>
            <p:ph type="sldNum" sz="quarter" idx="12"/>
          </p:nvPr>
        </p:nvSpPr>
        <p:spPr/>
        <p:txBody>
          <a:bodyPr/>
          <a:lstStyle/>
          <a:p>
            <a:fld id="{6E068D5B-1B7A-A24B-87DF-9278E2E67A30}" type="slidenum">
              <a:rPr lang="ca-ES" smtClean="0"/>
              <a:t>6</a:t>
            </a:fld>
            <a:endParaRPr lang="ca-ES"/>
          </a:p>
        </p:txBody>
      </p:sp>
    </p:spTree>
    <p:extLst>
      <p:ext uri="{BB962C8B-B14F-4D97-AF65-F5344CB8AC3E}">
        <p14:creationId xmlns:p14="http://schemas.microsoft.com/office/powerpoint/2010/main" val="3612261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DC4B327-0500-69C8-AE5C-43CECF53B91D}"/>
              </a:ext>
            </a:extLst>
          </p:cNvPr>
          <p:cNvSpPr>
            <a:spLocks noGrp="1"/>
          </p:cNvSpPr>
          <p:nvPr>
            <p:ph idx="1"/>
          </p:nvPr>
        </p:nvSpPr>
        <p:spPr>
          <a:xfrm>
            <a:off x="304800" y="422031"/>
            <a:ext cx="11652737" cy="5754932"/>
          </a:xfrm>
        </p:spPr>
        <p:txBody>
          <a:bodyPr/>
          <a:lstStyle/>
          <a:p>
            <a:pPr marL="0" indent="0" algn="ctr">
              <a:buNone/>
            </a:pPr>
            <a:r>
              <a:rPr lang="es-ES" sz="3200" b="1" dirty="0">
                <a:effectLst/>
                <a:ea typeface="Times New Roman" panose="02020603050405020304" pitchFamily="18" charset="0"/>
                <a:cs typeface="Times New Roman" panose="02020603050405020304" pitchFamily="18" charset="0"/>
              </a:rPr>
              <a:t>Y… ¿QUÉ ES UN COLEGIO DE LA ABOGACÍA? </a:t>
            </a:r>
          </a:p>
          <a:p>
            <a:pPr marL="0" indent="0" algn="just">
              <a:buNone/>
            </a:pPr>
            <a:r>
              <a:rPr lang="es-ES" b="1" dirty="0">
                <a:effectLst/>
                <a:ea typeface="Times New Roman" panose="02020603050405020304" pitchFamily="18" charset="0"/>
                <a:cs typeface="Times New Roman" panose="02020603050405020304" pitchFamily="18" charset="0"/>
              </a:rPr>
              <a:t>¿</a:t>
            </a:r>
            <a:r>
              <a:rPr lang="es-ES" sz="2500" dirty="0">
                <a:ea typeface="Times New Roman" panose="02020603050405020304" pitchFamily="18" charset="0"/>
                <a:cs typeface="Times New Roman" panose="02020603050405020304" pitchFamily="18" charset="0"/>
              </a:rPr>
              <a:t>U</a:t>
            </a:r>
            <a:r>
              <a:rPr lang="es-ES" sz="2500" dirty="0">
                <a:effectLst/>
                <a:ea typeface="Times New Roman" panose="02020603050405020304" pitchFamily="18" charset="0"/>
                <a:cs typeface="Times New Roman" panose="02020603050405020304" pitchFamily="18" charset="0"/>
              </a:rPr>
              <a:t>na corporación de derecho público, con personalidad jurídica propia</a:t>
            </a:r>
            <a:r>
              <a:rPr lang="es-ES" sz="3200" b="1" dirty="0">
                <a:effectLst/>
                <a:ea typeface="Times New Roman" panose="02020603050405020304" pitchFamily="18" charset="0"/>
                <a:cs typeface="Times New Roman" panose="02020603050405020304" pitchFamily="18" charset="0"/>
              </a:rPr>
              <a:t>?</a:t>
            </a:r>
            <a:r>
              <a:rPr lang="es-ES" sz="2500" dirty="0">
                <a:effectLst/>
                <a:ea typeface="Times New Roman" panose="02020603050405020304" pitchFamily="18" charset="0"/>
                <a:cs typeface="Times New Roman" panose="02020603050405020304" pitchFamily="18" charset="0"/>
              </a:rPr>
              <a:t>  </a:t>
            </a:r>
            <a:r>
              <a:rPr lang="es-ES" sz="2500" dirty="0">
                <a:ea typeface="Times New Roman" panose="02020603050405020304" pitchFamily="18" charset="0"/>
                <a:cs typeface="Times New Roman" panose="02020603050405020304" pitchFamily="18" charset="0"/>
              </a:rPr>
              <a:t>Es mucho más que eso. Es</a:t>
            </a:r>
            <a:r>
              <a:rPr lang="es-ES" sz="2500" dirty="0">
                <a:effectLst/>
                <a:ea typeface="Times New Roman" panose="02020603050405020304" pitchFamily="18" charset="0"/>
                <a:cs typeface="Times New Roman" panose="02020603050405020304" pitchFamily="18" charset="0"/>
              </a:rPr>
              <a:t> también es una corporación que </a:t>
            </a:r>
            <a:r>
              <a:rPr lang="es-ES" sz="2500" b="1" dirty="0">
                <a:effectLst/>
                <a:ea typeface="Times New Roman" panose="02020603050405020304" pitchFamily="18" charset="0"/>
                <a:cs typeface="Times New Roman" panose="02020603050405020304" pitchFamily="18" charset="0"/>
              </a:rPr>
              <a:t>se preocupa y ocupa de representar y defender los intereses </a:t>
            </a:r>
            <a:r>
              <a:rPr lang="es-ES" sz="2500" dirty="0">
                <a:effectLst/>
                <a:ea typeface="Times New Roman" panose="02020603050405020304" pitchFamily="18" charset="0"/>
                <a:cs typeface="Times New Roman" panose="02020603050405020304" pitchFamily="18" charset="0"/>
              </a:rPr>
              <a:t>de los profesionales de la abogacía, incluyendo el de la </a:t>
            </a:r>
            <a:r>
              <a:rPr lang="es-ES" sz="2500" b="1" dirty="0">
                <a:effectLst/>
                <a:ea typeface="Times New Roman" panose="02020603050405020304" pitchFamily="18" charset="0"/>
                <a:cs typeface="Times New Roman" panose="02020603050405020304" pitchFamily="18" charset="0"/>
              </a:rPr>
              <a:t>salud </a:t>
            </a:r>
            <a:r>
              <a:rPr lang="es-ES" sz="2500" b="1" dirty="0">
                <a:ea typeface="Times New Roman" panose="02020603050405020304" pitchFamily="18" charset="0"/>
                <a:cs typeface="Times New Roman" panose="02020603050405020304" pitchFamily="18" charset="0"/>
              </a:rPr>
              <a:t>y el bienestar emocional </a:t>
            </a:r>
            <a:r>
              <a:rPr lang="es-ES" sz="2500" dirty="0">
                <a:effectLst/>
                <a:ea typeface="Times New Roman" panose="02020603050405020304" pitchFamily="18" charset="0"/>
                <a:cs typeface="Times New Roman" panose="02020603050405020304" pitchFamily="18" charset="0"/>
              </a:rPr>
              <a:t>de sus colegiados y colegiadas</a:t>
            </a:r>
            <a:r>
              <a:rPr lang="es-ES" sz="2500" dirty="0">
                <a:effectLst/>
                <a:latin typeface="Arial" panose="020B0604020202020204" pitchFamily="34" charset="0"/>
                <a:ea typeface="Times New Roman" panose="02020603050405020304" pitchFamily="18" charset="0"/>
                <a:cs typeface="Times New Roman" panose="02020603050405020304" pitchFamily="18" charset="0"/>
              </a:rPr>
              <a:t>. </a:t>
            </a:r>
          </a:p>
          <a:p>
            <a:endParaRPr lang="ca-ES" dirty="0"/>
          </a:p>
        </p:txBody>
      </p:sp>
      <p:pic>
        <p:nvPicPr>
          <p:cNvPr id="6148" name="Picture 4" descr="Heart research UK - Healthy Tip: Stress Awareness">
            <a:extLst>
              <a:ext uri="{FF2B5EF4-FFF2-40B4-BE49-F238E27FC236}">
                <a16:creationId xmlns:a16="http://schemas.microsoft.com/office/drawing/2014/main" id="{D2BF5125-4FD1-ADAE-72E1-C52DB13306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204" y="2602523"/>
            <a:ext cx="4888523" cy="3259015"/>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5B1727B5-C6C4-C34E-FB34-FF70AA0A7502}"/>
              </a:ext>
            </a:extLst>
          </p:cNvPr>
          <p:cNvSpPr txBox="1"/>
          <p:nvPr/>
        </p:nvSpPr>
        <p:spPr>
          <a:xfrm>
            <a:off x="5277582" y="2910347"/>
            <a:ext cx="5911362" cy="2677656"/>
          </a:xfrm>
          <a:prstGeom prst="rect">
            <a:avLst/>
          </a:prstGeom>
          <a:noFill/>
        </p:spPr>
        <p:txBody>
          <a:bodyPr wrap="square" rtlCol="0">
            <a:spAutoFit/>
          </a:bodyPr>
          <a:lstStyle/>
          <a:p>
            <a:pPr algn="just"/>
            <a:r>
              <a:rPr lang="es-ES" sz="2400" b="1" dirty="0">
                <a:effectLst/>
                <a:latin typeface="Arial" panose="020B0604020202020204" pitchFamily="34" charset="0"/>
                <a:ea typeface="Times New Roman" panose="02020603050405020304" pitchFamily="18" charset="0"/>
                <a:cs typeface="Times New Roman" panose="02020603050405020304" pitchFamily="18" charset="0"/>
              </a:rPr>
              <a:t>Vital el papel </a:t>
            </a:r>
            <a:r>
              <a:rPr lang="es-ES" sz="2400" b="1" dirty="0">
                <a:effectLst/>
                <a:latin typeface="Arial" panose="020B0604020202020204" pitchFamily="34" charset="0"/>
                <a:ea typeface="Times New Roman" panose="02020603050405020304" pitchFamily="18" charset="0"/>
                <a:cs typeface="Arial" panose="020B0604020202020204" pitchFamily="34" charset="0"/>
              </a:rPr>
              <a:t>que los Colegios </a:t>
            </a:r>
            <a:r>
              <a:rPr lang="es-ES" sz="2400" dirty="0">
                <a:effectLst/>
                <a:latin typeface="Arial" panose="020B0604020202020204" pitchFamily="34" charset="0"/>
                <a:ea typeface="Times New Roman" panose="02020603050405020304" pitchFamily="18" charset="0"/>
                <a:cs typeface="Arial" panose="020B0604020202020204" pitchFamily="34" charset="0"/>
              </a:rPr>
              <a:t>y las Asociaciones Profesionales, del mundo del derecho, pueden desempeñar a la hora de ayudar a sus miembros para gestionar el estrés de su día a día, así como también acompañar al colegiado en tiempos de incertidumbre.</a:t>
            </a:r>
            <a:endParaRPr lang="es-ES" sz="24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2" name="Marcador de pie de página 1">
            <a:extLst>
              <a:ext uri="{FF2B5EF4-FFF2-40B4-BE49-F238E27FC236}">
                <a16:creationId xmlns:a16="http://schemas.microsoft.com/office/drawing/2014/main" id="{9E45A4B2-A095-D88E-1AB8-4B573A78014E}"/>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B54D81BA-6406-7D75-AD43-51B75B9A04AE}"/>
              </a:ext>
            </a:extLst>
          </p:cNvPr>
          <p:cNvSpPr>
            <a:spLocks noGrp="1"/>
          </p:cNvSpPr>
          <p:nvPr>
            <p:ph type="sldNum" sz="quarter" idx="12"/>
          </p:nvPr>
        </p:nvSpPr>
        <p:spPr/>
        <p:txBody>
          <a:bodyPr/>
          <a:lstStyle/>
          <a:p>
            <a:fld id="{6E068D5B-1B7A-A24B-87DF-9278E2E67A30}" type="slidenum">
              <a:rPr lang="ca-ES" smtClean="0"/>
              <a:t>7</a:t>
            </a:fld>
            <a:endParaRPr lang="ca-ES"/>
          </a:p>
        </p:txBody>
      </p:sp>
    </p:spTree>
    <p:extLst>
      <p:ext uri="{BB962C8B-B14F-4D97-AF65-F5344CB8AC3E}">
        <p14:creationId xmlns:p14="http://schemas.microsoft.com/office/powerpoint/2010/main" val="3133356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39F23E05-E5C5-497C-A842-7BD21B2076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146FCC68-2EE7-F9BB-5173-08ABB663889F}"/>
              </a:ext>
            </a:extLst>
          </p:cNvPr>
          <p:cNvSpPr>
            <a:spLocks noGrp="1"/>
          </p:cNvSpPr>
          <p:nvPr>
            <p:ph idx="1"/>
          </p:nvPr>
        </p:nvSpPr>
        <p:spPr>
          <a:xfrm>
            <a:off x="524256" y="548641"/>
            <a:ext cx="7028010" cy="5578422"/>
          </a:xfrm>
        </p:spPr>
        <p:txBody>
          <a:bodyPr>
            <a:normAutofit fontScale="92500" lnSpcReduction="10000"/>
          </a:bodyPr>
          <a:lstStyle/>
          <a:p>
            <a:pPr marL="0" lvl="0" indent="0" algn="ctr">
              <a:buNone/>
            </a:pPr>
            <a:r>
              <a:rPr lang="es-ES" b="1" dirty="0">
                <a:effectLst/>
                <a:ea typeface="Calibri" panose="020F0502020204030204" pitchFamily="34" charset="0"/>
                <a:cs typeface="Times New Roman" panose="02020603050405020304" pitchFamily="18" charset="0"/>
              </a:rPr>
              <a:t>RECONVERSIÓN DE NUESTRA PROFESIÓN </a:t>
            </a:r>
            <a:endParaRPr lang="es-ES" dirty="0">
              <a:effectLst/>
              <a:ea typeface="Calibri" panose="020F0502020204030204" pitchFamily="34" charset="0"/>
              <a:cs typeface="Times New Roman" panose="02020603050405020304" pitchFamily="18" charset="0"/>
            </a:endParaRPr>
          </a:p>
          <a:p>
            <a:pPr marL="342900" lvl="0" indent="-342900">
              <a:buFont typeface="Symbol" pitchFamily="2" charset="2"/>
              <a:buChar char=""/>
            </a:pPr>
            <a:endParaRPr lang="es-ES" sz="1900" dirty="0">
              <a:effectLst/>
              <a:ea typeface="Calibri" panose="020F0502020204030204" pitchFamily="34" charset="0"/>
              <a:cs typeface="Times New Roman" panose="02020603050405020304" pitchFamily="18" charset="0"/>
            </a:endParaRPr>
          </a:p>
          <a:p>
            <a:pPr marL="342900" lvl="0" indent="-342900" algn="just">
              <a:buFont typeface="Symbol" pitchFamily="2" charset="2"/>
              <a:buChar char=""/>
            </a:pPr>
            <a:r>
              <a:rPr lang="es-ES" sz="2400" dirty="0">
                <a:effectLst/>
                <a:ea typeface="Calibri" panose="020F0502020204030204" pitchFamily="34" charset="0"/>
                <a:cs typeface="Times New Roman" panose="02020603050405020304" pitchFamily="18" charset="0"/>
              </a:rPr>
              <a:t>Profesión altamente competitiva.</a:t>
            </a:r>
          </a:p>
          <a:p>
            <a:pPr lvl="1" algn="just">
              <a:buFont typeface="Wingdings" pitchFamily="2" charset="2"/>
              <a:buChar char="ü"/>
            </a:pPr>
            <a:r>
              <a:rPr lang="es-ES" b="1" dirty="0">
                <a:effectLst/>
                <a:ea typeface="Calibri" panose="020F0502020204030204" pitchFamily="34" charset="0"/>
                <a:cs typeface="Times New Roman" panose="02020603050405020304" pitchFamily="18" charset="0"/>
              </a:rPr>
              <a:t>Dificultad entrada en la profesión </a:t>
            </a:r>
            <a:r>
              <a:rPr lang="es-ES" dirty="0">
                <a:effectLst/>
                <a:ea typeface="Calibri" panose="020F0502020204030204" pitchFamily="34" charset="0"/>
                <a:cs typeface="Times New Roman" panose="02020603050405020304" pitchFamily="18" charset="0"/>
              </a:rPr>
              <a:t>(jóvenes).</a:t>
            </a:r>
          </a:p>
          <a:p>
            <a:pPr lvl="1" algn="just">
              <a:buFont typeface="Wingdings" pitchFamily="2" charset="2"/>
              <a:buChar char="ü"/>
            </a:pPr>
            <a:r>
              <a:rPr lang="es-ES" b="1" dirty="0">
                <a:effectLst/>
                <a:ea typeface="Calibri" panose="020F0502020204030204" pitchFamily="34" charset="0"/>
                <a:cs typeface="Times New Roman" panose="02020603050405020304" pitchFamily="18" charset="0"/>
              </a:rPr>
              <a:t>Dificultad mantenerse </a:t>
            </a:r>
            <a:r>
              <a:rPr lang="es-ES" dirty="0">
                <a:effectLst/>
                <a:ea typeface="Calibri" panose="020F0502020204030204" pitchFamily="34" charset="0"/>
                <a:cs typeface="Times New Roman" panose="02020603050405020304" pitchFamily="18" charset="0"/>
              </a:rPr>
              <a:t>(capacidad de resiliencia, tener que reinventarse y formarse continuadamente en derecho autonómico, estatal y por supuesto Europeo. </a:t>
            </a:r>
          </a:p>
          <a:p>
            <a:pPr lvl="1" algn="just">
              <a:spcAft>
                <a:spcPts val="800"/>
              </a:spcAft>
              <a:buFont typeface="Wingdings" pitchFamily="2" charset="2"/>
              <a:buChar char="ü"/>
            </a:pPr>
            <a:r>
              <a:rPr lang="es-ES" b="1" dirty="0">
                <a:effectLst/>
                <a:ea typeface="Calibri" panose="020F0502020204030204" pitchFamily="34" charset="0"/>
                <a:cs typeface="Times New Roman" panose="02020603050405020304" pitchFamily="18" charset="0"/>
              </a:rPr>
              <a:t>Dificultad en el retiro</a:t>
            </a:r>
            <a:r>
              <a:rPr lang="es-ES" dirty="0">
                <a:effectLst/>
                <a:ea typeface="Calibri" panose="020F0502020204030204" pitchFamily="34" charset="0"/>
                <a:cs typeface="Times New Roman" panose="02020603050405020304" pitchFamily="18" charset="0"/>
              </a:rPr>
              <a:t> (si no se ha hecho o podido hacer una buena previsión, tal vez por desconocimiento o bien por falta de información …), que obliga a alargar la carrera profesional. </a:t>
            </a:r>
          </a:p>
          <a:p>
            <a:pPr marL="685800" algn="just">
              <a:spcAft>
                <a:spcPts val="800"/>
              </a:spcAft>
            </a:pPr>
            <a:r>
              <a:rPr lang="es-ES" sz="2400" dirty="0">
                <a:effectLst/>
                <a:ea typeface="Calibri" panose="020F0502020204030204" pitchFamily="34" charset="0"/>
                <a:cs typeface="Times New Roman" panose="02020603050405020304" pitchFamily="18" charset="0"/>
              </a:rPr>
              <a:t>En definitiva, son muchos los momentos en la vida de un profesional en los que puede surgir alguna situación de dificultad de la que se derive un riesgo psicosocial para la salud del mismo y es por ello que </a:t>
            </a:r>
            <a:r>
              <a:rPr lang="es-ES" sz="2400" b="1" dirty="0">
                <a:effectLst/>
                <a:ea typeface="Calibri" panose="020F0502020204030204" pitchFamily="34" charset="0"/>
                <a:cs typeface="Times New Roman" panose="02020603050405020304" pitchFamily="18" charset="0"/>
              </a:rPr>
              <a:t>hay que estar atentos</a:t>
            </a:r>
            <a:r>
              <a:rPr lang="es-ES" sz="2400" dirty="0">
                <a:effectLst/>
                <a:ea typeface="Calibri" panose="020F0502020204030204" pitchFamily="34" charset="0"/>
                <a:cs typeface="Times New Roman" panose="02020603050405020304" pitchFamily="18" charset="0"/>
              </a:rPr>
              <a:t>!!!</a:t>
            </a:r>
          </a:p>
          <a:p>
            <a:endParaRPr lang="ca-ES" sz="1900" dirty="0"/>
          </a:p>
        </p:txBody>
      </p:sp>
      <p:pic>
        <p:nvPicPr>
          <p:cNvPr id="1026" name="Picture 2" descr="Perfiles Híbridos y la reconversión laboral - Otro sitio más de IEBS  Business SchoolPerfiles Híbridos y la reconversión laboral | Otro sitio más  de IEBS Business School">
            <a:extLst>
              <a:ext uri="{FF2B5EF4-FFF2-40B4-BE49-F238E27FC236}">
                <a16:creationId xmlns:a16="http://schemas.microsoft.com/office/drawing/2014/main" id="{79A58A41-26F7-820C-D595-C56E2BA2CF2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31" r="9137" b="2"/>
          <a:stretch/>
        </p:blipFill>
        <p:spPr bwMode="auto">
          <a:xfrm>
            <a:off x="7949154" y="147817"/>
            <a:ext cx="2911047" cy="322608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Tu éxito depende de ti">
            <a:extLst>
              <a:ext uri="{FF2B5EF4-FFF2-40B4-BE49-F238E27FC236}">
                <a16:creationId xmlns:a16="http://schemas.microsoft.com/office/drawing/2014/main" id="{B46F2CA8-5AEB-A21C-C9A9-3D53931C84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6523" y="3770574"/>
            <a:ext cx="4112428" cy="2043282"/>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62803D06-1879-7508-A992-794D309C9823}"/>
              </a:ext>
            </a:extLst>
          </p:cNvPr>
          <p:cNvSpPr>
            <a:spLocks noGrp="1"/>
          </p:cNvSpPr>
          <p:nvPr>
            <p:ph type="ftr" sz="quarter" idx="11"/>
          </p:nvPr>
        </p:nvSpPr>
        <p:spPr/>
        <p:txBody>
          <a:bodyPr/>
          <a:lstStyle/>
          <a:p>
            <a:r>
              <a:rPr lang="ca-ES"/>
              <a:t>carlesgarciaroqueta@icab.es</a:t>
            </a:r>
          </a:p>
        </p:txBody>
      </p:sp>
      <p:sp>
        <p:nvSpPr>
          <p:cNvPr id="5" name="Marcador de número de diapositiva 4">
            <a:extLst>
              <a:ext uri="{FF2B5EF4-FFF2-40B4-BE49-F238E27FC236}">
                <a16:creationId xmlns:a16="http://schemas.microsoft.com/office/drawing/2014/main" id="{66F9C4DB-927F-44EC-59A9-9C81661698D2}"/>
              </a:ext>
            </a:extLst>
          </p:cNvPr>
          <p:cNvSpPr>
            <a:spLocks noGrp="1"/>
          </p:cNvSpPr>
          <p:nvPr>
            <p:ph type="sldNum" sz="quarter" idx="12"/>
          </p:nvPr>
        </p:nvSpPr>
        <p:spPr/>
        <p:txBody>
          <a:bodyPr/>
          <a:lstStyle/>
          <a:p>
            <a:fld id="{6E068D5B-1B7A-A24B-87DF-9278E2E67A30}" type="slidenum">
              <a:rPr lang="ca-ES" smtClean="0"/>
              <a:t>8</a:t>
            </a:fld>
            <a:endParaRPr lang="ca-ES"/>
          </a:p>
        </p:txBody>
      </p:sp>
    </p:spTree>
    <p:extLst>
      <p:ext uri="{BB962C8B-B14F-4D97-AF65-F5344CB8AC3E}">
        <p14:creationId xmlns:p14="http://schemas.microsoft.com/office/powerpoint/2010/main" val="4096405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39F23E05-E5C5-497C-A842-7BD21B2076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A3B13E0F-F8EA-85D6-D537-1192BFBAB761}"/>
              </a:ext>
            </a:extLst>
          </p:cNvPr>
          <p:cNvSpPr>
            <a:spLocks noGrp="1"/>
          </p:cNvSpPr>
          <p:nvPr>
            <p:ph idx="1"/>
          </p:nvPr>
        </p:nvSpPr>
        <p:spPr>
          <a:xfrm>
            <a:off x="585216" y="658369"/>
            <a:ext cx="6967050" cy="5468694"/>
          </a:xfrm>
        </p:spPr>
        <p:txBody>
          <a:bodyPr>
            <a:normAutofit fontScale="92500" lnSpcReduction="20000"/>
          </a:bodyPr>
          <a:lstStyle/>
          <a:p>
            <a:pPr marL="0" lvl="0" indent="0" algn="ctr">
              <a:buNone/>
            </a:pPr>
            <a:r>
              <a:rPr lang="es-ES" b="1" dirty="0">
                <a:effectLst/>
                <a:ea typeface="Calibri" panose="020F0502020204030204" pitchFamily="34" charset="0"/>
                <a:cs typeface="Times New Roman" panose="02020603050405020304" pitchFamily="18" charset="0"/>
              </a:rPr>
              <a:t>RECONVERSIÓN DE NUESTRA PROFESIÓN </a:t>
            </a:r>
            <a:endParaRPr lang="es-ES" dirty="0">
              <a:effectLst/>
              <a:ea typeface="Calibri" panose="020F0502020204030204" pitchFamily="34" charset="0"/>
              <a:cs typeface="Times New Roman" panose="02020603050405020304" pitchFamily="18" charset="0"/>
            </a:endParaRPr>
          </a:p>
          <a:p>
            <a:pPr marL="342900" lvl="0" indent="-342900">
              <a:buFont typeface="Symbol" pitchFamily="2" charset="2"/>
              <a:buChar char=""/>
            </a:pPr>
            <a:endParaRPr lang="es-ES" sz="14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buFont typeface="Symbol" pitchFamily="2" charset="2"/>
              <a:buChar char=""/>
            </a:pPr>
            <a:r>
              <a:rPr lang="es-ES" sz="1800" dirty="0">
                <a:effectLst/>
                <a:latin typeface="Arial" panose="020B0604020202020204" pitchFamily="34" charset="0"/>
                <a:ea typeface="Calibri" panose="020F0502020204030204" pitchFamily="34" charset="0"/>
                <a:cs typeface="Times New Roman" panose="02020603050405020304" pitchFamily="18" charset="0"/>
              </a:rPr>
              <a:t>Gestión de intereses ajenos implica tener que lidiar con:</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es-ES" sz="1800" b="1" dirty="0">
                <a:effectLst/>
                <a:latin typeface="Arial" panose="020B0604020202020204" pitchFamily="34" charset="0"/>
                <a:ea typeface="Calibri" panose="020F0502020204030204" pitchFamily="34" charset="0"/>
                <a:cs typeface="Times New Roman" panose="02020603050405020304" pitchFamily="18" charset="0"/>
              </a:rPr>
              <a:t>Plazos</a:t>
            </a:r>
            <a:r>
              <a:rPr lang="es-ES" sz="1800" dirty="0">
                <a:effectLst/>
                <a:latin typeface="Arial" panose="020B0604020202020204" pitchFamily="34" charset="0"/>
                <a:ea typeface="Calibri" panose="020F0502020204030204" pitchFamily="34" charset="0"/>
                <a:cs typeface="Times New Roman" panose="02020603050405020304" pitchFamily="18" charset="0"/>
              </a:rPr>
              <a:t>….</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es-ES" sz="1800" b="1" dirty="0">
                <a:effectLst/>
                <a:latin typeface="Arial" panose="020B0604020202020204" pitchFamily="34" charset="0"/>
                <a:ea typeface="Calibri" panose="020F0502020204030204" pitchFamily="34" charset="0"/>
                <a:cs typeface="Times New Roman" panose="02020603050405020304" pitchFamily="18" charset="0"/>
              </a:rPr>
              <a:t>Colapso de la Administración de Justicia.</a:t>
            </a:r>
            <a:endParaRPr lang="es-ES" sz="1800" b="1"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es-ES" sz="1800" b="1" dirty="0">
                <a:effectLst/>
                <a:latin typeface="Arial" panose="020B0604020202020204" pitchFamily="34" charset="0"/>
                <a:ea typeface="Calibri" panose="020F0502020204030204" pitchFamily="34" charset="0"/>
                <a:cs typeface="Times New Roman" panose="02020603050405020304" pitchFamily="18" charset="0"/>
              </a:rPr>
              <a:t>Obligación de medios</a:t>
            </a:r>
            <a:r>
              <a:rPr lang="es-ES" sz="1800" dirty="0">
                <a:effectLst/>
                <a:latin typeface="Arial" panose="020B0604020202020204" pitchFamily="34" charset="0"/>
                <a:ea typeface="Calibri" panose="020F0502020204030204" pitchFamily="34" charset="0"/>
                <a:cs typeface="Times New Roman" panose="02020603050405020304" pitchFamily="18" charset="0"/>
              </a:rPr>
              <a:t>, no de resultados (la decisión final de un asunto dependerá, casi siempre de la deliberación de un tercero, juez o árbitro).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Courier New" panose="02070309020205020404" pitchFamily="49" charset="0"/>
              <a:buChar char="o"/>
            </a:pPr>
            <a:r>
              <a:rPr lang="es-ES" sz="1800" b="1" dirty="0">
                <a:effectLst/>
                <a:latin typeface="Arial" panose="020B0604020202020204" pitchFamily="34" charset="0"/>
                <a:ea typeface="Calibri" panose="020F0502020204030204" pitchFamily="34" charset="0"/>
                <a:cs typeface="Times New Roman" panose="02020603050405020304" pitchFamily="18" charset="0"/>
              </a:rPr>
              <a:t>Cada vez más obligaciones</a:t>
            </a:r>
            <a:r>
              <a:rPr lang="es-ES" sz="1800" dirty="0">
                <a:effectLst/>
                <a:latin typeface="Arial" panose="020B0604020202020204" pitchFamily="34" charset="0"/>
                <a:ea typeface="Calibri" panose="020F0502020204030204" pitchFamily="34" charset="0"/>
                <a:cs typeface="Times New Roman" panose="02020603050405020304" pitchFamily="18" charset="0"/>
              </a:rPr>
              <a:t>:</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Wingdings" pitchFamily="2" charset="2"/>
              <a:buChar char=""/>
            </a:pPr>
            <a:r>
              <a:rPr lang="es-ES" sz="1800" dirty="0">
                <a:effectLst/>
                <a:latin typeface="Arial" panose="020B0604020202020204" pitchFamily="34" charset="0"/>
                <a:ea typeface="Calibri" panose="020F0502020204030204" pitchFamily="34" charset="0"/>
                <a:cs typeface="Times New Roman" panose="02020603050405020304" pitchFamily="18" charset="0"/>
              </a:rPr>
              <a:t>Protección de datos,</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Wingdings" pitchFamily="2" charset="2"/>
              <a:buChar char=""/>
            </a:pPr>
            <a:r>
              <a:rPr lang="es-ES" sz="1800" dirty="0">
                <a:effectLst/>
                <a:latin typeface="Arial" panose="020B0604020202020204" pitchFamily="34" charset="0"/>
                <a:ea typeface="Calibri" panose="020F0502020204030204" pitchFamily="34" charset="0"/>
                <a:cs typeface="Times New Roman" panose="02020603050405020304" pitchFamily="18" charset="0"/>
              </a:rPr>
              <a:t>Prevención de Riesgos Laborales,</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buFont typeface="Wingdings" pitchFamily="2" charset="2"/>
              <a:buChar char=""/>
            </a:pPr>
            <a:r>
              <a:rPr lang="es-ES" sz="1800" dirty="0">
                <a:effectLst/>
                <a:latin typeface="Arial" panose="020B0604020202020204" pitchFamily="34" charset="0"/>
                <a:ea typeface="Calibri" panose="020F0502020204030204" pitchFamily="34" charset="0"/>
                <a:cs typeface="Times New Roman" panose="02020603050405020304" pitchFamily="18" charset="0"/>
              </a:rPr>
              <a:t>Prevención blanqueo de capitales,</a:t>
            </a:r>
          </a:p>
          <a:p>
            <a:pPr marL="1143000" lvl="2" indent="-228600">
              <a:buFont typeface="Wingdings" pitchFamily="2" charset="2"/>
              <a:buChar char=""/>
            </a:pPr>
            <a:r>
              <a:rPr lang="es-ES" sz="1800" dirty="0">
                <a:latin typeface="Arial" panose="020B0604020202020204" pitchFamily="34" charset="0"/>
                <a:ea typeface="Calibri" panose="020F0502020204030204" pitchFamily="34" charset="0"/>
                <a:cs typeface="Times New Roman" panose="02020603050405020304" pitchFamily="18" charset="0"/>
              </a:rPr>
              <a:t>Contabilidad y finanzas,</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spcAft>
                <a:spcPts val="800"/>
              </a:spcAft>
              <a:buFont typeface="Wingdings" pitchFamily="2" charset="2"/>
              <a:buChar char=""/>
            </a:pPr>
            <a:r>
              <a:rPr lang="es-ES" sz="1800" dirty="0">
                <a:effectLst/>
                <a:latin typeface="Arial" panose="020B0604020202020204" pitchFamily="34" charset="0"/>
                <a:ea typeface="Calibri" panose="020F0502020204030204" pitchFamily="34" charset="0"/>
                <a:cs typeface="Times New Roman" panose="02020603050405020304" pitchFamily="18" charset="0"/>
              </a:rPr>
              <a:t>Planes de Igualdad (en empresas de más de 50 personas trabajadoras).</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1800" dirty="0">
                <a:effectLst/>
                <a:latin typeface="Arial" panose="020B0604020202020204" pitchFamily="34" charset="0"/>
                <a:ea typeface="Calibri" panose="020F0502020204030204" pitchFamily="34" charset="0"/>
                <a:cs typeface="Times New Roman" panose="02020603050405020304" pitchFamily="18" charset="0"/>
              </a:rPr>
              <a:t>Hablamos de factores que </a:t>
            </a:r>
            <a:r>
              <a:rPr lang="es-ES" sz="1800" b="1" dirty="0">
                <a:effectLst/>
                <a:latin typeface="Arial" panose="020B0604020202020204" pitchFamily="34" charset="0"/>
                <a:ea typeface="Calibri" panose="020F0502020204030204" pitchFamily="34" charset="0"/>
                <a:cs typeface="Times New Roman" panose="02020603050405020304" pitchFamily="18" charset="0"/>
              </a:rPr>
              <a:t>no dependen de nosotros</a:t>
            </a:r>
            <a:r>
              <a:rPr lang="es-ES" sz="1800" dirty="0">
                <a:effectLst/>
                <a:latin typeface="Arial" panose="020B0604020202020204" pitchFamily="34" charset="0"/>
                <a:ea typeface="Calibri" panose="020F0502020204030204" pitchFamily="34" charset="0"/>
                <a:cs typeface="Times New Roman" panose="02020603050405020304" pitchFamily="18" charset="0"/>
              </a:rPr>
              <a:t>, y/o que nos obligan a adquirir conocimientos más allá de “nuestra” rama del derecho.</a:t>
            </a:r>
          </a:p>
          <a:p>
            <a:pPr algn="just"/>
            <a:r>
              <a:rPr lang="es-ES" sz="1800" dirty="0">
                <a:latin typeface="Arial" panose="020B0604020202020204" pitchFamily="34" charset="0"/>
                <a:ea typeface="Calibri" panose="020F0502020204030204" pitchFamily="34" charset="0"/>
                <a:cs typeface="Times New Roman" panose="02020603050405020304" pitchFamily="18" charset="0"/>
              </a:rPr>
              <a:t>La </a:t>
            </a:r>
            <a:r>
              <a:rPr lang="es-ES" sz="1800" b="1" dirty="0">
                <a:latin typeface="Arial" panose="020B0604020202020204" pitchFamily="34" charset="0"/>
                <a:ea typeface="Calibri" panose="020F0502020204030204" pitchFamily="34" charset="0"/>
                <a:cs typeface="Times New Roman" panose="02020603050405020304" pitchFamily="18" charset="0"/>
              </a:rPr>
              <a:t>motivación</a:t>
            </a:r>
            <a:r>
              <a:rPr lang="es-ES" sz="1800" dirty="0">
                <a:latin typeface="Arial" panose="020B0604020202020204" pitchFamily="34" charset="0"/>
                <a:ea typeface="Calibri" panose="020F0502020204030204" pitchFamily="34" charset="0"/>
                <a:cs typeface="Times New Roman" panose="02020603050405020304" pitchFamily="18" charset="0"/>
              </a:rPr>
              <a:t> y la </a:t>
            </a:r>
            <a:r>
              <a:rPr lang="es-ES" sz="1800" b="1" dirty="0">
                <a:latin typeface="Arial" panose="020B0604020202020204" pitchFamily="34" charset="0"/>
                <a:ea typeface="Calibri" panose="020F0502020204030204" pitchFamily="34" charset="0"/>
                <a:cs typeface="Times New Roman" panose="02020603050405020304" pitchFamily="18" charset="0"/>
              </a:rPr>
              <a:t>resiliencia</a:t>
            </a:r>
            <a:r>
              <a:rPr lang="es-ES" sz="1800" dirty="0">
                <a:latin typeface="Arial" panose="020B0604020202020204" pitchFamily="34" charset="0"/>
                <a:ea typeface="Calibri" panose="020F0502020204030204" pitchFamily="34" charset="0"/>
                <a:cs typeface="Times New Roman" panose="02020603050405020304" pitchFamily="18" charset="0"/>
              </a:rPr>
              <a:t> son factores determinantes para el ejercicio de nuestra profesión.</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a-ES" sz="1400" dirty="0"/>
          </a:p>
        </p:txBody>
      </p:sp>
      <p:pic>
        <p:nvPicPr>
          <p:cNvPr id="2050" name="Picture 2" descr="Empresario Hacer Malabarismos Con Pelotas - Banco de fotos e imágenes de  stock - iStock">
            <a:extLst>
              <a:ext uri="{FF2B5EF4-FFF2-40B4-BE49-F238E27FC236}">
                <a16:creationId xmlns:a16="http://schemas.microsoft.com/office/drawing/2014/main" id="{EB8F6100-0D85-2BCB-286D-B58608420D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406" r="10663" b="-1"/>
          <a:stretch/>
        </p:blipFill>
        <p:spPr bwMode="auto">
          <a:xfrm>
            <a:off x="7757326" y="782813"/>
            <a:ext cx="4046381" cy="4484284"/>
          </a:xfrm>
          <a:prstGeom prst="rect">
            <a:avLst/>
          </a:prstGeom>
          <a:noFill/>
          <a:extLst>
            <a:ext uri="{909E8E84-426E-40DD-AFC4-6F175D3DCCD1}">
              <a14:hiddenFill xmlns:a14="http://schemas.microsoft.com/office/drawing/2010/main">
                <a:solidFill>
                  <a:srgbClr val="FFFFFF"/>
                </a:solidFill>
              </a14:hiddenFill>
            </a:ext>
          </a:extLst>
        </p:spPr>
      </p:pic>
      <p:sp>
        <p:nvSpPr>
          <p:cNvPr id="2" name="Marcador de pie de página 1">
            <a:extLst>
              <a:ext uri="{FF2B5EF4-FFF2-40B4-BE49-F238E27FC236}">
                <a16:creationId xmlns:a16="http://schemas.microsoft.com/office/drawing/2014/main" id="{8D035CFB-3630-F5E1-AA1E-8DFA59E13E85}"/>
              </a:ext>
            </a:extLst>
          </p:cNvPr>
          <p:cNvSpPr>
            <a:spLocks noGrp="1"/>
          </p:cNvSpPr>
          <p:nvPr>
            <p:ph type="ftr" sz="quarter" idx="11"/>
          </p:nvPr>
        </p:nvSpPr>
        <p:spPr/>
        <p:txBody>
          <a:bodyPr/>
          <a:lstStyle/>
          <a:p>
            <a:r>
              <a:rPr lang="ca-ES"/>
              <a:t>carlesgarciaroqueta@icab.es</a:t>
            </a:r>
          </a:p>
        </p:txBody>
      </p:sp>
      <p:sp>
        <p:nvSpPr>
          <p:cNvPr id="4" name="Marcador de número de diapositiva 3">
            <a:extLst>
              <a:ext uri="{FF2B5EF4-FFF2-40B4-BE49-F238E27FC236}">
                <a16:creationId xmlns:a16="http://schemas.microsoft.com/office/drawing/2014/main" id="{CC779C3D-107F-A4A9-3DA6-C0146C776FA1}"/>
              </a:ext>
            </a:extLst>
          </p:cNvPr>
          <p:cNvSpPr>
            <a:spLocks noGrp="1"/>
          </p:cNvSpPr>
          <p:nvPr>
            <p:ph type="sldNum" sz="quarter" idx="12"/>
          </p:nvPr>
        </p:nvSpPr>
        <p:spPr/>
        <p:txBody>
          <a:bodyPr/>
          <a:lstStyle/>
          <a:p>
            <a:fld id="{6E068D5B-1B7A-A24B-87DF-9278E2E67A30}" type="slidenum">
              <a:rPr lang="ca-ES" smtClean="0"/>
              <a:t>9</a:t>
            </a:fld>
            <a:endParaRPr lang="ca-ES"/>
          </a:p>
        </p:txBody>
      </p:sp>
    </p:spTree>
    <p:extLst>
      <p:ext uri="{BB962C8B-B14F-4D97-AF65-F5344CB8AC3E}">
        <p14:creationId xmlns:p14="http://schemas.microsoft.com/office/powerpoint/2010/main" val="21918879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4134</TotalTime>
  <Words>2368</Words>
  <Application>Microsoft Office PowerPoint</Application>
  <PresentationFormat>Panorámica</PresentationFormat>
  <Paragraphs>294</Paragraphs>
  <Slides>31</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31</vt:i4>
      </vt:variant>
    </vt:vector>
  </HeadingPairs>
  <TitlesOfParts>
    <vt:vector size="42" baseType="lpstr">
      <vt:lpstr>Microsoft YaHei</vt:lpstr>
      <vt:lpstr>Arial</vt:lpstr>
      <vt:lpstr>Calibri</vt:lpstr>
      <vt:lpstr>Calibri Light</vt:lpstr>
      <vt:lpstr>Courier New</vt:lpstr>
      <vt:lpstr>HelveticaNeueLT Std Lt</vt:lpstr>
      <vt:lpstr>Mangal</vt:lpstr>
      <vt:lpstr>Symbol</vt:lpstr>
      <vt:lpstr>Times New Roman</vt:lpstr>
      <vt:lpstr>Wingdings</vt:lpstr>
      <vt:lpstr>Tema de Office</vt:lpstr>
      <vt:lpstr>CONGRESO GENERAL  PALERMO, 17-19 NOVIEMBRE DE 2022 “LA ABOGACIA AMENAZADA”  FEDERATION BARREAUX D’EUROPE</vt:lpstr>
      <vt:lpstr>Presentación de PowerPoint</vt:lpstr>
      <vt:lpstr>¿ES UNA PREGUNTA RETÓRICA?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 LOS ADR’s </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CONGRESO GENERAL  PALERMO, 17-19 NOVIEMBRE DE 2022 “LA ABOGACIA AMENAZADA”  FEDERATION BARREAUX D’EUROPE</dc:title>
  <dc:creator>carles garcia roqueta</dc:creator>
  <cp:lastModifiedBy>Marta Cuadrada</cp:lastModifiedBy>
  <cp:revision>24</cp:revision>
  <cp:lastPrinted>2022-11-04T12:21:06Z</cp:lastPrinted>
  <dcterms:created xsi:type="dcterms:W3CDTF">2022-10-31T14:16:52Z</dcterms:created>
  <dcterms:modified xsi:type="dcterms:W3CDTF">2022-11-15T12:00:53Z</dcterms:modified>
</cp:coreProperties>
</file>