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  <p:sldMasterId id="2147483986" r:id="rId2"/>
  </p:sldMasterIdLst>
  <p:notesMasterIdLst>
    <p:notesMasterId r:id="rId19"/>
  </p:notesMasterIdLst>
  <p:sldIdLst>
    <p:sldId id="256" r:id="rId3"/>
    <p:sldId id="293" r:id="rId4"/>
    <p:sldId id="294" r:id="rId5"/>
    <p:sldId id="288" r:id="rId6"/>
    <p:sldId id="259" r:id="rId7"/>
    <p:sldId id="260" r:id="rId8"/>
    <p:sldId id="295" r:id="rId9"/>
    <p:sldId id="289" r:id="rId10"/>
    <p:sldId id="296" r:id="rId11"/>
    <p:sldId id="262" r:id="rId12"/>
    <p:sldId id="263" r:id="rId13"/>
    <p:sldId id="264" r:id="rId14"/>
    <p:sldId id="265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4B6AC-3572-459F-A45E-BEBE790C02CD}" type="datetimeFigureOut">
              <a:rPr lang="pl-PL" smtClean="0"/>
              <a:t>13.11.2022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C248B-A978-4A9C-AF27-607BD87DA8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46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78CB-BED8-4C34-8190-83C6DB1F8514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0031824"/>
      </p:ext>
    </p:extLst>
  </p:cSld>
  <p:clrMapOvr>
    <a:masterClrMapping/>
  </p:clrMapOvr>
  <p:transition spd="slow" advClick="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385-D140-4220-89DA-F1DBCF24F46D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766202"/>
      </p:ext>
    </p:extLst>
  </p:cSld>
  <p:clrMapOvr>
    <a:masterClrMapping/>
  </p:clrMapOvr>
  <p:transition spd="slow" advClick="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BC7-728F-471D-BD32-E0D53DAEC185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867309"/>
      </p:ext>
    </p:extLst>
  </p:cSld>
  <p:clrMapOvr>
    <a:masterClrMapping/>
  </p:clrMapOvr>
  <p:transition spd="slow" advClick="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CCBC-D901-453A-852E-0CBABA710E04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085988"/>
      </p:ext>
    </p:extLst>
  </p:cSld>
  <p:clrMapOvr>
    <a:masterClrMapping/>
  </p:clrMapOvr>
  <p:transition spd="slow" advClick="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89A6-84E7-4721-BA6A-D1E48B128087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131488"/>
      </p:ext>
    </p:extLst>
  </p:cSld>
  <p:clrMapOvr>
    <a:masterClrMapping/>
  </p:clrMapOvr>
  <p:transition spd="slow" advClick="0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7FB6-CAD4-4413-B552-B62AD8BB1EBF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093808"/>
      </p:ext>
    </p:extLst>
  </p:cSld>
  <p:clrMapOvr>
    <a:masterClrMapping/>
  </p:clrMapOvr>
  <p:transition spd="slow" advClick="0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E021-C349-47C4-9D64-D6930D146F71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412597"/>
      </p:ext>
    </p:extLst>
  </p:cSld>
  <p:clrMapOvr>
    <a:masterClrMapping/>
  </p:clrMapOvr>
  <p:transition spd="slow" advClick="0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D9C-E42E-404F-AE72-45BF72F0EC84}" type="datetime1">
              <a:rPr lang="pl-PL" smtClean="0"/>
              <a:t>13.11.2022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921011"/>
      </p:ext>
    </p:extLst>
  </p:cSld>
  <p:clrMapOvr>
    <a:masterClrMapping/>
  </p:clrMapOvr>
  <p:transition spd="slow" advClick="0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66F8-78E3-4299-9CB5-06D23B60772E}" type="datetime1">
              <a:rPr lang="pl-PL" smtClean="0"/>
              <a:t>13.11.2022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448113"/>
      </p:ext>
    </p:extLst>
  </p:cSld>
  <p:clrMapOvr>
    <a:masterClrMapping/>
  </p:clrMapOvr>
  <p:transition spd="slow" advClick="0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E7D0-FEC2-4C3F-A43C-58B32C53D6D0}" type="datetime1">
              <a:rPr lang="pl-PL" smtClean="0"/>
              <a:t>13.11.2022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279913"/>
      </p:ext>
    </p:extLst>
  </p:cSld>
  <p:clrMapOvr>
    <a:masterClrMapping/>
  </p:clrMapOvr>
  <p:transition spd="slow" advClick="0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41DE5C-3EB2-4F57-BD13-E5D3DB52E63A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108492"/>
      </p:ext>
    </p:extLst>
  </p:cSld>
  <p:clrMapOvr>
    <a:masterClrMapping/>
  </p:clrMapOvr>
  <p:transition spd="slow" advClick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FFFC-DA83-470B-AED2-C3CA7BEB2F5F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66379"/>
      </p:ext>
    </p:extLst>
  </p:cSld>
  <p:clrMapOvr>
    <a:masterClrMapping/>
  </p:clrMapOvr>
  <p:transition spd="slow" advClick="0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EFF2-4FE7-4225-A48C-FFF178A621CE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25966"/>
      </p:ext>
    </p:extLst>
  </p:cSld>
  <p:clrMapOvr>
    <a:masterClrMapping/>
  </p:clrMapOvr>
  <p:transition spd="slow" advClick="0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8C7C-EC1B-42B1-B222-6AC5D402DD29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360689"/>
      </p:ext>
    </p:extLst>
  </p:cSld>
  <p:clrMapOvr>
    <a:masterClrMapping/>
  </p:clrMapOvr>
  <p:transition spd="slow" advClick="0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63F1-AEBB-44C4-AAC0-3031CFD982E0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471279"/>
      </p:ext>
    </p:extLst>
  </p:cSld>
  <p:clrMapOvr>
    <a:masterClrMapping/>
  </p:clrMapOvr>
  <p:transition spd="slow" advClick="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4DF-6DD3-4AFB-B3AF-FED1B9EE08A0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2984283"/>
      </p:ext>
    </p:extLst>
  </p:cSld>
  <p:clrMapOvr>
    <a:masterClrMapping/>
  </p:clrMapOvr>
  <p:transition spd="slow" advClick="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ADF3-BA5E-454D-9E44-611ECB409087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850691"/>
      </p:ext>
    </p:extLst>
  </p:cSld>
  <p:clrMapOvr>
    <a:masterClrMapping/>
  </p:clrMapOvr>
  <p:transition spd="slow" advClick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8F9C-E204-404E-8499-66E805FC1901}" type="datetime1">
              <a:rPr lang="pl-PL" smtClean="0"/>
              <a:t>13.11.2022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9539"/>
      </p:ext>
    </p:extLst>
  </p:cSld>
  <p:clrMapOvr>
    <a:masterClrMapping/>
  </p:clrMapOvr>
  <p:transition spd="slow" advClick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746D-EFB5-4EF0-A85C-2CDDBE02A4CA}" type="datetime1">
              <a:rPr lang="pl-PL" smtClean="0"/>
              <a:t>13.11.2022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82888"/>
      </p:ext>
    </p:extLst>
  </p:cSld>
  <p:clrMapOvr>
    <a:masterClrMapping/>
  </p:clrMapOvr>
  <p:transition spd="slow" advClick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763FE-C591-449E-8090-F1F819BB0F92}" type="datetime1">
              <a:rPr lang="pl-PL" smtClean="0"/>
              <a:t>13.11.2022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86612"/>
      </p:ext>
    </p:extLst>
  </p:cSld>
  <p:clrMapOvr>
    <a:masterClrMapping/>
  </p:clrMapOvr>
  <p:transition spd="slow" advClick="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7FA6-7316-449C-8AB7-5BB41A22BF2E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691671"/>
      </p:ext>
    </p:extLst>
  </p:cSld>
  <p:clrMapOvr>
    <a:masterClrMapping/>
  </p:clrMapOvr>
  <p:transition spd="slow" advClick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F7E3-8F05-4F11-98E6-487DC5808AD9}" type="datetime1">
              <a:rPr lang="pl-PL" smtClean="0"/>
              <a:t>13.11.2022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591791"/>
      </p:ext>
    </p:extLst>
  </p:cSld>
  <p:clrMapOvr>
    <a:masterClrMapping/>
  </p:clrMapOvr>
  <p:transition spd="slow" advClick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602C0CE-AB80-439E-9DA8-6D10B7A11E40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45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ransition spd="slow" advClick="0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1668E7-2F0A-4566-8FEB-3FBAE534B606}" type="datetime1">
              <a:rPr lang="pl-PL" smtClean="0"/>
              <a:t>13.11.2022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C1C405-1B6F-4716-A250-B870F0B08BB3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1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ransition spd="slow" advClick="0">
    <p:wipe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02267663-1848-4A93-A84F-9AC1D9915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THE BAR ASSOCIATION BE DEALING WITH STRESS, ANXIETY AND PROFESSIONAL CONCERNS AFFECTING THE LAWYERS’ WORK?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4000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FEB42EF-9671-40EE-9DA0-ED2746C54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Palermo 18/11/2022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0966056"/>
      </p:ext>
    </p:extLst>
  </p:cSld>
  <p:clrMapOvr>
    <a:masterClrMapping/>
  </p:clrMapOvr>
  <p:transition spd="slow" advClick="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6DFD6D1-26C0-47E4-9F46-C0BAAB111B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579438"/>
            <a:ext cx="11344275" cy="5221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dirty="0"/>
          </a:p>
          <a:p>
            <a:r>
              <a:rPr lang="pl-PL" sz="4400" dirty="0" err="1"/>
              <a:t>Yes</a:t>
            </a:r>
            <a:r>
              <a:rPr lang="pl-PL" sz="4400" dirty="0"/>
              <a:t>, </a:t>
            </a:r>
            <a:r>
              <a:rPr lang="pl-PL" sz="4400" dirty="0" err="1"/>
              <a:t>because</a:t>
            </a:r>
            <a:r>
              <a:rPr lang="pl-PL" sz="44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4400" dirty="0"/>
              <a:t>A </a:t>
            </a:r>
            <a:r>
              <a:rPr lang="pl-PL" sz="4400" dirty="0" err="1"/>
              <a:t>healthy</a:t>
            </a:r>
            <a:r>
              <a:rPr lang="pl-PL" sz="4400" dirty="0"/>
              <a:t> </a:t>
            </a:r>
            <a:r>
              <a:rPr lang="pl-PL" sz="4400" dirty="0" err="1"/>
              <a:t>lawyer</a:t>
            </a:r>
            <a:r>
              <a:rPr lang="pl-PL" sz="4400" dirty="0"/>
              <a:t> </a:t>
            </a:r>
            <a:r>
              <a:rPr lang="pl-PL" sz="4400" dirty="0" err="1"/>
              <a:t>is</a:t>
            </a:r>
            <a:r>
              <a:rPr lang="pl-PL" sz="4400" dirty="0"/>
              <a:t> </a:t>
            </a:r>
            <a:r>
              <a:rPr lang="pl-PL" sz="4400" dirty="0" err="1"/>
              <a:t>more</a:t>
            </a:r>
            <a:r>
              <a:rPr lang="pl-PL" sz="4400" dirty="0"/>
              <a:t> </a:t>
            </a:r>
            <a:r>
              <a:rPr lang="pl-PL" sz="4400" dirty="0" err="1"/>
              <a:t>effective</a:t>
            </a:r>
            <a:endParaRPr lang="pl-PL" sz="4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4400" dirty="0" err="1"/>
              <a:t>lawyer</a:t>
            </a:r>
            <a:r>
              <a:rPr lang="pl-PL" sz="4400" dirty="0"/>
              <a:t> </a:t>
            </a:r>
            <a:r>
              <a:rPr lang="pl-PL" sz="4400" dirty="0" err="1"/>
              <a:t>need</a:t>
            </a:r>
            <a:r>
              <a:rPr lang="pl-PL" sz="4400" dirty="0"/>
              <a:t> to be </a:t>
            </a:r>
            <a:r>
              <a:rPr lang="pl-PL" sz="4400" dirty="0" err="1"/>
              <a:t>well</a:t>
            </a:r>
            <a:r>
              <a:rPr lang="pl-PL" sz="4400" dirty="0"/>
              <a:t> to be a </a:t>
            </a:r>
            <a:r>
              <a:rPr lang="pl-PL" sz="4400" dirty="0" err="1"/>
              <a:t>competent</a:t>
            </a:r>
            <a:endParaRPr lang="pl-PL" sz="4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4400" dirty="0" err="1"/>
              <a:t>promoting</a:t>
            </a:r>
            <a:r>
              <a:rPr lang="pl-PL" sz="4400" dirty="0"/>
              <a:t> </a:t>
            </a:r>
            <a:r>
              <a:rPr lang="pl-PL" sz="4400" dirty="0" err="1"/>
              <a:t>well-being</a:t>
            </a:r>
            <a:r>
              <a:rPr lang="pl-PL" sz="4400" dirty="0"/>
              <a:t> </a:t>
            </a:r>
            <a:r>
              <a:rPr lang="pl-PL" sz="4400" dirty="0" err="1"/>
              <a:t>is</a:t>
            </a:r>
            <a:r>
              <a:rPr lang="pl-PL" sz="4400" dirty="0"/>
              <a:t> </a:t>
            </a:r>
            <a:r>
              <a:rPr lang="pl-PL" sz="4400" dirty="0" err="1"/>
              <a:t>good</a:t>
            </a:r>
            <a:r>
              <a:rPr lang="pl-PL" sz="4400" dirty="0"/>
              <a:t> for </a:t>
            </a:r>
            <a:r>
              <a:rPr lang="pl-PL" sz="4400" dirty="0" err="1"/>
              <a:t>lawyers</a:t>
            </a:r>
            <a:r>
              <a:rPr lang="pl-PL" sz="4400" dirty="0"/>
              <a:t> and </a:t>
            </a:r>
            <a:r>
              <a:rPr lang="pl-PL" sz="4400" dirty="0" err="1"/>
              <a:t>their</a:t>
            </a:r>
            <a:r>
              <a:rPr lang="pl-PL" sz="4400" dirty="0"/>
              <a:t> </a:t>
            </a:r>
            <a:r>
              <a:rPr lang="pl-PL" sz="4400" dirty="0" err="1"/>
              <a:t>families</a:t>
            </a:r>
            <a:r>
              <a:rPr lang="pl-PL" sz="4400" dirty="0"/>
              <a:t>, and </a:t>
            </a:r>
            <a:r>
              <a:rPr lang="pl-PL" sz="4400" dirty="0" err="1"/>
              <a:t>good</a:t>
            </a:r>
            <a:r>
              <a:rPr lang="pl-PL" sz="4400" dirty="0"/>
              <a:t> for the </a:t>
            </a:r>
            <a:r>
              <a:rPr lang="pl-PL" sz="4400" dirty="0" err="1"/>
              <a:t>profession</a:t>
            </a:r>
            <a:endParaRPr lang="pl-PL" sz="4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FED521CB-6EA2-4092-9BB5-F7DD2094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849212"/>
      </p:ext>
    </p:extLst>
  </p:cSld>
  <p:clrMapOvr>
    <a:masterClrMapping/>
  </p:clrMapOvr>
  <p:transition spd="slow" advClick="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D5771A-1488-48A8-A9DD-DC8B79377E3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8662" y="766211"/>
            <a:ext cx="10734675" cy="477361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4000" dirty="0" err="1"/>
              <a:t>Lawyers</a:t>
            </a:r>
            <a:r>
              <a:rPr lang="pl-PL" sz="4000" dirty="0"/>
              <a:t> </a:t>
            </a:r>
            <a:r>
              <a:rPr lang="pl-PL" sz="4000" dirty="0" err="1"/>
              <a:t>work</a:t>
            </a:r>
            <a:r>
              <a:rPr lang="pl-PL" sz="4000" dirty="0"/>
              <a:t> in </a:t>
            </a:r>
            <a:r>
              <a:rPr lang="pl-PL" sz="4000" dirty="0" err="1"/>
              <a:t>an</a:t>
            </a:r>
            <a:r>
              <a:rPr lang="pl-PL" sz="4000" dirty="0"/>
              <a:t> </a:t>
            </a:r>
            <a:r>
              <a:rPr lang="pl-PL" sz="4000" dirty="0" err="1"/>
              <a:t>adversarial</a:t>
            </a:r>
            <a:r>
              <a:rPr lang="pl-PL" sz="4000" dirty="0"/>
              <a:t> system with </a:t>
            </a:r>
            <a:r>
              <a:rPr lang="pl-PL" sz="4000" dirty="0" err="1"/>
              <a:t>demanding</a:t>
            </a:r>
            <a:r>
              <a:rPr lang="pl-PL" sz="4000" dirty="0"/>
              <a:t> </a:t>
            </a:r>
            <a:r>
              <a:rPr lang="pl-PL" sz="4000" dirty="0" err="1"/>
              <a:t>schedules</a:t>
            </a:r>
            <a:r>
              <a:rPr lang="pl-PL" sz="4000" dirty="0"/>
              <a:t> and heavy </a:t>
            </a:r>
            <a:r>
              <a:rPr lang="pl-PL" sz="4000" dirty="0" err="1"/>
              <a:t>workloads</a:t>
            </a:r>
            <a:r>
              <a:rPr lang="pl-PL" sz="4000" dirty="0"/>
              <a:t>, </a:t>
            </a:r>
            <a:r>
              <a:rPr lang="pl-PL" sz="4000" dirty="0" err="1"/>
              <a:t>which</a:t>
            </a:r>
            <a:r>
              <a:rPr lang="pl-PL" sz="4000" dirty="0"/>
              <a:t> </a:t>
            </a:r>
            <a:r>
              <a:rPr lang="pl-PL" sz="4000" dirty="0" err="1"/>
              <a:t>may</a:t>
            </a:r>
            <a:r>
              <a:rPr lang="pl-PL" sz="4000" dirty="0"/>
              <a:t> </a:t>
            </a:r>
            <a:r>
              <a:rPr lang="pl-PL" sz="4000" dirty="0" err="1"/>
              <a:t>contribute</a:t>
            </a:r>
            <a:r>
              <a:rPr lang="pl-PL" sz="4000" dirty="0"/>
              <a:t> to </a:t>
            </a:r>
            <a:r>
              <a:rPr lang="pl-PL" sz="4000" dirty="0" err="1"/>
              <a:t>increased</a:t>
            </a:r>
            <a:r>
              <a:rPr lang="pl-PL" sz="4000" dirty="0"/>
              <a:t> </a:t>
            </a:r>
            <a:r>
              <a:rPr lang="pl-PL" sz="4000" dirty="0" err="1"/>
              <a:t>stress</a:t>
            </a:r>
            <a:r>
              <a:rPr lang="pl-PL" sz="4000" dirty="0"/>
              <a:t> </a:t>
            </a:r>
            <a:r>
              <a:rPr lang="pl-PL" sz="4000" dirty="0" err="1"/>
              <a:t>levels</a:t>
            </a:r>
            <a:endParaRPr lang="pl-PL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4000" dirty="0"/>
              <a:t>The </a:t>
            </a:r>
            <a:r>
              <a:rPr lang="pl-PL" sz="4000" dirty="0" err="1"/>
              <a:t>demanding</a:t>
            </a:r>
            <a:r>
              <a:rPr lang="pl-PL" sz="4000" dirty="0"/>
              <a:t> </a:t>
            </a:r>
            <a:r>
              <a:rPr lang="pl-PL" sz="4000" dirty="0" err="1"/>
              <a:t>hours</a:t>
            </a:r>
            <a:r>
              <a:rPr lang="pl-PL" sz="4000" dirty="0"/>
              <a:t> and </a:t>
            </a:r>
            <a:r>
              <a:rPr lang="pl-PL" sz="4000" dirty="0" err="1"/>
              <a:t>stressful</a:t>
            </a:r>
            <a:r>
              <a:rPr lang="pl-PL" sz="4000" dirty="0"/>
              <a:t> </a:t>
            </a:r>
            <a:r>
              <a:rPr lang="pl-PL" sz="4000" dirty="0" err="1"/>
              <a:t>work</a:t>
            </a:r>
            <a:r>
              <a:rPr lang="pl-PL" sz="4000" dirty="0"/>
              <a:t> </a:t>
            </a:r>
            <a:r>
              <a:rPr lang="pl-PL" sz="4000" dirty="0" err="1"/>
              <a:t>environments</a:t>
            </a:r>
            <a:r>
              <a:rPr lang="pl-PL" sz="4000" dirty="0"/>
              <a:t> </a:t>
            </a:r>
            <a:r>
              <a:rPr lang="pl-PL" sz="4000" dirty="0" err="1"/>
              <a:t>at</a:t>
            </a:r>
            <a:r>
              <a:rPr lang="pl-PL" sz="4000" dirty="0"/>
              <a:t> </a:t>
            </a:r>
            <a:r>
              <a:rPr lang="pl-PL" sz="4000" dirty="0" err="1"/>
              <a:t>many</a:t>
            </a:r>
            <a:r>
              <a:rPr lang="pl-PL" sz="4000" dirty="0"/>
              <a:t> law </a:t>
            </a:r>
            <a:r>
              <a:rPr lang="pl-PL" sz="4000" dirty="0" err="1"/>
              <a:t>firms</a:t>
            </a:r>
            <a:r>
              <a:rPr lang="pl-PL" sz="4000" dirty="0"/>
              <a:t> </a:t>
            </a:r>
            <a:r>
              <a:rPr lang="pl-PL" sz="4000" dirty="0" err="1"/>
              <a:t>often</a:t>
            </a:r>
            <a:r>
              <a:rPr lang="pl-PL" sz="4000" dirty="0"/>
              <a:t> </a:t>
            </a:r>
            <a:r>
              <a:rPr lang="pl-PL" sz="4000" dirty="0" err="1"/>
              <a:t>have</a:t>
            </a:r>
            <a:r>
              <a:rPr lang="pl-PL" sz="4000" dirty="0"/>
              <a:t> </a:t>
            </a:r>
            <a:r>
              <a:rPr lang="pl-PL" sz="4000" dirty="0" err="1"/>
              <a:t>detrimental</a:t>
            </a:r>
            <a:r>
              <a:rPr lang="pl-PL" sz="4000" dirty="0"/>
              <a:t> </a:t>
            </a:r>
            <a:r>
              <a:rPr lang="pl-PL" sz="4000" dirty="0" err="1"/>
              <a:t>effects</a:t>
            </a:r>
            <a:r>
              <a:rPr lang="pl-PL" sz="4000" dirty="0"/>
              <a:t> on </a:t>
            </a:r>
            <a:r>
              <a:rPr lang="pl-PL" sz="4000" dirty="0" err="1"/>
              <a:t>legal</a:t>
            </a:r>
            <a:r>
              <a:rPr lang="pl-PL" sz="4000" dirty="0"/>
              <a:t> </a:t>
            </a:r>
            <a:r>
              <a:rPr lang="pl-PL" sz="4000" dirty="0" err="1"/>
              <a:t>professionals</a:t>
            </a:r>
            <a:r>
              <a:rPr lang="pl-PL" sz="4000" dirty="0"/>
              <a:t>, </a:t>
            </a:r>
            <a:r>
              <a:rPr lang="pl-PL" sz="4000" dirty="0" err="1"/>
              <a:t>who</a:t>
            </a:r>
            <a:r>
              <a:rPr lang="pl-PL" sz="4000" dirty="0"/>
              <a:t> </a:t>
            </a:r>
            <a:r>
              <a:rPr lang="pl-PL" sz="4000" dirty="0" err="1"/>
              <a:t>struggle</a:t>
            </a:r>
            <a:r>
              <a:rPr lang="pl-PL" sz="4000" dirty="0"/>
              <a:t> to </a:t>
            </a:r>
            <a:r>
              <a:rPr lang="pl-PL" sz="4000" dirty="0" err="1"/>
              <a:t>balance</a:t>
            </a:r>
            <a:r>
              <a:rPr lang="pl-PL" sz="4000" dirty="0"/>
              <a:t> </a:t>
            </a:r>
            <a:r>
              <a:rPr lang="pl-PL" sz="4000" dirty="0" err="1"/>
              <a:t>severe</a:t>
            </a:r>
            <a:r>
              <a:rPr lang="pl-PL" sz="4000" dirty="0"/>
              <a:t> </a:t>
            </a:r>
            <a:r>
              <a:rPr lang="pl-PL" sz="4000" dirty="0" err="1"/>
              <a:t>stress</a:t>
            </a:r>
            <a:r>
              <a:rPr lang="pl-PL" sz="4000" dirty="0"/>
              <a:t> and </a:t>
            </a:r>
            <a:r>
              <a:rPr lang="pl-PL" sz="4000" dirty="0" err="1"/>
              <a:t>self-care</a:t>
            </a:r>
            <a:endParaRPr lang="pl-PL" sz="4000" dirty="0"/>
          </a:p>
          <a:p>
            <a:r>
              <a:rPr lang="pl-PL" sz="4000" dirty="0"/>
              <a:t>For </a:t>
            </a:r>
            <a:r>
              <a:rPr lang="pl-PL" sz="4000" dirty="0" err="1"/>
              <a:t>these</a:t>
            </a:r>
            <a:r>
              <a:rPr lang="pl-PL" sz="4000" dirty="0"/>
              <a:t> </a:t>
            </a:r>
            <a:r>
              <a:rPr lang="pl-PL" sz="4000" dirty="0" err="1"/>
              <a:t>reasons</a:t>
            </a:r>
            <a:r>
              <a:rPr lang="pl-PL" sz="4000" dirty="0"/>
              <a:t>, </a:t>
            </a:r>
            <a:r>
              <a:rPr lang="pl-PL" sz="4000" dirty="0" err="1"/>
              <a:t>lawyer</a:t>
            </a:r>
            <a:r>
              <a:rPr lang="pl-PL" sz="4000" dirty="0"/>
              <a:t> </a:t>
            </a:r>
            <a:r>
              <a:rPr lang="pl-PL" sz="4000" dirty="0" err="1"/>
              <a:t>mental</a:t>
            </a:r>
            <a:r>
              <a:rPr lang="pl-PL" sz="4000" dirty="0"/>
              <a:t> </a:t>
            </a:r>
            <a:r>
              <a:rPr lang="pl-PL" sz="4000" dirty="0" err="1"/>
              <a:t>health</a:t>
            </a:r>
            <a:r>
              <a:rPr lang="pl-PL" sz="4000" dirty="0"/>
              <a:t> and </a:t>
            </a:r>
            <a:r>
              <a:rPr lang="pl-PL" sz="4000" dirty="0" err="1"/>
              <a:t>wellness</a:t>
            </a:r>
            <a:r>
              <a:rPr lang="pl-PL" sz="4000" dirty="0"/>
              <a:t>, </a:t>
            </a:r>
            <a:r>
              <a:rPr lang="pl-PL" sz="4000" dirty="0" err="1"/>
              <a:t>also</a:t>
            </a:r>
            <a:r>
              <a:rPr lang="pl-PL" sz="4000" dirty="0"/>
              <a:t> </a:t>
            </a:r>
            <a:r>
              <a:rPr lang="pl-PL" sz="4000" dirty="0" err="1"/>
              <a:t>referred</a:t>
            </a:r>
            <a:r>
              <a:rPr lang="pl-PL" sz="4000" dirty="0"/>
              <a:t> to as </a:t>
            </a:r>
            <a:r>
              <a:rPr lang="pl-PL" sz="4000" dirty="0" err="1"/>
              <a:t>legal</a:t>
            </a:r>
            <a:r>
              <a:rPr lang="pl-PL" sz="4000" dirty="0"/>
              <a:t> </a:t>
            </a:r>
            <a:r>
              <a:rPr lang="pl-PL" sz="4000" dirty="0" err="1"/>
              <a:t>wellness</a:t>
            </a:r>
            <a:r>
              <a:rPr lang="pl-PL" sz="4000" dirty="0"/>
              <a:t> </a:t>
            </a:r>
            <a:r>
              <a:rPr lang="pl-PL" sz="4000" dirty="0" err="1"/>
              <a:t>or</a:t>
            </a:r>
            <a:r>
              <a:rPr lang="pl-PL" sz="4000" dirty="0"/>
              <a:t> </a:t>
            </a:r>
            <a:r>
              <a:rPr lang="pl-PL" sz="4000" dirty="0" err="1"/>
              <a:t>lawyer</a:t>
            </a:r>
            <a:r>
              <a:rPr lang="pl-PL" sz="4000" dirty="0"/>
              <a:t> </a:t>
            </a:r>
            <a:r>
              <a:rPr lang="pl-PL" sz="4000" dirty="0" err="1"/>
              <a:t>well-being</a:t>
            </a:r>
            <a:r>
              <a:rPr lang="pl-PL" sz="4000" dirty="0"/>
              <a:t>, </a:t>
            </a:r>
            <a:r>
              <a:rPr lang="pl-PL" sz="4000" dirty="0" err="1"/>
              <a:t>needs</a:t>
            </a:r>
            <a:r>
              <a:rPr lang="pl-PL" sz="4000" dirty="0"/>
              <a:t> to be </a:t>
            </a:r>
            <a:r>
              <a:rPr lang="pl-PL" sz="4000" dirty="0" err="1"/>
              <a:t>an</a:t>
            </a:r>
            <a:r>
              <a:rPr lang="pl-PL" sz="4000" dirty="0"/>
              <a:t> </a:t>
            </a:r>
            <a:r>
              <a:rPr lang="pl-PL" sz="4000" dirty="0" err="1"/>
              <a:t>essential</a:t>
            </a:r>
            <a:r>
              <a:rPr lang="pl-PL" sz="4000" dirty="0"/>
              <a:t> </a:t>
            </a:r>
            <a:r>
              <a:rPr lang="pl-PL" sz="4000" dirty="0" err="1"/>
              <a:t>consideration</a:t>
            </a:r>
            <a:r>
              <a:rPr lang="pl-PL" sz="4000" dirty="0"/>
              <a:t> for bar </a:t>
            </a:r>
            <a:r>
              <a:rPr lang="pl-PL" sz="4000" dirty="0" err="1"/>
              <a:t>associations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9A67FBA-072C-486A-B9DE-D230045B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259429"/>
      </p:ext>
    </p:extLst>
  </p:cSld>
  <p:clrMapOvr>
    <a:masterClrMapping/>
  </p:clrMapOvr>
  <p:transition spd="slow" advClick="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F828F0-A83C-4A28-AB15-44419E8DF03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3875" y="526256"/>
            <a:ext cx="11144250" cy="5805487"/>
          </a:xfrm>
        </p:spPr>
        <p:txBody>
          <a:bodyPr>
            <a:normAutofit/>
          </a:bodyPr>
          <a:lstStyle/>
          <a:p>
            <a:r>
              <a:rPr lang="pl-PL" sz="6600" dirty="0"/>
              <a:t>Ad 4</a:t>
            </a:r>
          </a:p>
          <a:p>
            <a:r>
              <a:rPr lang="pl-PL" sz="6600" dirty="0" err="1"/>
              <a:t>If</a:t>
            </a:r>
            <a:r>
              <a:rPr lang="pl-PL" sz="6600" dirty="0"/>
              <a:t> </a:t>
            </a:r>
            <a:r>
              <a:rPr lang="pl-PL" sz="6600" dirty="0" err="1"/>
              <a:t>yes</a:t>
            </a:r>
            <a:r>
              <a:rPr lang="pl-PL" sz="6600" dirty="0"/>
              <a:t>,  </a:t>
            </a:r>
            <a:r>
              <a:rPr lang="pl-PL" sz="6600" dirty="0" err="1"/>
              <a:t>how</a:t>
            </a:r>
            <a:r>
              <a:rPr lang="pl-PL" sz="6600" dirty="0"/>
              <a:t> </a:t>
            </a:r>
            <a:r>
              <a:rPr lang="en-US" sz="6600" dirty="0"/>
              <a:t>the Bar Association </a:t>
            </a:r>
            <a:r>
              <a:rPr lang="pl-PL" sz="6600" dirty="0"/>
              <a:t> </a:t>
            </a:r>
            <a:r>
              <a:rPr lang="pl-PL" sz="6600" dirty="0" err="1"/>
              <a:t>should</a:t>
            </a:r>
            <a:r>
              <a:rPr lang="pl-PL" sz="6600" dirty="0"/>
              <a:t> </a:t>
            </a:r>
            <a:r>
              <a:rPr lang="pl-PL" sz="6600" dirty="0" err="1"/>
              <a:t>counteract</a:t>
            </a:r>
            <a:r>
              <a:rPr lang="pl-PL" sz="6600" dirty="0"/>
              <a:t> </a:t>
            </a:r>
            <a:r>
              <a:rPr lang="pl-PL" sz="6600" dirty="0" err="1"/>
              <a:t>these</a:t>
            </a:r>
            <a:r>
              <a:rPr lang="pl-PL" sz="6600" dirty="0"/>
              <a:t> </a:t>
            </a:r>
            <a:r>
              <a:rPr lang="pl-PL" sz="6600" dirty="0" err="1"/>
              <a:t>threats</a:t>
            </a:r>
            <a:r>
              <a:rPr lang="pl-PL" sz="6600" dirty="0"/>
              <a:t>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4FA947C-3E2C-40DB-9D1D-3DAEB89C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769529"/>
      </p:ext>
    </p:extLst>
  </p:cSld>
  <p:clrMapOvr>
    <a:masterClrMapping/>
  </p:clrMapOvr>
  <p:transition spd="slow" advClick="0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6548BC-D99D-4B4E-AF8B-0CCAC2F1A23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9287" y="278478"/>
            <a:ext cx="10893425" cy="5753100"/>
          </a:xfrm>
        </p:spPr>
        <p:txBody>
          <a:bodyPr>
            <a:normAutofit/>
          </a:bodyPr>
          <a:lstStyle/>
          <a:p>
            <a:r>
              <a:rPr lang="pl-PL" sz="3600" b="1" dirty="0" err="1"/>
              <a:t>Recomendations</a:t>
            </a:r>
            <a:r>
              <a:rPr lang="pl-PL" sz="3600" b="1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 err="1"/>
              <a:t>identify</a:t>
            </a:r>
            <a:r>
              <a:rPr lang="pl-PL" sz="3600" dirty="0"/>
              <a:t> the role of the Bar in </a:t>
            </a:r>
            <a:r>
              <a:rPr lang="pl-PL" sz="3600" dirty="0" err="1"/>
              <a:t>reducing</a:t>
            </a:r>
            <a:r>
              <a:rPr lang="pl-PL" sz="3600" dirty="0"/>
              <a:t> the </a:t>
            </a:r>
            <a:r>
              <a:rPr lang="pl-PL" sz="3600" dirty="0" err="1"/>
              <a:t>level</a:t>
            </a:r>
            <a:r>
              <a:rPr lang="pl-PL" sz="3600" dirty="0"/>
              <a:t> of </a:t>
            </a:r>
            <a:r>
              <a:rPr lang="pl-PL" sz="3600" dirty="0" err="1"/>
              <a:t>toxicity</a:t>
            </a:r>
            <a:r>
              <a:rPr lang="pl-PL" sz="3600" dirty="0"/>
              <a:t> in the </a:t>
            </a:r>
            <a:r>
              <a:rPr lang="pl-PL" sz="3600" dirty="0" err="1"/>
              <a:t>legal</a:t>
            </a:r>
            <a:r>
              <a:rPr lang="pl-PL" sz="3600" dirty="0"/>
              <a:t> </a:t>
            </a:r>
            <a:r>
              <a:rPr lang="pl-PL" sz="3600" dirty="0" err="1"/>
              <a:t>profession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/>
              <a:t> </a:t>
            </a:r>
            <a:r>
              <a:rPr lang="pl-PL" sz="3600" dirty="0" err="1"/>
              <a:t>encourage</a:t>
            </a:r>
            <a:r>
              <a:rPr lang="pl-PL" sz="3600" dirty="0"/>
              <a:t> open and </a:t>
            </a:r>
            <a:r>
              <a:rPr lang="pl-PL" sz="3600" dirty="0" err="1"/>
              <a:t>honest</a:t>
            </a:r>
            <a:r>
              <a:rPr lang="pl-PL" sz="3600" dirty="0"/>
              <a:t> </a:t>
            </a:r>
            <a:r>
              <a:rPr lang="pl-PL" sz="3600" dirty="0" err="1"/>
              <a:t>conversations</a:t>
            </a:r>
            <a:r>
              <a:rPr lang="pl-PL" sz="3600" dirty="0"/>
              <a:t> </a:t>
            </a:r>
            <a:r>
              <a:rPr lang="pl-PL" sz="3600" dirty="0" err="1"/>
              <a:t>about</a:t>
            </a:r>
            <a:r>
              <a:rPr lang="pl-PL" sz="3600" dirty="0"/>
              <a:t> </a:t>
            </a:r>
            <a:r>
              <a:rPr lang="pl-PL" sz="3600" dirty="0" err="1"/>
              <a:t>wellness</a:t>
            </a:r>
            <a:r>
              <a:rPr lang="pl-PL" sz="3600" dirty="0"/>
              <a:t> </a:t>
            </a:r>
            <a:r>
              <a:rPr lang="pl-PL" sz="3600" dirty="0" err="1"/>
              <a:t>within</a:t>
            </a:r>
            <a:r>
              <a:rPr lang="pl-PL" sz="3600" dirty="0"/>
              <a:t> the </a:t>
            </a:r>
            <a:r>
              <a:rPr lang="pl-PL" sz="3600" dirty="0" err="1"/>
              <a:t>legal</a:t>
            </a:r>
            <a:r>
              <a:rPr lang="pl-PL" sz="3600" dirty="0"/>
              <a:t> </a:t>
            </a:r>
            <a:r>
              <a:rPr lang="pl-PL" sz="3600" dirty="0" err="1"/>
              <a:t>industry</a:t>
            </a:r>
            <a:r>
              <a:rPr lang="pl-PL" sz="3600" dirty="0"/>
              <a:t>, </a:t>
            </a:r>
            <a:r>
              <a:rPr lang="pl-PL" sz="3600" dirty="0" err="1"/>
              <a:t>emphasize</a:t>
            </a:r>
            <a:r>
              <a:rPr lang="pl-PL" sz="3600" dirty="0"/>
              <a:t> </a:t>
            </a:r>
            <a:r>
              <a:rPr lang="pl-PL" sz="3600" dirty="0" err="1"/>
              <a:t>that</a:t>
            </a:r>
            <a:r>
              <a:rPr lang="pl-PL" sz="3600" dirty="0"/>
              <a:t> </a:t>
            </a:r>
            <a:r>
              <a:rPr lang="pl-PL" sz="3600" dirty="0" err="1"/>
              <a:t>well-being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an</a:t>
            </a:r>
            <a:r>
              <a:rPr lang="pl-PL" sz="3600" dirty="0"/>
              <a:t> </a:t>
            </a:r>
            <a:r>
              <a:rPr lang="pl-PL" sz="3600" dirty="0" err="1"/>
              <a:t>indispensable</a:t>
            </a:r>
            <a:r>
              <a:rPr lang="pl-PL" sz="3600" dirty="0"/>
              <a:t> part of a </a:t>
            </a:r>
            <a:r>
              <a:rPr lang="pl-PL" sz="3600" dirty="0" err="1"/>
              <a:t>lawyer’s</a:t>
            </a:r>
            <a:r>
              <a:rPr lang="pl-PL" sz="3600" dirty="0"/>
              <a:t> </a:t>
            </a:r>
            <a:r>
              <a:rPr lang="pl-PL" sz="3600" dirty="0" err="1"/>
              <a:t>duty</a:t>
            </a:r>
            <a:r>
              <a:rPr lang="pl-PL" sz="3600" dirty="0"/>
              <a:t> of </a:t>
            </a:r>
            <a:r>
              <a:rPr lang="pl-PL" sz="3600" dirty="0" err="1"/>
              <a:t>competence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/>
              <a:t> </a:t>
            </a:r>
            <a:r>
              <a:rPr lang="pl-PL" sz="3600" dirty="0" err="1"/>
              <a:t>educate</a:t>
            </a:r>
            <a:r>
              <a:rPr lang="pl-PL" sz="3600" dirty="0"/>
              <a:t> </a:t>
            </a:r>
            <a:r>
              <a:rPr lang="pl-PL" sz="3600" dirty="0" err="1"/>
              <a:t>lawyers</a:t>
            </a:r>
            <a:r>
              <a:rPr lang="pl-PL" sz="3600" dirty="0"/>
              <a:t> on </a:t>
            </a:r>
            <a:r>
              <a:rPr lang="pl-PL" sz="3600" dirty="0" err="1"/>
              <a:t>lawyer</a:t>
            </a:r>
            <a:r>
              <a:rPr lang="pl-PL" sz="3600" dirty="0"/>
              <a:t> </a:t>
            </a:r>
            <a:r>
              <a:rPr lang="pl-PL" sz="3600" dirty="0" err="1"/>
              <a:t>well-being</a:t>
            </a:r>
            <a:r>
              <a:rPr lang="pl-PL" sz="3600" dirty="0"/>
              <a:t> </a:t>
            </a:r>
            <a:r>
              <a:rPr lang="pl-PL" sz="3600" dirty="0" err="1"/>
              <a:t>issues</a:t>
            </a:r>
            <a:r>
              <a:rPr lang="pl-PL" sz="3600" dirty="0"/>
              <a:t>, </a:t>
            </a:r>
            <a:r>
              <a:rPr lang="pl-PL" sz="3600" dirty="0" err="1"/>
              <a:t>promote</a:t>
            </a:r>
            <a:r>
              <a:rPr lang="pl-PL" sz="3600" dirty="0"/>
              <a:t> </a:t>
            </a:r>
            <a:r>
              <a:rPr lang="pl-PL" sz="3600" dirty="0" err="1"/>
              <a:t>change</a:t>
            </a:r>
            <a:r>
              <a:rPr lang="pl-PL" sz="3600" dirty="0"/>
              <a:t> </a:t>
            </a:r>
            <a:r>
              <a:rPr lang="pl-PL" sz="3600" dirty="0" err="1"/>
              <a:t>how</a:t>
            </a:r>
            <a:r>
              <a:rPr lang="pl-PL" sz="3600" dirty="0"/>
              <a:t> law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practiced</a:t>
            </a:r>
            <a:r>
              <a:rPr lang="pl-PL" sz="3600" dirty="0"/>
              <a:t> and </a:t>
            </a:r>
            <a:r>
              <a:rPr lang="pl-PL" sz="3600" dirty="0" err="1"/>
              <a:t>how</a:t>
            </a:r>
            <a:r>
              <a:rPr lang="pl-PL" sz="3600" dirty="0"/>
              <a:t> </a:t>
            </a:r>
            <a:r>
              <a:rPr lang="pl-PL" sz="3600" dirty="0" err="1"/>
              <a:t>lawyers</a:t>
            </a:r>
            <a:r>
              <a:rPr lang="pl-PL" sz="3600" dirty="0"/>
              <a:t> </a:t>
            </a:r>
            <a:r>
              <a:rPr lang="pl-PL" sz="3600" dirty="0" err="1"/>
              <a:t>are</a:t>
            </a:r>
            <a:r>
              <a:rPr lang="pl-PL" sz="3600" dirty="0"/>
              <a:t> </a:t>
            </a:r>
            <a:r>
              <a:rPr lang="pl-PL" sz="3600" dirty="0" err="1"/>
              <a:t>regulated</a:t>
            </a:r>
            <a:r>
              <a:rPr lang="pl-PL" sz="3600" dirty="0"/>
              <a:t> to </a:t>
            </a:r>
            <a:r>
              <a:rPr lang="pl-PL" sz="3600" dirty="0" err="1"/>
              <a:t>instill</a:t>
            </a:r>
            <a:r>
              <a:rPr lang="pl-PL" sz="3600" dirty="0"/>
              <a:t> </a:t>
            </a:r>
            <a:r>
              <a:rPr lang="pl-PL" sz="3600" dirty="0" err="1"/>
              <a:t>greater</a:t>
            </a:r>
            <a:r>
              <a:rPr lang="pl-PL" sz="3600" dirty="0"/>
              <a:t> </a:t>
            </a:r>
            <a:r>
              <a:rPr lang="pl-PL" sz="3600" dirty="0" err="1"/>
              <a:t>well-being</a:t>
            </a:r>
            <a:r>
              <a:rPr lang="pl-PL" sz="3600" dirty="0"/>
              <a:t> in the </a:t>
            </a:r>
            <a:r>
              <a:rPr lang="pl-PL" sz="3600" dirty="0" err="1"/>
              <a:t>profession</a:t>
            </a:r>
            <a:r>
              <a:rPr lang="pl-PL" sz="3600" dirty="0"/>
              <a:t>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E83773E-9030-4D81-921A-3D38CEA2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6726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213157"/>
      </p:ext>
    </p:extLst>
  </p:cSld>
  <p:clrMapOvr>
    <a:masterClrMapping/>
  </p:clrMapOvr>
  <p:transition spd="slow" advClick="0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ACC04B-BC6C-450F-AA3D-4E99187C46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7350" y="208756"/>
            <a:ext cx="10515600" cy="866775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CF59B6-643C-4B19-BE2B-22597BFA6C5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9612" y="1216025"/>
            <a:ext cx="10772775" cy="4995863"/>
          </a:xfrm>
        </p:spPr>
        <p:txBody>
          <a:bodyPr>
            <a:normAutofit/>
          </a:bodyPr>
          <a:lstStyle/>
          <a:p>
            <a:r>
              <a:rPr lang="pl-PL" sz="7200" dirty="0"/>
              <a:t>Ad 5</a:t>
            </a:r>
          </a:p>
          <a:p>
            <a:r>
              <a:rPr lang="pl-PL" sz="7200" dirty="0" err="1"/>
              <a:t>If</a:t>
            </a:r>
            <a:r>
              <a:rPr lang="pl-PL" sz="7200" dirty="0"/>
              <a:t> </a:t>
            </a:r>
            <a:r>
              <a:rPr lang="pl-PL" sz="7200" dirty="0" err="1"/>
              <a:t>yes</a:t>
            </a:r>
            <a:r>
              <a:rPr lang="pl-PL" sz="7200" dirty="0"/>
              <a:t>,  </a:t>
            </a:r>
            <a:r>
              <a:rPr lang="pl-PL" sz="7200" dirty="0" err="1"/>
              <a:t>what</a:t>
            </a:r>
            <a:r>
              <a:rPr lang="pl-PL" sz="7200" dirty="0"/>
              <a:t> </a:t>
            </a:r>
            <a:r>
              <a:rPr lang="pl-PL" sz="7200" dirty="0" err="1"/>
              <a:t>tools</a:t>
            </a:r>
            <a:r>
              <a:rPr lang="pl-PL" sz="7200" dirty="0"/>
              <a:t> do </a:t>
            </a:r>
            <a:r>
              <a:rPr lang="en-US" sz="7200" dirty="0"/>
              <a:t>the Bar Association </a:t>
            </a:r>
            <a:r>
              <a:rPr lang="pl-PL" sz="7200" dirty="0"/>
              <a:t> </a:t>
            </a:r>
            <a:r>
              <a:rPr lang="pl-PL" sz="7200" dirty="0" err="1"/>
              <a:t>has</a:t>
            </a:r>
            <a:r>
              <a:rPr lang="pl-PL" sz="7200" dirty="0"/>
              <a:t> </a:t>
            </a:r>
            <a:r>
              <a:rPr lang="pl-PL" sz="7200" dirty="0" err="1"/>
              <a:t>at</a:t>
            </a:r>
            <a:r>
              <a:rPr lang="pl-PL" sz="7200" dirty="0"/>
              <a:t> </a:t>
            </a:r>
            <a:r>
              <a:rPr lang="pl-PL" sz="7200" dirty="0" err="1"/>
              <a:t>its</a:t>
            </a:r>
            <a:r>
              <a:rPr lang="pl-PL" sz="7200" dirty="0"/>
              <a:t> </a:t>
            </a:r>
            <a:r>
              <a:rPr lang="pl-PL" sz="7200" dirty="0" err="1"/>
              <a:t>disposal</a:t>
            </a:r>
            <a:r>
              <a:rPr lang="pl-PL" sz="7200" dirty="0"/>
              <a:t>?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803978-8699-4EA5-992D-1F6AF2BB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0131865"/>
      </p:ext>
    </p:extLst>
  </p:cSld>
  <p:clrMapOvr>
    <a:masterClrMapping/>
  </p:clrMapOvr>
  <p:transition spd="slow" advClick="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559B90-300D-46B2-B37D-FB71313FF5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5637" y="435182"/>
            <a:ext cx="10880725" cy="6226175"/>
          </a:xfrm>
        </p:spPr>
        <p:txBody>
          <a:bodyPr>
            <a:normAutofit/>
          </a:bodyPr>
          <a:lstStyle/>
          <a:p>
            <a:r>
              <a:rPr lang="pl-PL" sz="3600" b="1" dirty="0"/>
              <a:t>The </a:t>
            </a:r>
            <a:r>
              <a:rPr lang="pl-PL" sz="3600" b="1" dirty="0" err="1"/>
              <a:t>possible</a:t>
            </a:r>
            <a:r>
              <a:rPr lang="pl-PL" sz="3600" b="1" dirty="0"/>
              <a:t> </a:t>
            </a:r>
            <a:r>
              <a:rPr lang="pl-PL" sz="3600" b="1" dirty="0" err="1"/>
              <a:t>actions</a:t>
            </a:r>
            <a:r>
              <a:rPr lang="pl-PL" sz="3600" b="1" dirty="0"/>
              <a:t>:</a:t>
            </a:r>
          </a:p>
          <a:p>
            <a:endParaRPr lang="pl-PL" sz="36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 err="1"/>
              <a:t>offering</a:t>
            </a:r>
            <a:r>
              <a:rPr lang="pl-PL" sz="3600" dirty="0"/>
              <a:t> of </a:t>
            </a:r>
            <a:r>
              <a:rPr lang="pl-PL" sz="3600" dirty="0" err="1"/>
              <a:t>terapies</a:t>
            </a:r>
            <a:r>
              <a:rPr lang="pl-PL" sz="3600" dirty="0"/>
              <a:t> and </a:t>
            </a:r>
            <a:r>
              <a:rPr lang="pl-PL" sz="3600" dirty="0" err="1"/>
              <a:t>therapist</a:t>
            </a:r>
            <a:r>
              <a:rPr lang="pl-PL" sz="3600" dirty="0"/>
              <a:t> </a:t>
            </a:r>
            <a:r>
              <a:rPr lang="pl-PL" sz="3600" dirty="0" err="1"/>
              <a:t>especially</a:t>
            </a:r>
            <a:r>
              <a:rPr lang="pl-PL" sz="3600" dirty="0"/>
              <a:t> for </a:t>
            </a:r>
            <a:r>
              <a:rPr lang="pl-PL" sz="3600" dirty="0" err="1"/>
              <a:t>lawyers</a:t>
            </a:r>
            <a:r>
              <a:rPr lang="pl-PL" sz="3600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 err="1"/>
              <a:t>organisation</a:t>
            </a:r>
            <a:r>
              <a:rPr lang="pl-PL" sz="3600" dirty="0"/>
              <a:t> of </a:t>
            </a:r>
            <a:r>
              <a:rPr lang="pl-PL" sz="3600" dirty="0" err="1"/>
              <a:t>trainings</a:t>
            </a:r>
            <a:r>
              <a:rPr lang="pl-PL" sz="3600" dirty="0"/>
              <a:t> in </a:t>
            </a:r>
            <a:r>
              <a:rPr lang="pl-PL" sz="3600" dirty="0" err="1"/>
              <a:t>stress</a:t>
            </a:r>
            <a:r>
              <a:rPr lang="pl-PL" sz="3600" dirty="0"/>
              <a:t> </a:t>
            </a:r>
            <a:r>
              <a:rPr lang="pl-PL" sz="3600" dirty="0" err="1"/>
              <a:t>managment</a:t>
            </a:r>
            <a:r>
              <a:rPr lang="pl-PL" sz="3600" dirty="0"/>
              <a:t>, set and express </a:t>
            </a:r>
            <a:r>
              <a:rPr lang="pl-PL" sz="3600" dirty="0" err="1"/>
              <a:t>workload</a:t>
            </a:r>
            <a:r>
              <a:rPr lang="pl-PL" sz="3600" dirty="0"/>
              <a:t> </a:t>
            </a:r>
            <a:r>
              <a:rPr lang="pl-PL" sz="3600" dirty="0" err="1"/>
              <a:t>limits</a:t>
            </a:r>
            <a:r>
              <a:rPr lang="pl-PL" sz="3600" dirty="0"/>
              <a:t> and </a:t>
            </a:r>
            <a:r>
              <a:rPr lang="pl-PL" sz="3600" dirty="0" err="1"/>
              <a:t>boundaries</a:t>
            </a:r>
            <a:r>
              <a:rPr lang="pl-PL" sz="3600" dirty="0"/>
              <a:t>,  </a:t>
            </a:r>
            <a:r>
              <a:rPr lang="pl-PL" sz="3600" dirty="0" err="1"/>
              <a:t>work</a:t>
            </a:r>
            <a:r>
              <a:rPr lang="pl-PL" sz="3600" dirty="0"/>
              <a:t> </a:t>
            </a:r>
            <a:r>
              <a:rPr lang="pl-PL" sz="3600" dirty="0" err="1"/>
              <a:t>efficiency</a:t>
            </a:r>
            <a:r>
              <a:rPr lang="pl-PL" sz="3600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/>
              <a:t> </a:t>
            </a:r>
            <a:r>
              <a:rPr lang="pl-PL" sz="3600" dirty="0" err="1"/>
              <a:t>supporting</a:t>
            </a:r>
            <a:r>
              <a:rPr lang="pl-PL" sz="3600" dirty="0"/>
              <a:t> </a:t>
            </a:r>
            <a:r>
              <a:rPr lang="pl-PL" sz="3600" dirty="0" err="1"/>
              <a:t>phisical</a:t>
            </a:r>
            <a:r>
              <a:rPr lang="pl-PL" sz="3600" dirty="0"/>
              <a:t> </a:t>
            </a:r>
            <a:r>
              <a:rPr lang="pl-PL" sz="3600" dirty="0" err="1"/>
              <a:t>acitvity</a:t>
            </a:r>
            <a:r>
              <a:rPr lang="pl-PL" sz="3600" dirty="0"/>
              <a:t> </a:t>
            </a:r>
            <a:r>
              <a:rPr lang="pl-PL" sz="3600" dirty="0" err="1"/>
              <a:t>through</a:t>
            </a:r>
            <a:r>
              <a:rPr lang="pl-PL" sz="3600" dirty="0"/>
              <a:t> </a:t>
            </a:r>
            <a:r>
              <a:rPr lang="pl-PL" sz="3600" dirty="0" err="1"/>
              <a:t>various</a:t>
            </a:r>
            <a:r>
              <a:rPr lang="pl-PL" sz="3600" dirty="0"/>
              <a:t> sport and </a:t>
            </a:r>
            <a:r>
              <a:rPr lang="pl-PL" sz="3600" dirty="0" err="1"/>
              <a:t>integrity</a:t>
            </a:r>
            <a:r>
              <a:rPr lang="pl-PL" sz="3600" dirty="0"/>
              <a:t> </a:t>
            </a:r>
            <a:r>
              <a:rPr lang="pl-PL" sz="3600" dirty="0" err="1"/>
              <a:t>activities</a:t>
            </a:r>
            <a:r>
              <a:rPr lang="pl-PL" sz="3600" dirty="0"/>
              <a:t>, </a:t>
            </a:r>
            <a:r>
              <a:rPr lang="pl-PL" sz="3600" dirty="0" err="1"/>
              <a:t>organisation</a:t>
            </a:r>
            <a:r>
              <a:rPr lang="pl-PL" sz="3600" dirty="0"/>
              <a:t> of hobby </a:t>
            </a:r>
            <a:r>
              <a:rPr lang="pl-PL" sz="3600" dirty="0" err="1"/>
              <a:t>activities</a:t>
            </a:r>
            <a:r>
              <a:rPr lang="pl-PL" sz="3600" dirty="0"/>
              <a:t> </a:t>
            </a:r>
            <a:r>
              <a:rPr lang="pl-PL" sz="3600" dirty="0" err="1"/>
              <a:t>such</a:t>
            </a:r>
            <a:r>
              <a:rPr lang="pl-PL" sz="3600" dirty="0"/>
              <a:t> as </a:t>
            </a:r>
            <a:r>
              <a:rPr lang="pl-PL" sz="3600" dirty="0" err="1"/>
              <a:t>book</a:t>
            </a:r>
            <a:r>
              <a:rPr lang="pl-PL" sz="3600" dirty="0"/>
              <a:t>, </a:t>
            </a:r>
            <a:r>
              <a:rPr lang="pl-PL" sz="3600" dirty="0" err="1"/>
              <a:t>cniema</a:t>
            </a:r>
            <a:r>
              <a:rPr lang="pl-PL" sz="3600" dirty="0"/>
              <a:t>, </a:t>
            </a:r>
            <a:r>
              <a:rPr lang="pl-PL" sz="3600" dirty="0" err="1"/>
              <a:t>bridge</a:t>
            </a:r>
            <a:r>
              <a:rPr lang="pl-PL" sz="3600" dirty="0"/>
              <a:t> </a:t>
            </a:r>
            <a:r>
              <a:rPr lang="pl-PL" sz="3600" dirty="0" err="1"/>
              <a:t>clubs</a:t>
            </a:r>
            <a:r>
              <a:rPr lang="pl-PL" sz="3600" dirty="0"/>
              <a:t>, joint </a:t>
            </a:r>
            <a:r>
              <a:rPr lang="pl-PL" sz="3600" dirty="0" err="1"/>
              <a:t>outings</a:t>
            </a:r>
            <a:r>
              <a:rPr lang="pl-PL" sz="3600" dirty="0"/>
              <a:t> to </a:t>
            </a:r>
            <a:r>
              <a:rPr lang="pl-PL" sz="3600" dirty="0" err="1"/>
              <a:t>cultural</a:t>
            </a:r>
            <a:r>
              <a:rPr lang="pl-PL" sz="3600" dirty="0"/>
              <a:t> </a:t>
            </a:r>
            <a:r>
              <a:rPr lang="pl-PL" sz="3600" dirty="0" err="1"/>
              <a:t>ebvents</a:t>
            </a:r>
            <a:r>
              <a:rPr lang="pl-PL" sz="3600" dirty="0"/>
              <a:t>, </a:t>
            </a:r>
            <a:r>
              <a:rPr lang="pl-PL" sz="3600" dirty="0" err="1"/>
              <a:t>tourist</a:t>
            </a:r>
            <a:r>
              <a:rPr lang="pl-PL" sz="3600" dirty="0"/>
              <a:t> </a:t>
            </a:r>
            <a:r>
              <a:rPr lang="pl-PL" sz="3600" dirty="0" err="1"/>
              <a:t>trips</a:t>
            </a:r>
            <a:r>
              <a:rPr lang="pl-PL" sz="3600" dirty="0"/>
              <a:t> etc.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704075-204B-4568-918E-72BFA8B0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376" y="6459137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57367"/>
      </p:ext>
    </p:extLst>
  </p:cSld>
  <p:clrMapOvr>
    <a:masterClrMapping/>
  </p:clrMapOvr>
  <p:transition spd="slow" advClick="0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BF56B2-F358-4672-96D9-3BCB470F51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0056" y="512762"/>
            <a:ext cx="11291888" cy="5832475"/>
          </a:xfrm>
        </p:spPr>
        <p:txBody>
          <a:bodyPr>
            <a:normAutofit/>
          </a:bodyPr>
          <a:lstStyle/>
          <a:p>
            <a:pPr algn="ctr"/>
            <a:r>
              <a:rPr lang="pl-PL" sz="4400" dirty="0" err="1"/>
              <a:t>Thank</a:t>
            </a:r>
            <a:r>
              <a:rPr lang="pl-PL" sz="4400" dirty="0"/>
              <a:t> </a:t>
            </a:r>
            <a:r>
              <a:rPr lang="pl-PL" sz="4400" dirty="0" err="1"/>
              <a:t>you</a:t>
            </a:r>
            <a:r>
              <a:rPr lang="pl-PL" sz="4400" dirty="0"/>
              <a:t> for </a:t>
            </a:r>
            <a:r>
              <a:rPr lang="pl-PL" sz="4400" dirty="0" err="1"/>
              <a:t>your</a:t>
            </a:r>
            <a:r>
              <a:rPr lang="pl-PL" sz="4400" dirty="0"/>
              <a:t> </a:t>
            </a:r>
            <a:r>
              <a:rPr lang="pl-PL" sz="4400" dirty="0" err="1"/>
              <a:t>attention</a:t>
            </a:r>
            <a:r>
              <a:rPr lang="pl-PL" sz="4400" dirty="0"/>
              <a:t> </a:t>
            </a:r>
          </a:p>
          <a:p>
            <a:pPr algn="ctr"/>
            <a:endParaRPr lang="pl-PL" sz="4400" dirty="0"/>
          </a:p>
          <a:p>
            <a:pPr algn="ctr"/>
            <a:r>
              <a:rPr lang="pl-PL" sz="4400" dirty="0"/>
              <a:t>Magdalena Witkowska</a:t>
            </a:r>
          </a:p>
          <a:p>
            <a:pPr algn="ctr"/>
            <a:r>
              <a:rPr lang="pl-PL" sz="4400" dirty="0" err="1"/>
              <a:t>Attorney</a:t>
            </a:r>
            <a:r>
              <a:rPr lang="pl-PL" sz="4400" dirty="0"/>
              <a:t>-</a:t>
            </a:r>
            <a:r>
              <a:rPr lang="pl-PL" sz="4400" dirty="0" err="1"/>
              <a:t>at</a:t>
            </a:r>
            <a:r>
              <a:rPr lang="pl-PL" sz="4400" dirty="0"/>
              <a:t>-law</a:t>
            </a:r>
          </a:p>
          <a:p>
            <a:pPr algn="ctr"/>
            <a:r>
              <a:rPr lang="pl-PL" sz="4400" dirty="0"/>
              <a:t>Dean of the </a:t>
            </a:r>
            <a:r>
              <a:rPr lang="pl-PL" sz="4400" dirty="0" err="1"/>
              <a:t>Gdansk</a:t>
            </a:r>
            <a:r>
              <a:rPr lang="pl-PL" sz="4400" dirty="0"/>
              <a:t> Bar </a:t>
            </a:r>
            <a:r>
              <a:rPr lang="pl-PL" sz="4400" dirty="0" err="1"/>
              <a:t>Association</a:t>
            </a:r>
            <a:endParaRPr lang="pl-PL" sz="4400" dirty="0"/>
          </a:p>
          <a:p>
            <a:pPr algn="ctr"/>
            <a:r>
              <a:rPr lang="pl-PL" sz="4400" dirty="0"/>
              <a:t>magdalena.witkowska@oirp.gda.pl</a:t>
            </a:r>
          </a:p>
          <a:p>
            <a:pPr algn="ctr"/>
            <a:r>
              <a:rPr lang="pl-PL" sz="4400" dirty="0"/>
              <a:t>www.oirp.gda.pl </a:t>
            </a:r>
          </a:p>
          <a:p>
            <a:pPr algn="ctr"/>
            <a:endParaRPr lang="pl-PL" sz="3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8D6F72A-0894-4474-867B-40C28899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889352"/>
      </p:ext>
    </p:extLst>
  </p:cSld>
  <p:clrMapOvr>
    <a:masterClrMapping/>
  </p:clrMapOvr>
  <p:transition spd="slow" advClick="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BF60F72-886E-4644-AFCF-0115DE08EF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7022521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pPr lvl="0"/>
            <a:r>
              <a:rPr lang="pl-PL" dirty="0"/>
              <a:t>1. The </a:t>
            </a:r>
            <a:r>
              <a:rPr lang="pl-PL" dirty="0" err="1"/>
              <a:t>genesis</a:t>
            </a:r>
            <a:r>
              <a:rPr lang="pl-PL" dirty="0"/>
              <a:t> of </a:t>
            </a:r>
            <a:r>
              <a:rPr lang="pl-PL" dirty="0" err="1"/>
              <a:t>recognizing</a:t>
            </a:r>
            <a:r>
              <a:rPr lang="pl-PL" dirty="0"/>
              <a:t> by Gdańsk Bar </a:t>
            </a:r>
            <a:r>
              <a:rPr lang="pl-PL" dirty="0" err="1"/>
              <a:t>Associations</a:t>
            </a:r>
            <a:r>
              <a:rPr lang="pl-PL" dirty="0"/>
              <a:t> of </a:t>
            </a:r>
            <a:r>
              <a:rPr lang="pl-PL" dirty="0" err="1"/>
              <a:t>Attorneys</a:t>
            </a:r>
            <a:r>
              <a:rPr lang="pl-PL" dirty="0"/>
              <a:t>-</a:t>
            </a:r>
            <a:r>
              <a:rPr lang="pl-PL" dirty="0" err="1"/>
              <a:t>at</a:t>
            </a:r>
            <a:r>
              <a:rPr lang="pl-PL" dirty="0"/>
              <a:t>-Law the </a:t>
            </a:r>
            <a:r>
              <a:rPr lang="pl-PL" dirty="0" err="1"/>
              <a:t>dangers</a:t>
            </a:r>
            <a:r>
              <a:rPr lang="pl-PL" dirty="0"/>
              <a:t> </a:t>
            </a:r>
            <a:r>
              <a:rPr lang="pl-PL" dirty="0" err="1"/>
              <a:t>caused</a:t>
            </a:r>
            <a:r>
              <a:rPr lang="pl-PL" dirty="0"/>
              <a:t> by </a:t>
            </a:r>
            <a:r>
              <a:rPr lang="pl-PL" dirty="0" err="1"/>
              <a:t>stress</a:t>
            </a:r>
            <a:r>
              <a:rPr lang="pl-PL" dirty="0"/>
              <a:t>, </a:t>
            </a:r>
            <a:r>
              <a:rPr lang="pl-PL" dirty="0" err="1"/>
              <a:t>anxiety</a:t>
            </a:r>
            <a:r>
              <a:rPr lang="pl-PL" dirty="0"/>
              <a:t> and </a:t>
            </a:r>
            <a:r>
              <a:rPr lang="pl-PL" dirty="0" err="1"/>
              <a:t>professional</a:t>
            </a:r>
            <a:r>
              <a:rPr lang="pl-PL" dirty="0"/>
              <a:t> </a:t>
            </a:r>
            <a:r>
              <a:rPr lang="en-US" dirty="0"/>
              <a:t>concerns affecting the lawyers’ work.</a:t>
            </a:r>
            <a:endParaRPr lang="pl-PL" dirty="0"/>
          </a:p>
          <a:p>
            <a:pPr lvl="0"/>
            <a:endParaRPr lang="pl-PL" dirty="0"/>
          </a:p>
          <a:p>
            <a:pPr lvl="0"/>
            <a:r>
              <a:rPr lang="pl-PL" dirty="0"/>
              <a:t>2. </a:t>
            </a:r>
            <a:r>
              <a:rPr lang="pl-PL" dirty="0" err="1"/>
              <a:t>Types</a:t>
            </a:r>
            <a:r>
              <a:rPr lang="pl-PL" dirty="0"/>
              <a:t> of </a:t>
            </a:r>
            <a:r>
              <a:rPr lang="pl-PL" dirty="0" err="1"/>
              <a:t>threats</a:t>
            </a:r>
            <a:r>
              <a:rPr lang="pl-PL" dirty="0"/>
              <a:t> and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causes</a:t>
            </a:r>
            <a:r>
              <a:rPr lang="pl-PL" dirty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3. </a:t>
            </a:r>
            <a:r>
              <a:rPr lang="pl-PL" dirty="0" err="1"/>
              <a:t>Should</a:t>
            </a:r>
            <a:r>
              <a:rPr lang="pl-PL" dirty="0"/>
              <a:t>  </a:t>
            </a:r>
            <a:r>
              <a:rPr lang="en-US" dirty="0"/>
              <a:t>the Bar Association  deal with stress, anxiety and professional concerns affecting the lawyers’ work?</a:t>
            </a:r>
            <a:endParaRPr lang="pl-PL" dirty="0"/>
          </a:p>
          <a:p>
            <a:pPr lvl="0"/>
            <a:endParaRPr lang="pl-PL" dirty="0"/>
          </a:p>
          <a:p>
            <a:pPr lvl="0"/>
            <a:r>
              <a:rPr lang="pl-PL" dirty="0"/>
              <a:t>4.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yes</a:t>
            </a:r>
            <a:r>
              <a:rPr lang="pl-PL" dirty="0"/>
              <a:t>,  </a:t>
            </a:r>
            <a:r>
              <a:rPr lang="pl-PL" dirty="0" err="1"/>
              <a:t>how</a:t>
            </a:r>
            <a:r>
              <a:rPr lang="pl-PL" dirty="0"/>
              <a:t> </a:t>
            </a:r>
            <a:r>
              <a:rPr lang="en-US" dirty="0"/>
              <a:t>the Bar Association 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counteract</a:t>
            </a:r>
            <a:r>
              <a:rPr lang="pl-PL" dirty="0"/>
              <a:t> </a:t>
            </a: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threats</a:t>
            </a:r>
            <a:r>
              <a:rPr lang="pl-PL" dirty="0"/>
              <a:t>?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5.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yes</a:t>
            </a:r>
            <a:r>
              <a:rPr lang="pl-PL" dirty="0"/>
              <a:t>,  </a:t>
            </a:r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tools</a:t>
            </a:r>
            <a:r>
              <a:rPr lang="pl-PL" dirty="0"/>
              <a:t> do </a:t>
            </a:r>
            <a:r>
              <a:rPr lang="en-US" dirty="0"/>
              <a:t>the Bar Association 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disposal</a:t>
            </a:r>
            <a:r>
              <a:rPr lang="pl-PL" dirty="0"/>
              <a:t>?</a:t>
            </a:r>
          </a:p>
          <a:p>
            <a:endParaRPr lang="en-US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5A47D37-BB5C-4974-B048-184AB640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A6193C-6E7B-4366-842B-DEF39A3C7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31937" y="6459785"/>
            <a:ext cx="4822804" cy="365125"/>
          </a:xfrm>
        </p:spPr>
        <p:txBody>
          <a:bodyPr/>
          <a:lstStyle/>
          <a:p>
            <a:r>
              <a:rPr lang="pl-PL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65270574"/>
      </p:ext>
    </p:extLst>
  </p:cSld>
  <p:clrMapOvr>
    <a:masterClrMapping/>
  </p:clrMapOvr>
  <p:transition spd="slow" advClick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6AB805-2765-470F-8C34-BED462260E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6966764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pl-PL" sz="4800" dirty="0" err="1"/>
              <a:t>Being</a:t>
            </a:r>
            <a:r>
              <a:rPr lang="pl-PL" sz="4800" dirty="0"/>
              <a:t> a </a:t>
            </a:r>
            <a:r>
              <a:rPr lang="pl-PL" sz="4800" dirty="0" err="1"/>
              <a:t>Lawyer</a:t>
            </a:r>
            <a:r>
              <a:rPr lang="pl-PL" sz="4800" dirty="0"/>
              <a:t> </a:t>
            </a:r>
            <a:r>
              <a:rPr lang="pl-PL" sz="4800" dirty="0" err="1"/>
              <a:t>Is</a:t>
            </a:r>
            <a:r>
              <a:rPr lang="pl-PL" sz="4800" dirty="0"/>
              <a:t> </a:t>
            </a:r>
            <a:r>
              <a:rPr lang="pl-PL" sz="4800" dirty="0" err="1"/>
              <a:t>Stressful</a:t>
            </a:r>
            <a:endParaRPr lang="pl-PL" sz="4800" dirty="0"/>
          </a:p>
          <a:p>
            <a:pPr algn="just"/>
            <a:endParaRPr lang="en-US" sz="2800" dirty="0"/>
          </a:p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44E4009-1668-4C86-A151-1F27653D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C405-1B6F-4716-A250-B870F0B08BB3}" type="slidenum">
              <a:rPr lang="pl-PL" smtClean="0"/>
              <a:t>3</a:t>
            </a:fld>
            <a:endParaRPr lang="pl-PL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051F65AD-5BD4-4D6C-835A-8928C699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85991" y="6446594"/>
            <a:ext cx="4822804" cy="365125"/>
          </a:xfrm>
        </p:spPr>
        <p:txBody>
          <a:bodyPr/>
          <a:lstStyle/>
          <a:p>
            <a:r>
              <a:rPr lang="pl-PL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64168661"/>
      </p:ext>
    </p:extLst>
  </p:cSld>
  <p:clrMapOvr>
    <a:masterClrMapping/>
  </p:clrMapOvr>
  <p:transition spd="slow" advClick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7EFE04-DF99-48BA-AFF6-E738AA173A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35794" y="0"/>
            <a:ext cx="6824698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4000" dirty="0"/>
              <a:t>Ad 1</a:t>
            </a:r>
            <a:endParaRPr lang="pl-PL" sz="4000" dirty="0"/>
          </a:p>
          <a:p>
            <a:r>
              <a:rPr lang="pl-PL" sz="4000" dirty="0"/>
              <a:t>The </a:t>
            </a:r>
            <a:r>
              <a:rPr lang="pl-PL" sz="4000" dirty="0" err="1"/>
              <a:t>genesis</a:t>
            </a:r>
            <a:r>
              <a:rPr lang="pl-PL" sz="4000" dirty="0"/>
              <a:t> of </a:t>
            </a:r>
            <a:r>
              <a:rPr lang="pl-PL" sz="4000" dirty="0" err="1"/>
              <a:t>recognizing</a:t>
            </a:r>
            <a:r>
              <a:rPr lang="pl-PL" sz="4000" dirty="0"/>
              <a:t> by Gdańsk Bar </a:t>
            </a:r>
            <a:r>
              <a:rPr lang="pl-PL" sz="4000" dirty="0" err="1"/>
              <a:t>Associations</a:t>
            </a:r>
            <a:r>
              <a:rPr lang="pl-PL" sz="4000" dirty="0"/>
              <a:t> of </a:t>
            </a:r>
            <a:r>
              <a:rPr lang="pl-PL" sz="4000" dirty="0" err="1"/>
              <a:t>Attorneys</a:t>
            </a:r>
            <a:r>
              <a:rPr lang="pl-PL" sz="4000" dirty="0"/>
              <a:t>-</a:t>
            </a:r>
            <a:r>
              <a:rPr lang="pl-PL" sz="4000" dirty="0" err="1"/>
              <a:t>at</a:t>
            </a:r>
            <a:r>
              <a:rPr lang="pl-PL" sz="4000" dirty="0"/>
              <a:t>-Law the </a:t>
            </a:r>
            <a:r>
              <a:rPr lang="pl-PL" sz="4000" dirty="0" err="1"/>
              <a:t>dangers</a:t>
            </a:r>
            <a:r>
              <a:rPr lang="pl-PL" sz="4000" dirty="0"/>
              <a:t> </a:t>
            </a:r>
            <a:r>
              <a:rPr lang="pl-PL" sz="4000" dirty="0" err="1"/>
              <a:t>caused</a:t>
            </a:r>
            <a:r>
              <a:rPr lang="pl-PL" sz="4000" dirty="0"/>
              <a:t> by </a:t>
            </a:r>
            <a:r>
              <a:rPr lang="pl-PL" sz="4000" dirty="0" err="1"/>
              <a:t>stress</a:t>
            </a:r>
            <a:r>
              <a:rPr lang="pl-PL" sz="4000" dirty="0"/>
              <a:t>, </a:t>
            </a:r>
            <a:r>
              <a:rPr lang="pl-PL" sz="4000" dirty="0" err="1"/>
              <a:t>anxiety</a:t>
            </a:r>
            <a:r>
              <a:rPr lang="pl-PL" sz="4000" dirty="0"/>
              <a:t> and </a:t>
            </a:r>
            <a:r>
              <a:rPr lang="pl-PL" sz="4000" dirty="0" err="1"/>
              <a:t>professional</a:t>
            </a:r>
            <a:r>
              <a:rPr lang="pl-PL" sz="4000" dirty="0"/>
              <a:t> </a:t>
            </a:r>
            <a:r>
              <a:rPr lang="en-US" sz="4000" dirty="0"/>
              <a:t>concerns affecting the lawyers’ work.</a:t>
            </a:r>
            <a:endParaRPr lang="pl-PL" sz="4000" dirty="0"/>
          </a:p>
          <a:p>
            <a:pPr marL="0" indent="0">
              <a:buNone/>
            </a:pPr>
            <a:r>
              <a:rPr lang="en-US" dirty="0"/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352A11C-EC5D-4653-91CF-6B25AA579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76215" y="6493118"/>
            <a:ext cx="4822804" cy="365125"/>
          </a:xfrm>
        </p:spPr>
        <p:txBody>
          <a:bodyPr/>
          <a:lstStyle/>
          <a:p>
            <a:r>
              <a:rPr lang="pl-PL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73921904"/>
      </p:ext>
    </p:extLst>
  </p:cSld>
  <p:clrMapOvr>
    <a:masterClrMapping/>
  </p:clrMapOvr>
  <p:transition spd="slow" advClick="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336DE1-754E-45CA-A5C5-8E57B49C3F9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10760075" cy="1325562"/>
          </a:xfrm>
        </p:spPr>
        <p:txBody>
          <a:bodyPr>
            <a:normAutofit fontScale="90000"/>
          </a:bodyPr>
          <a:lstStyle/>
          <a:p>
            <a:br>
              <a:rPr lang="pl-PL" sz="3100"/>
            </a:br>
            <a:br>
              <a:rPr lang="pl-PL" sz="3100">
                <a:latin typeface="+mn-lt"/>
              </a:rPr>
            </a:br>
            <a:br>
              <a:rPr lang="pl-PL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2EA2F9-E720-4916-94A5-082C1C41DFB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500063"/>
            <a:ext cx="10515600" cy="5297488"/>
          </a:xfrm>
        </p:spPr>
        <p:txBody>
          <a:bodyPr>
            <a:normAutofit/>
          </a:bodyPr>
          <a:lstStyle/>
          <a:p>
            <a:pPr algn="just"/>
            <a:endParaRPr lang="pl-PL" sz="2800" dirty="0"/>
          </a:p>
          <a:p>
            <a:r>
              <a:rPr lang="en-US" sz="4800" dirty="0"/>
              <a:t>Disciplinary proceedings – more and more complains about the behavior of  lawyers towards clients, courts.  These complains increasingly involve cases where  lawyers abuse alcohol or drugs or are depressed. </a:t>
            </a:r>
            <a:endParaRPr lang="pl-PL" sz="48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8D4F7B9-4F7D-4205-9538-0752AC18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7448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1062125"/>
      </p:ext>
    </p:extLst>
  </p:cSld>
  <p:clrMapOvr>
    <a:masterClrMapping/>
  </p:clrMapOvr>
  <p:transition spd="slow" advClick="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A35BA-B5CE-4AF4-A5FE-BC082D18D3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6746639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r>
              <a:rPr lang="en-US" sz="6600" dirty="0"/>
              <a:t>Ad 2</a:t>
            </a:r>
            <a:endParaRPr lang="pl-PL" sz="6600" dirty="0"/>
          </a:p>
          <a:p>
            <a:r>
              <a:rPr lang="pl-PL" sz="6600" dirty="0" err="1"/>
              <a:t>Types</a:t>
            </a:r>
            <a:r>
              <a:rPr lang="pl-PL" sz="6600" dirty="0"/>
              <a:t> of </a:t>
            </a:r>
            <a:r>
              <a:rPr lang="pl-PL" sz="6600" dirty="0" err="1"/>
              <a:t>threats</a:t>
            </a:r>
            <a:r>
              <a:rPr lang="pl-PL" sz="6600" dirty="0"/>
              <a:t> and </a:t>
            </a:r>
            <a:r>
              <a:rPr lang="pl-PL" sz="6600" dirty="0" err="1"/>
              <a:t>their</a:t>
            </a:r>
            <a:r>
              <a:rPr lang="pl-PL" sz="6600" dirty="0"/>
              <a:t> </a:t>
            </a:r>
            <a:r>
              <a:rPr lang="pl-PL" sz="6600" dirty="0" err="1"/>
              <a:t>causes</a:t>
            </a:r>
            <a:endParaRPr lang="pl-PL" sz="6600" dirty="0"/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0599A66-D551-40E3-85E7-2DF541E1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46837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677350"/>
      </p:ext>
    </p:extLst>
  </p:cSld>
  <p:clrMapOvr>
    <a:masterClrMapping/>
  </p:clrMapOvr>
  <p:transition spd="slow" advClick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3C6B16-BC71-471B-A57C-ED01A027CD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6735488" cy="5646208"/>
          </a:xfrm>
        </p:spPr>
        <p:txBody>
          <a:bodyPr vert="horz" lIns="0" tIns="45720" rIns="0" bIns="45720" rtlCol="0" anchor="ctr">
            <a:normAutofit lnSpcReduction="10000"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r>
              <a:rPr lang="en-US" sz="2400" b="1" dirty="0"/>
              <a:t>Types of threat: </a:t>
            </a:r>
            <a:endParaRPr lang="pl-PL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to much work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tight deadlines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long working hours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lack of free time, sleep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complex matters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/>
              <a:t>communication</a:t>
            </a:r>
            <a:r>
              <a:rPr lang="pl-PL" sz="2400" dirty="0"/>
              <a:t> with </a:t>
            </a:r>
            <a:r>
              <a:rPr lang="pl-PL" sz="2400" dirty="0" err="1"/>
              <a:t>clients</a:t>
            </a:r>
            <a:r>
              <a:rPr lang="pl-PL" sz="2400" dirty="0"/>
              <a:t> in </a:t>
            </a:r>
            <a:r>
              <a:rPr lang="pl-PL" sz="2400" dirty="0" err="1"/>
              <a:t>emotional</a:t>
            </a:r>
            <a:r>
              <a:rPr lang="pl-PL" sz="2400" dirty="0"/>
              <a:t> </a:t>
            </a:r>
            <a:r>
              <a:rPr lang="pl-PL" sz="2400" dirty="0" err="1"/>
              <a:t>situations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en-US" sz="2400" dirty="0"/>
              <a:t>competition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constantly changing law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/>
              <a:t>stay</a:t>
            </a:r>
            <a:r>
              <a:rPr lang="pl-PL" sz="2400" dirty="0"/>
              <a:t> on top of </a:t>
            </a:r>
            <a:r>
              <a:rPr lang="pl-PL" sz="2400" dirty="0" err="1"/>
              <a:t>an</a:t>
            </a:r>
            <a:r>
              <a:rPr lang="pl-PL" sz="2400" dirty="0"/>
              <a:t> </a:t>
            </a:r>
            <a:r>
              <a:rPr lang="pl-PL" sz="2400" dirty="0" err="1"/>
              <a:t>ever-changing</a:t>
            </a:r>
            <a:r>
              <a:rPr lang="pl-PL" sz="2400" dirty="0"/>
              <a:t> </a:t>
            </a:r>
            <a:r>
              <a:rPr lang="pl-PL" sz="2400" dirty="0" err="1"/>
              <a:t>industry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maintenance of the business </a:t>
            </a:r>
            <a:endParaRPr lang="pl-PL" sz="2400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D647C4-BAA9-4C3A-B444-CF94482A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5686" y="6446837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658036"/>
      </p:ext>
    </p:extLst>
  </p:cSld>
  <p:clrMapOvr>
    <a:masterClrMapping/>
  </p:clrMapOvr>
  <p:transition spd="slow" advClick="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A99679-3ABB-4509-B494-A6CBCEFE96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6821799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3600" b="1" dirty="0"/>
              <a:t>results:</a:t>
            </a:r>
            <a:endParaRPr lang="pl-PL" sz="3600" b="1" dirty="0"/>
          </a:p>
          <a:p>
            <a:pPr marL="0" indent="0">
              <a:buNone/>
            </a:pPr>
            <a:r>
              <a:rPr lang="en-US" sz="3600" dirty="0"/>
              <a:t>an impact on deterioration of health and the performance of professional duties like</a:t>
            </a:r>
            <a:r>
              <a:rPr lang="pl-PL" sz="3600" dirty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 stress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reach for stimulants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suffer from depression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mild to severe anxiety</a:t>
            </a:r>
            <a:endParaRPr lang="pl-PL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3600" dirty="0"/>
              <a:t> </a:t>
            </a:r>
            <a:r>
              <a:rPr lang="pl-PL" sz="3600" dirty="0" err="1"/>
              <a:t>suicidal</a:t>
            </a:r>
            <a:r>
              <a:rPr lang="pl-PL" sz="3600" dirty="0"/>
              <a:t> </a:t>
            </a:r>
            <a:r>
              <a:rPr lang="pl-PL" sz="3600" dirty="0" err="1"/>
              <a:t>thoughts</a:t>
            </a:r>
            <a:endParaRPr lang="pl-PL" sz="3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31F0A2-ACF1-4E80-99F1-073C08AEF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85" y="6448586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977452"/>
      </p:ext>
    </p:extLst>
  </p:cSld>
  <p:clrMapOvr>
    <a:masterClrMapping/>
  </p:clrMapOvr>
  <p:transition spd="slow" advClick="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32DFAA2-C71C-44BC-AB88-EFDFEAE6B95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42016" y="605896"/>
            <a:ext cx="6858152" cy="5646208"/>
          </a:xfrm>
        </p:spPr>
        <p:txBody>
          <a:bodyPr vert="horz" lIns="0" tIns="45720" rIns="0" bIns="45720" rtlCol="0" anchor="ctr">
            <a:normAutofit lnSpcReduction="10000"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2600" dirty="0"/>
          </a:p>
          <a:p>
            <a:r>
              <a:rPr lang="pl-PL" sz="5400" dirty="0"/>
              <a:t>Ad 3</a:t>
            </a:r>
          </a:p>
          <a:p>
            <a:r>
              <a:rPr lang="pl-PL" sz="5400" dirty="0" err="1"/>
              <a:t>Should</a:t>
            </a:r>
            <a:r>
              <a:rPr lang="pl-PL" sz="5400" dirty="0"/>
              <a:t>  </a:t>
            </a:r>
            <a:r>
              <a:rPr lang="en-US" sz="5400" dirty="0"/>
              <a:t>the Bar Association  deal with stress, anxiety and professional concerns affecting the lawyers’ work?</a:t>
            </a:r>
            <a:endParaRPr lang="pl-PL" sz="5400" dirty="0"/>
          </a:p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FAC96C-EF57-40A0-8710-167E0934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47784"/>
            <a:ext cx="1312025" cy="365125"/>
          </a:xfrm>
        </p:spPr>
        <p:txBody>
          <a:bodyPr/>
          <a:lstStyle/>
          <a:p>
            <a:fld id="{0FC1C405-1B6F-4716-A250-B870F0B08BB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039993"/>
      </p:ext>
    </p:extLst>
  </p:cSld>
  <p:clrMapOvr>
    <a:masterClrMapping/>
  </p:clrMapOvr>
  <p:transition spd="slow" advClick="0">
    <p:wipe/>
  </p:transition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619</Words>
  <Application>Microsoft Office PowerPoint</Application>
  <PresentationFormat>Panoramiczny</PresentationFormat>
  <Paragraphs>90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Calibri</vt:lpstr>
      <vt:lpstr>Calibri Light</vt:lpstr>
      <vt:lpstr>Times New Roman</vt:lpstr>
      <vt:lpstr>Wingdings</vt:lpstr>
      <vt:lpstr>Wingdings 2</vt:lpstr>
      <vt:lpstr>HDOfficeLightV0</vt:lpstr>
      <vt:lpstr>Retrospekcja</vt:lpstr>
      <vt:lpstr>SHOULD THE BAR ASSOCIATION BE DEALING WITH STRESS, ANXIETY AND PROFESSIONAL CONCERNS AFFECTING THE LAWYERS’ WORK? </vt:lpstr>
      <vt:lpstr>Prezentacja programu PowerPoint</vt:lpstr>
      <vt:lpstr>Prezentacja programu PowerPoint</vt:lpstr>
      <vt:lpstr>Prezentacja programu PowerPoint</vt:lpstr>
      <vt:lpstr>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Responsibility and tools of the lawyers to make judical independence effective</dc:title>
  <dc:creator>dell</dc:creator>
  <cp:lastModifiedBy>Magdalena Witkowska</cp:lastModifiedBy>
  <cp:revision>16</cp:revision>
  <dcterms:created xsi:type="dcterms:W3CDTF">2018-08-30T13:43:28Z</dcterms:created>
  <dcterms:modified xsi:type="dcterms:W3CDTF">2022-11-13T14:12:44Z</dcterms:modified>
</cp:coreProperties>
</file>