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5"/>
  </p:notesMasterIdLst>
  <p:sldIdLst>
    <p:sldId id="256" r:id="rId2"/>
    <p:sldId id="259" r:id="rId3"/>
    <p:sldId id="261" r:id="rId4"/>
    <p:sldId id="264" r:id="rId5"/>
    <p:sldId id="266" r:id="rId6"/>
    <p:sldId id="265" r:id="rId7"/>
    <p:sldId id="267" r:id="rId8"/>
    <p:sldId id="271" r:id="rId9"/>
    <p:sldId id="268" r:id="rId10"/>
    <p:sldId id="284" r:id="rId11"/>
    <p:sldId id="270" r:id="rId12"/>
    <p:sldId id="272" r:id="rId13"/>
    <p:sldId id="273" r:id="rId14"/>
    <p:sldId id="274" r:id="rId15"/>
    <p:sldId id="276" r:id="rId16"/>
    <p:sldId id="282" r:id="rId17"/>
    <p:sldId id="281" r:id="rId18"/>
    <p:sldId id="269" r:id="rId19"/>
    <p:sldId id="275" r:id="rId20"/>
    <p:sldId id="279" r:id="rId21"/>
    <p:sldId id="280" r:id="rId22"/>
    <p:sldId id="277" r:id="rId23"/>
    <p:sldId id="27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15D"/>
    <a:srgbClr val="7BB1D5"/>
    <a:srgbClr val="2840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snapToGrid="0">
      <p:cViewPr varScale="1">
        <p:scale>
          <a:sx n="90" d="100"/>
          <a:sy n="90" d="100"/>
        </p:scale>
        <p:origin x="41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33E7D-9C69-48E3-B2D2-EBFFD8912064}" type="datetimeFigureOut">
              <a:rPr lang="fr-CH" smtClean="0"/>
              <a:t>23.06.2024</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0ED52-D7CA-4261-92C9-93462FE183C3}" type="slidenum">
              <a:rPr lang="fr-CH" smtClean="0"/>
              <a:t>‹N°›</a:t>
            </a:fld>
            <a:endParaRPr lang="fr-CH"/>
          </a:p>
        </p:txBody>
      </p:sp>
    </p:spTree>
    <p:extLst>
      <p:ext uri="{BB962C8B-B14F-4D97-AF65-F5344CB8AC3E}">
        <p14:creationId xmlns:p14="http://schemas.microsoft.com/office/powerpoint/2010/main" val="168186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3</a:t>
            </a:fld>
            <a:endParaRPr lang="fr-CH"/>
          </a:p>
        </p:txBody>
      </p:sp>
    </p:spTree>
    <p:extLst>
      <p:ext uri="{BB962C8B-B14F-4D97-AF65-F5344CB8AC3E}">
        <p14:creationId xmlns:p14="http://schemas.microsoft.com/office/powerpoint/2010/main" val="2076721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13</a:t>
            </a:fld>
            <a:endParaRPr lang="fr-CH"/>
          </a:p>
        </p:txBody>
      </p:sp>
    </p:spTree>
    <p:extLst>
      <p:ext uri="{BB962C8B-B14F-4D97-AF65-F5344CB8AC3E}">
        <p14:creationId xmlns:p14="http://schemas.microsoft.com/office/powerpoint/2010/main" val="484972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14</a:t>
            </a:fld>
            <a:endParaRPr lang="fr-CH"/>
          </a:p>
        </p:txBody>
      </p:sp>
    </p:spTree>
    <p:extLst>
      <p:ext uri="{BB962C8B-B14F-4D97-AF65-F5344CB8AC3E}">
        <p14:creationId xmlns:p14="http://schemas.microsoft.com/office/powerpoint/2010/main" val="1574347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15</a:t>
            </a:fld>
            <a:endParaRPr lang="fr-CH"/>
          </a:p>
        </p:txBody>
      </p:sp>
    </p:spTree>
    <p:extLst>
      <p:ext uri="{BB962C8B-B14F-4D97-AF65-F5344CB8AC3E}">
        <p14:creationId xmlns:p14="http://schemas.microsoft.com/office/powerpoint/2010/main" val="3053230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16</a:t>
            </a:fld>
            <a:endParaRPr lang="fr-CH"/>
          </a:p>
        </p:txBody>
      </p:sp>
    </p:spTree>
    <p:extLst>
      <p:ext uri="{BB962C8B-B14F-4D97-AF65-F5344CB8AC3E}">
        <p14:creationId xmlns:p14="http://schemas.microsoft.com/office/powerpoint/2010/main" val="3926066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17</a:t>
            </a:fld>
            <a:endParaRPr lang="fr-CH"/>
          </a:p>
        </p:txBody>
      </p:sp>
    </p:spTree>
    <p:extLst>
      <p:ext uri="{BB962C8B-B14F-4D97-AF65-F5344CB8AC3E}">
        <p14:creationId xmlns:p14="http://schemas.microsoft.com/office/powerpoint/2010/main" val="31067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18</a:t>
            </a:fld>
            <a:endParaRPr lang="fr-CH"/>
          </a:p>
        </p:txBody>
      </p:sp>
    </p:spTree>
    <p:extLst>
      <p:ext uri="{BB962C8B-B14F-4D97-AF65-F5344CB8AC3E}">
        <p14:creationId xmlns:p14="http://schemas.microsoft.com/office/powerpoint/2010/main" val="3376864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19</a:t>
            </a:fld>
            <a:endParaRPr lang="fr-CH"/>
          </a:p>
        </p:txBody>
      </p:sp>
    </p:spTree>
    <p:extLst>
      <p:ext uri="{BB962C8B-B14F-4D97-AF65-F5344CB8AC3E}">
        <p14:creationId xmlns:p14="http://schemas.microsoft.com/office/powerpoint/2010/main" val="3994216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20</a:t>
            </a:fld>
            <a:endParaRPr lang="fr-CH"/>
          </a:p>
        </p:txBody>
      </p:sp>
    </p:spTree>
    <p:extLst>
      <p:ext uri="{BB962C8B-B14F-4D97-AF65-F5344CB8AC3E}">
        <p14:creationId xmlns:p14="http://schemas.microsoft.com/office/powerpoint/2010/main" val="1048223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21</a:t>
            </a:fld>
            <a:endParaRPr lang="fr-CH"/>
          </a:p>
        </p:txBody>
      </p:sp>
    </p:spTree>
    <p:extLst>
      <p:ext uri="{BB962C8B-B14F-4D97-AF65-F5344CB8AC3E}">
        <p14:creationId xmlns:p14="http://schemas.microsoft.com/office/powerpoint/2010/main" val="1446483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22</a:t>
            </a:fld>
            <a:endParaRPr lang="fr-CH"/>
          </a:p>
        </p:txBody>
      </p:sp>
    </p:spTree>
    <p:extLst>
      <p:ext uri="{BB962C8B-B14F-4D97-AF65-F5344CB8AC3E}">
        <p14:creationId xmlns:p14="http://schemas.microsoft.com/office/powerpoint/2010/main" val="959304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4</a:t>
            </a:fld>
            <a:endParaRPr lang="fr-CH"/>
          </a:p>
        </p:txBody>
      </p:sp>
    </p:spTree>
    <p:extLst>
      <p:ext uri="{BB962C8B-B14F-4D97-AF65-F5344CB8AC3E}">
        <p14:creationId xmlns:p14="http://schemas.microsoft.com/office/powerpoint/2010/main" val="22609081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23</a:t>
            </a:fld>
            <a:endParaRPr lang="fr-CH"/>
          </a:p>
        </p:txBody>
      </p:sp>
    </p:spTree>
    <p:extLst>
      <p:ext uri="{BB962C8B-B14F-4D97-AF65-F5344CB8AC3E}">
        <p14:creationId xmlns:p14="http://schemas.microsoft.com/office/powerpoint/2010/main" val="4023545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5</a:t>
            </a:fld>
            <a:endParaRPr lang="fr-CH"/>
          </a:p>
        </p:txBody>
      </p:sp>
    </p:spTree>
    <p:extLst>
      <p:ext uri="{BB962C8B-B14F-4D97-AF65-F5344CB8AC3E}">
        <p14:creationId xmlns:p14="http://schemas.microsoft.com/office/powerpoint/2010/main" val="2293969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7</a:t>
            </a:fld>
            <a:endParaRPr lang="fr-CH"/>
          </a:p>
        </p:txBody>
      </p:sp>
    </p:spTree>
    <p:extLst>
      <p:ext uri="{BB962C8B-B14F-4D97-AF65-F5344CB8AC3E}">
        <p14:creationId xmlns:p14="http://schemas.microsoft.com/office/powerpoint/2010/main" val="2478619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8</a:t>
            </a:fld>
            <a:endParaRPr lang="fr-CH"/>
          </a:p>
        </p:txBody>
      </p:sp>
    </p:spTree>
    <p:extLst>
      <p:ext uri="{BB962C8B-B14F-4D97-AF65-F5344CB8AC3E}">
        <p14:creationId xmlns:p14="http://schemas.microsoft.com/office/powerpoint/2010/main" val="2134675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9</a:t>
            </a:fld>
            <a:endParaRPr lang="fr-CH"/>
          </a:p>
        </p:txBody>
      </p:sp>
    </p:spTree>
    <p:extLst>
      <p:ext uri="{BB962C8B-B14F-4D97-AF65-F5344CB8AC3E}">
        <p14:creationId xmlns:p14="http://schemas.microsoft.com/office/powerpoint/2010/main" val="2122974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10</a:t>
            </a:fld>
            <a:endParaRPr lang="fr-CH"/>
          </a:p>
        </p:txBody>
      </p:sp>
    </p:spTree>
    <p:extLst>
      <p:ext uri="{BB962C8B-B14F-4D97-AF65-F5344CB8AC3E}">
        <p14:creationId xmlns:p14="http://schemas.microsoft.com/office/powerpoint/2010/main" val="2892604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11</a:t>
            </a:fld>
            <a:endParaRPr lang="fr-CH"/>
          </a:p>
        </p:txBody>
      </p:sp>
    </p:spTree>
    <p:extLst>
      <p:ext uri="{BB962C8B-B14F-4D97-AF65-F5344CB8AC3E}">
        <p14:creationId xmlns:p14="http://schemas.microsoft.com/office/powerpoint/2010/main" val="3349858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83D0ED52-D7CA-4261-92C9-93462FE183C3}" type="slidenum">
              <a:rPr lang="fr-CH" smtClean="0"/>
              <a:t>12</a:t>
            </a:fld>
            <a:endParaRPr lang="fr-CH"/>
          </a:p>
        </p:txBody>
      </p:sp>
    </p:spTree>
    <p:extLst>
      <p:ext uri="{BB962C8B-B14F-4D97-AF65-F5344CB8AC3E}">
        <p14:creationId xmlns:p14="http://schemas.microsoft.com/office/powerpoint/2010/main" val="3327485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04406-9FC5-ACFE-893D-D4EADEB1A89D}"/>
              </a:ext>
            </a:extLst>
          </p:cNvPr>
          <p:cNvSpPr>
            <a:spLocks noGrp="1"/>
          </p:cNvSpPr>
          <p:nvPr>
            <p:ph type="ctrTitle"/>
          </p:nvPr>
        </p:nvSpPr>
        <p:spPr>
          <a:xfrm>
            <a:off x="308388" y="745440"/>
            <a:ext cx="8132227" cy="3559859"/>
          </a:xfrm>
        </p:spPr>
        <p:txBody>
          <a:bodyPr anchor="t">
            <a:normAutofit/>
          </a:bodyPr>
          <a:lstStyle>
            <a:lvl1pPr algn="l">
              <a:defRPr sz="5400"/>
            </a:lvl1pPr>
          </a:lstStyle>
          <a:p>
            <a:r>
              <a:rPr lang="fr-FR"/>
              <a:t>Modifiez le style du titre</a:t>
            </a:r>
            <a:endParaRPr lang="en-US" dirty="0"/>
          </a:p>
        </p:txBody>
      </p:sp>
      <p:sp>
        <p:nvSpPr>
          <p:cNvPr id="3" name="Subtitle 2">
            <a:extLst>
              <a:ext uri="{FF2B5EF4-FFF2-40B4-BE49-F238E27FC236}">
                <a16:creationId xmlns:a16="http://schemas.microsoft.com/office/drawing/2014/main" id="{BC0AF19C-C14B-F137-2DE9-1992459045F5}"/>
              </a:ext>
            </a:extLst>
          </p:cNvPr>
          <p:cNvSpPr>
            <a:spLocks noGrp="1"/>
          </p:cNvSpPr>
          <p:nvPr>
            <p:ph type="subTitle" idx="1"/>
          </p:nvPr>
        </p:nvSpPr>
        <p:spPr>
          <a:xfrm>
            <a:off x="317308" y="4669316"/>
            <a:ext cx="8132227" cy="135048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a:extLst>
              <a:ext uri="{FF2B5EF4-FFF2-40B4-BE49-F238E27FC236}">
                <a16:creationId xmlns:a16="http://schemas.microsoft.com/office/drawing/2014/main" id="{7AC6A999-B8D4-1774-9F1B-9F9FE1B3BFA6}"/>
              </a:ext>
            </a:extLst>
          </p:cNvPr>
          <p:cNvSpPr>
            <a:spLocks noGrp="1"/>
          </p:cNvSpPr>
          <p:nvPr>
            <p:ph type="dt" sz="half" idx="10"/>
          </p:nvPr>
        </p:nvSpPr>
        <p:spPr/>
        <p:txBody>
          <a:bodyPr/>
          <a:lstStyle/>
          <a:p>
            <a:fld id="{F2EE3B7B-C7B5-42CF-90CF-67B3D21B2314}" type="datetime1">
              <a:rPr lang="en-US" smtClean="0"/>
              <a:t>6/23/2024</a:t>
            </a:fld>
            <a:endParaRPr lang="en-US"/>
          </a:p>
        </p:txBody>
      </p:sp>
      <p:sp>
        <p:nvSpPr>
          <p:cNvPr id="5" name="Footer Placeholder 4">
            <a:extLst>
              <a:ext uri="{FF2B5EF4-FFF2-40B4-BE49-F238E27FC236}">
                <a16:creationId xmlns:a16="http://schemas.microsoft.com/office/drawing/2014/main" id="{61165D5D-2AE2-6F91-D1EB-6DD8FC3CE64C}"/>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BF0029E4-3A4E-970A-17A8-1E17D37D1F2B}"/>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14532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EBC-9F49-FA9D-D13C-DB380A6281E2}"/>
              </a:ext>
            </a:extLst>
          </p:cNvPr>
          <p:cNvSpPr>
            <a:spLocks noGrp="1"/>
          </p:cNvSpPr>
          <p:nvPr>
            <p:ph type="title"/>
          </p:nvPr>
        </p:nvSpPr>
        <p:spPr>
          <a:xfrm>
            <a:off x="308387" y="757451"/>
            <a:ext cx="10875953" cy="1214650"/>
          </a:xfrm>
        </p:spPr>
        <p:txBody>
          <a:bodyPr anchor="t"/>
          <a:lstStyle/>
          <a:p>
            <a:r>
              <a:rPr lang="fr-FR"/>
              <a:t>Modifiez le style du titre</a:t>
            </a:r>
            <a:endParaRPr lang="en-US" dirty="0"/>
          </a:p>
        </p:txBody>
      </p:sp>
      <p:sp>
        <p:nvSpPr>
          <p:cNvPr id="3" name="Vertical Text Placeholder 2">
            <a:extLst>
              <a:ext uri="{FF2B5EF4-FFF2-40B4-BE49-F238E27FC236}">
                <a16:creationId xmlns:a16="http://schemas.microsoft.com/office/drawing/2014/main" id="{BA00CB13-23E6-D711-450C-A85A0CB99576}"/>
              </a:ext>
            </a:extLst>
          </p:cNvPr>
          <p:cNvSpPr>
            <a:spLocks noGrp="1"/>
          </p:cNvSpPr>
          <p:nvPr>
            <p:ph type="body" orient="vert" idx="1"/>
          </p:nvPr>
        </p:nvSpPr>
        <p:spPr>
          <a:xfrm>
            <a:off x="335467" y="1972101"/>
            <a:ext cx="10848873" cy="404769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E089BB7B-5C14-76DB-FEA8-3DBC09A96516}"/>
              </a:ext>
            </a:extLst>
          </p:cNvPr>
          <p:cNvSpPr>
            <a:spLocks noGrp="1"/>
          </p:cNvSpPr>
          <p:nvPr>
            <p:ph type="dt" sz="half" idx="10"/>
          </p:nvPr>
        </p:nvSpPr>
        <p:spPr/>
        <p:txBody>
          <a:bodyPr/>
          <a:lstStyle/>
          <a:p>
            <a:fld id="{6BAD9902-F134-45BD-ABD2-80C28059B090}" type="datetime1">
              <a:rPr lang="en-US" smtClean="0"/>
              <a:t>6/23/2024</a:t>
            </a:fld>
            <a:endParaRPr lang="en-US"/>
          </a:p>
        </p:txBody>
      </p:sp>
      <p:sp>
        <p:nvSpPr>
          <p:cNvPr id="5" name="Footer Placeholder 4">
            <a:extLst>
              <a:ext uri="{FF2B5EF4-FFF2-40B4-BE49-F238E27FC236}">
                <a16:creationId xmlns:a16="http://schemas.microsoft.com/office/drawing/2014/main" id="{48BC13CC-29B3-9FDC-C746-D5D65CC2A5D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AB52A12-895F-E9BE-5289-4E0411BD3F4B}"/>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140646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17614-2270-537D-8B09-6CB65016AD8F}"/>
              </a:ext>
            </a:extLst>
          </p:cNvPr>
          <p:cNvSpPr>
            <a:spLocks noGrp="1"/>
          </p:cNvSpPr>
          <p:nvPr>
            <p:ph type="title" orient="vert"/>
          </p:nvPr>
        </p:nvSpPr>
        <p:spPr>
          <a:xfrm>
            <a:off x="9359496" y="755981"/>
            <a:ext cx="2277552" cy="5338369"/>
          </a:xfrm>
        </p:spPr>
        <p:txBody>
          <a:bodyPr vert="eaVert"/>
          <a:lstStyle/>
          <a:p>
            <a:r>
              <a:rPr lang="fr-FR"/>
              <a:t>Modifiez le style du titre</a:t>
            </a:r>
            <a:endParaRPr lang="en-US" dirty="0"/>
          </a:p>
        </p:txBody>
      </p:sp>
      <p:sp>
        <p:nvSpPr>
          <p:cNvPr id="3" name="Vertical Text Placeholder 2">
            <a:extLst>
              <a:ext uri="{FF2B5EF4-FFF2-40B4-BE49-F238E27FC236}">
                <a16:creationId xmlns:a16="http://schemas.microsoft.com/office/drawing/2014/main" id="{80BC98B5-885C-CBB1-A858-76F65F7D28BD}"/>
              </a:ext>
            </a:extLst>
          </p:cNvPr>
          <p:cNvSpPr>
            <a:spLocks noGrp="1"/>
          </p:cNvSpPr>
          <p:nvPr>
            <p:ph type="body" orient="vert" idx="1"/>
          </p:nvPr>
        </p:nvSpPr>
        <p:spPr>
          <a:xfrm>
            <a:off x="838199" y="755981"/>
            <a:ext cx="8230086" cy="533836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1CE5DAFE-6A83-FB7D-72DF-232EFE20424E}"/>
              </a:ext>
            </a:extLst>
          </p:cNvPr>
          <p:cNvSpPr>
            <a:spLocks noGrp="1"/>
          </p:cNvSpPr>
          <p:nvPr>
            <p:ph type="dt" sz="half" idx="10"/>
          </p:nvPr>
        </p:nvSpPr>
        <p:spPr/>
        <p:txBody>
          <a:bodyPr/>
          <a:lstStyle/>
          <a:p>
            <a:fld id="{C2B04DB0-379A-41B7-9B29-7F42F0D571D5}" type="datetime1">
              <a:rPr lang="en-US" smtClean="0"/>
              <a:t>6/23/2024</a:t>
            </a:fld>
            <a:endParaRPr lang="en-US"/>
          </a:p>
        </p:txBody>
      </p:sp>
      <p:sp>
        <p:nvSpPr>
          <p:cNvPr id="5" name="Footer Placeholder 4">
            <a:extLst>
              <a:ext uri="{FF2B5EF4-FFF2-40B4-BE49-F238E27FC236}">
                <a16:creationId xmlns:a16="http://schemas.microsoft.com/office/drawing/2014/main" id="{43B41CCF-A3CD-506E-3AAE-CAEFA8C1BB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7420DD9D-25C2-0EDF-A6F4-71946D57B3CD}"/>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202025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D22A-1F6D-0DE5-E04A-DC466353DA6F}"/>
              </a:ext>
            </a:extLst>
          </p:cNvPr>
          <p:cNvSpPr>
            <a:spLocks noGrp="1"/>
          </p:cNvSpPr>
          <p:nvPr>
            <p:ph type="title"/>
          </p:nvPr>
        </p:nvSpPr>
        <p:spPr/>
        <p:txBody>
          <a:bodyPr/>
          <a:lstStyle/>
          <a:p>
            <a:r>
              <a:rPr lang="fr-FR"/>
              <a:t>Modifiez le style du titre</a:t>
            </a:r>
            <a:endParaRPr lang="en-US"/>
          </a:p>
        </p:txBody>
      </p:sp>
      <p:sp>
        <p:nvSpPr>
          <p:cNvPr id="3" name="Content Placeholder 2">
            <a:extLst>
              <a:ext uri="{FF2B5EF4-FFF2-40B4-BE49-F238E27FC236}">
                <a16:creationId xmlns:a16="http://schemas.microsoft.com/office/drawing/2014/main" id="{604ADD6F-7C93-3CD3-AC8D-28A78787CBB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a:extLst>
              <a:ext uri="{FF2B5EF4-FFF2-40B4-BE49-F238E27FC236}">
                <a16:creationId xmlns:a16="http://schemas.microsoft.com/office/drawing/2014/main" id="{D9706E74-14FC-84D9-4B41-7D9FB0D573C4}"/>
              </a:ext>
            </a:extLst>
          </p:cNvPr>
          <p:cNvSpPr>
            <a:spLocks noGrp="1"/>
          </p:cNvSpPr>
          <p:nvPr>
            <p:ph type="dt" sz="half" idx="10"/>
          </p:nvPr>
        </p:nvSpPr>
        <p:spPr/>
        <p:txBody>
          <a:bodyPr/>
          <a:lstStyle/>
          <a:p>
            <a:fld id="{0F996519-E62D-4F8C-AE1E-36928EC7D15C}" type="datetime1">
              <a:rPr lang="en-US" smtClean="0"/>
              <a:t>6/23/2024</a:t>
            </a:fld>
            <a:endParaRPr lang="en-US"/>
          </a:p>
        </p:txBody>
      </p:sp>
      <p:sp>
        <p:nvSpPr>
          <p:cNvPr id="5" name="Footer Placeholder 4">
            <a:extLst>
              <a:ext uri="{FF2B5EF4-FFF2-40B4-BE49-F238E27FC236}">
                <a16:creationId xmlns:a16="http://schemas.microsoft.com/office/drawing/2014/main" id="{1F35A7DC-6292-6181-949E-F8BC3FA11BA6}"/>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050F5C6-EADC-E072-B19B-49BB11DF0309}"/>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198078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2054-1AE7-534F-0CFE-1F0628A09FC1}"/>
              </a:ext>
            </a:extLst>
          </p:cNvPr>
          <p:cNvSpPr>
            <a:spLocks noGrp="1"/>
          </p:cNvSpPr>
          <p:nvPr>
            <p:ph type="title"/>
          </p:nvPr>
        </p:nvSpPr>
        <p:spPr>
          <a:xfrm>
            <a:off x="340138" y="2243708"/>
            <a:ext cx="9156288" cy="3776091"/>
          </a:xfrm>
        </p:spPr>
        <p:txBody>
          <a:bodyPr anchor="b">
            <a:normAutofit/>
          </a:bodyPr>
          <a:lstStyle>
            <a:lvl1pPr>
              <a:defRPr sz="6600"/>
            </a:lvl1pPr>
          </a:lstStyle>
          <a:p>
            <a:r>
              <a:rPr lang="fr-FR"/>
              <a:t>Modifiez le style du titre</a:t>
            </a:r>
            <a:endParaRPr lang="en-US" dirty="0"/>
          </a:p>
        </p:txBody>
      </p:sp>
      <p:sp>
        <p:nvSpPr>
          <p:cNvPr id="3" name="Text Placeholder 2">
            <a:extLst>
              <a:ext uri="{FF2B5EF4-FFF2-40B4-BE49-F238E27FC236}">
                <a16:creationId xmlns:a16="http://schemas.microsoft.com/office/drawing/2014/main" id="{3988EC2A-45C7-131C-0F4A-56E62EB029C2}"/>
              </a:ext>
            </a:extLst>
          </p:cNvPr>
          <p:cNvSpPr>
            <a:spLocks noGrp="1"/>
          </p:cNvSpPr>
          <p:nvPr>
            <p:ph type="body" idx="1"/>
          </p:nvPr>
        </p:nvSpPr>
        <p:spPr>
          <a:xfrm>
            <a:off x="340137" y="838201"/>
            <a:ext cx="9156289" cy="140550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a:extLst>
              <a:ext uri="{FF2B5EF4-FFF2-40B4-BE49-F238E27FC236}">
                <a16:creationId xmlns:a16="http://schemas.microsoft.com/office/drawing/2014/main" id="{4C75A323-2679-E978-8856-2FEBE8F5AE45}"/>
              </a:ext>
            </a:extLst>
          </p:cNvPr>
          <p:cNvSpPr>
            <a:spLocks noGrp="1"/>
          </p:cNvSpPr>
          <p:nvPr>
            <p:ph type="dt" sz="half" idx="10"/>
          </p:nvPr>
        </p:nvSpPr>
        <p:spPr/>
        <p:txBody>
          <a:bodyPr/>
          <a:lstStyle/>
          <a:p>
            <a:fld id="{6477AEB6-FCE1-4CD5-923B-84E54F1460D5}" type="datetime1">
              <a:rPr lang="en-US" smtClean="0"/>
              <a:t>6/23/2024</a:t>
            </a:fld>
            <a:endParaRPr lang="en-US"/>
          </a:p>
        </p:txBody>
      </p:sp>
      <p:sp>
        <p:nvSpPr>
          <p:cNvPr id="5" name="Footer Placeholder 4">
            <a:extLst>
              <a:ext uri="{FF2B5EF4-FFF2-40B4-BE49-F238E27FC236}">
                <a16:creationId xmlns:a16="http://schemas.microsoft.com/office/drawing/2014/main" id="{2C971DC2-625E-0477-BF8C-F3CDDCE4B11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8EF1A644-D449-E464-C2DF-F045A51899D0}"/>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342213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12719-44A3-3EE8-D757-F0E0F9632AEC}"/>
              </a:ext>
            </a:extLst>
          </p:cNvPr>
          <p:cNvSpPr>
            <a:spLocks noGrp="1"/>
          </p:cNvSpPr>
          <p:nvPr>
            <p:ph type="title"/>
          </p:nvPr>
        </p:nvSpPr>
        <p:spPr>
          <a:xfrm>
            <a:off x="303197" y="750627"/>
            <a:ext cx="10846556" cy="1304150"/>
          </a:xfrm>
        </p:spPr>
        <p:txBody>
          <a:bodyPr anchor="t"/>
          <a:lstStyle/>
          <a:p>
            <a:r>
              <a:rPr lang="fr-FR"/>
              <a:t>Modifiez le style du titre</a:t>
            </a:r>
            <a:endParaRPr lang="en-US" dirty="0"/>
          </a:p>
        </p:txBody>
      </p:sp>
      <p:sp>
        <p:nvSpPr>
          <p:cNvPr id="3" name="Content Placeholder 2">
            <a:extLst>
              <a:ext uri="{FF2B5EF4-FFF2-40B4-BE49-F238E27FC236}">
                <a16:creationId xmlns:a16="http://schemas.microsoft.com/office/drawing/2014/main" id="{40440DC2-69F2-A056-508C-F5138E71FCA2}"/>
              </a:ext>
            </a:extLst>
          </p:cNvPr>
          <p:cNvSpPr>
            <a:spLocks noGrp="1"/>
          </p:cNvSpPr>
          <p:nvPr>
            <p:ph sz="half" idx="1"/>
          </p:nvPr>
        </p:nvSpPr>
        <p:spPr>
          <a:xfrm>
            <a:off x="1056961" y="2075250"/>
            <a:ext cx="4571288" cy="4101492"/>
          </a:xfrm>
        </p:spPr>
        <p:txBody>
          <a:bodyPr>
            <a:normAutofit/>
          </a:bodyPr>
          <a:lstStyle>
            <a:lvl1pPr>
              <a:defRPr sz="2000"/>
            </a:lvl1pPr>
            <a:lvl2pPr>
              <a:defRPr sz="1800"/>
            </a:lvl2pPr>
            <a:lvl3pPr>
              <a:defRPr sz="1600"/>
            </a:lvl3pPr>
            <a:lvl4pPr>
              <a:defRPr sz="1400"/>
            </a:lvl4pPr>
            <a:lvl5pPr>
              <a:defRPr sz="14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a:extLst>
              <a:ext uri="{FF2B5EF4-FFF2-40B4-BE49-F238E27FC236}">
                <a16:creationId xmlns:a16="http://schemas.microsoft.com/office/drawing/2014/main" id="{1DA2243E-0673-54F2-5B38-DF5D2C7367F4}"/>
              </a:ext>
            </a:extLst>
          </p:cNvPr>
          <p:cNvSpPr>
            <a:spLocks noGrp="1"/>
          </p:cNvSpPr>
          <p:nvPr>
            <p:ph sz="half" idx="2"/>
          </p:nvPr>
        </p:nvSpPr>
        <p:spPr>
          <a:xfrm>
            <a:off x="6379560" y="2075250"/>
            <a:ext cx="4770191" cy="4101492"/>
          </a:xfrm>
        </p:spPr>
        <p:txBody>
          <a:bodyPr>
            <a:normAutofit/>
          </a:bodyPr>
          <a:lstStyle>
            <a:lvl1pPr>
              <a:defRPr sz="2000"/>
            </a:lvl1pPr>
            <a:lvl2pPr>
              <a:defRPr sz="1800"/>
            </a:lvl2pPr>
            <a:lvl3pPr>
              <a:defRPr sz="1600"/>
            </a:lvl3pPr>
            <a:lvl4pPr>
              <a:defRPr sz="1400"/>
            </a:lvl4pPr>
            <a:lvl5pPr>
              <a:defRPr sz="14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a:extLst>
              <a:ext uri="{FF2B5EF4-FFF2-40B4-BE49-F238E27FC236}">
                <a16:creationId xmlns:a16="http://schemas.microsoft.com/office/drawing/2014/main" id="{AE946B7D-7BAF-8DE9-FB5A-282908B03106}"/>
              </a:ext>
            </a:extLst>
          </p:cNvPr>
          <p:cNvSpPr>
            <a:spLocks noGrp="1"/>
          </p:cNvSpPr>
          <p:nvPr>
            <p:ph type="dt" sz="half" idx="10"/>
          </p:nvPr>
        </p:nvSpPr>
        <p:spPr/>
        <p:txBody>
          <a:bodyPr/>
          <a:lstStyle/>
          <a:p>
            <a:fld id="{96374C2F-71A1-43C9-B2F6-A4FAC8157F1A}" type="datetime1">
              <a:rPr lang="en-US" smtClean="0"/>
              <a:t>6/23/2024</a:t>
            </a:fld>
            <a:endParaRPr lang="en-US"/>
          </a:p>
        </p:txBody>
      </p:sp>
      <p:sp>
        <p:nvSpPr>
          <p:cNvPr id="6" name="Footer Placeholder 5">
            <a:extLst>
              <a:ext uri="{FF2B5EF4-FFF2-40B4-BE49-F238E27FC236}">
                <a16:creationId xmlns:a16="http://schemas.microsoft.com/office/drawing/2014/main" id="{0AF99017-BDD7-56C7-43AE-4B86AC78194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CF6E7D63-14BF-E333-B350-75DA58E281CF}"/>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8054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F72-3970-859F-C268-E9940EF2D0E4}"/>
              </a:ext>
            </a:extLst>
          </p:cNvPr>
          <p:cNvSpPr>
            <a:spLocks noGrp="1"/>
          </p:cNvSpPr>
          <p:nvPr>
            <p:ph type="title"/>
          </p:nvPr>
        </p:nvSpPr>
        <p:spPr>
          <a:xfrm>
            <a:off x="305649" y="743803"/>
            <a:ext cx="10764271" cy="1025362"/>
          </a:xfrm>
        </p:spPr>
        <p:txBody>
          <a:bodyPr anchor="t"/>
          <a:lstStyle/>
          <a:p>
            <a:r>
              <a:rPr lang="fr-FR"/>
              <a:t>Modifiez le style du titre</a:t>
            </a:r>
            <a:endParaRPr lang="en-US" dirty="0"/>
          </a:p>
        </p:txBody>
      </p:sp>
      <p:sp>
        <p:nvSpPr>
          <p:cNvPr id="3" name="Text Placeholder 2">
            <a:extLst>
              <a:ext uri="{FF2B5EF4-FFF2-40B4-BE49-F238E27FC236}">
                <a16:creationId xmlns:a16="http://schemas.microsoft.com/office/drawing/2014/main" id="{F9B37CC6-89B8-3CF3-6973-1B5B71782F56}"/>
              </a:ext>
            </a:extLst>
          </p:cNvPr>
          <p:cNvSpPr>
            <a:spLocks noGrp="1"/>
          </p:cNvSpPr>
          <p:nvPr>
            <p:ph type="body" idx="1"/>
          </p:nvPr>
        </p:nvSpPr>
        <p:spPr>
          <a:xfrm>
            <a:off x="1056961"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a:extLst>
              <a:ext uri="{FF2B5EF4-FFF2-40B4-BE49-F238E27FC236}">
                <a16:creationId xmlns:a16="http://schemas.microsoft.com/office/drawing/2014/main" id="{F0650EB0-E35B-DA3D-B6A1-2422B01C6005}"/>
              </a:ext>
            </a:extLst>
          </p:cNvPr>
          <p:cNvSpPr>
            <a:spLocks noGrp="1"/>
          </p:cNvSpPr>
          <p:nvPr>
            <p:ph sz="half" idx="2"/>
          </p:nvPr>
        </p:nvSpPr>
        <p:spPr>
          <a:xfrm>
            <a:off x="1056961" y="2678597"/>
            <a:ext cx="4571287" cy="350670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a:extLst>
              <a:ext uri="{FF2B5EF4-FFF2-40B4-BE49-F238E27FC236}">
                <a16:creationId xmlns:a16="http://schemas.microsoft.com/office/drawing/2014/main" id="{157A15D0-F178-1506-0E61-C8FFDF9BD6B5}"/>
              </a:ext>
            </a:extLst>
          </p:cNvPr>
          <p:cNvSpPr>
            <a:spLocks noGrp="1"/>
          </p:cNvSpPr>
          <p:nvPr>
            <p:ph type="body" sz="quarter" idx="3"/>
          </p:nvPr>
        </p:nvSpPr>
        <p:spPr>
          <a:xfrm>
            <a:off x="6498633"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a:extLst>
              <a:ext uri="{FF2B5EF4-FFF2-40B4-BE49-F238E27FC236}">
                <a16:creationId xmlns:a16="http://schemas.microsoft.com/office/drawing/2014/main" id="{256CB421-A65A-A7DC-40A7-D8B76F9C3A3A}"/>
              </a:ext>
            </a:extLst>
          </p:cNvPr>
          <p:cNvSpPr>
            <a:spLocks noGrp="1"/>
          </p:cNvSpPr>
          <p:nvPr>
            <p:ph sz="quarter" idx="4"/>
          </p:nvPr>
        </p:nvSpPr>
        <p:spPr>
          <a:xfrm>
            <a:off x="6498633" y="2678596"/>
            <a:ext cx="4571287" cy="350670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a:extLst>
              <a:ext uri="{FF2B5EF4-FFF2-40B4-BE49-F238E27FC236}">
                <a16:creationId xmlns:a16="http://schemas.microsoft.com/office/drawing/2014/main" id="{C7AF5675-5329-D2DB-FAFF-700D076CA886}"/>
              </a:ext>
            </a:extLst>
          </p:cNvPr>
          <p:cNvSpPr>
            <a:spLocks noGrp="1"/>
          </p:cNvSpPr>
          <p:nvPr>
            <p:ph type="dt" sz="half" idx="10"/>
          </p:nvPr>
        </p:nvSpPr>
        <p:spPr/>
        <p:txBody>
          <a:bodyPr/>
          <a:lstStyle/>
          <a:p>
            <a:fld id="{AD631DCC-9916-4BB7-A2E9-25EC84C740A7}" type="datetime1">
              <a:rPr lang="en-US" smtClean="0"/>
              <a:t>6/23/2024</a:t>
            </a:fld>
            <a:endParaRPr lang="en-US"/>
          </a:p>
        </p:txBody>
      </p:sp>
      <p:sp>
        <p:nvSpPr>
          <p:cNvPr id="8" name="Footer Placeholder 7">
            <a:extLst>
              <a:ext uri="{FF2B5EF4-FFF2-40B4-BE49-F238E27FC236}">
                <a16:creationId xmlns:a16="http://schemas.microsoft.com/office/drawing/2014/main" id="{D1392A97-07D9-5E5C-2A31-3B7D764CE1B8}"/>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4E626143-8FEE-0ABD-25C7-C34AF6568B83}"/>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2987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EFE-D86C-B076-D4D1-FAD1883E0813}"/>
              </a:ext>
            </a:extLst>
          </p:cNvPr>
          <p:cNvSpPr>
            <a:spLocks noGrp="1"/>
          </p:cNvSpPr>
          <p:nvPr>
            <p:ph type="title"/>
          </p:nvPr>
        </p:nvSpPr>
        <p:spPr>
          <a:xfrm>
            <a:off x="308387" y="757766"/>
            <a:ext cx="7240293" cy="3547534"/>
          </a:xfrm>
        </p:spPr>
        <p:txBody>
          <a:bodyPr anchor="t"/>
          <a:lstStyle/>
          <a:p>
            <a:r>
              <a:rPr lang="fr-FR"/>
              <a:t>Modifiez le style du titre</a:t>
            </a:r>
            <a:endParaRPr lang="en-US" dirty="0"/>
          </a:p>
        </p:txBody>
      </p:sp>
      <p:sp>
        <p:nvSpPr>
          <p:cNvPr id="3" name="Date Placeholder 2">
            <a:extLst>
              <a:ext uri="{FF2B5EF4-FFF2-40B4-BE49-F238E27FC236}">
                <a16:creationId xmlns:a16="http://schemas.microsoft.com/office/drawing/2014/main" id="{C23F3B23-C631-4B62-3211-30222ABE1C33}"/>
              </a:ext>
            </a:extLst>
          </p:cNvPr>
          <p:cNvSpPr>
            <a:spLocks noGrp="1"/>
          </p:cNvSpPr>
          <p:nvPr>
            <p:ph type="dt" sz="half" idx="10"/>
          </p:nvPr>
        </p:nvSpPr>
        <p:spPr/>
        <p:txBody>
          <a:bodyPr/>
          <a:lstStyle/>
          <a:p>
            <a:fld id="{AF59146A-335D-4B7F-86AE-5D483B1F631C}" type="datetime1">
              <a:rPr lang="en-US" smtClean="0"/>
              <a:t>6/23/2024</a:t>
            </a:fld>
            <a:endParaRPr lang="en-US"/>
          </a:p>
        </p:txBody>
      </p:sp>
      <p:sp>
        <p:nvSpPr>
          <p:cNvPr id="4" name="Footer Placeholder 3">
            <a:extLst>
              <a:ext uri="{FF2B5EF4-FFF2-40B4-BE49-F238E27FC236}">
                <a16:creationId xmlns:a16="http://schemas.microsoft.com/office/drawing/2014/main" id="{7789A1FB-EA0D-F6A3-A4EB-001AA082AAFF}"/>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C6D671B7-A902-587D-89D0-ECFB738FD702}"/>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257176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A27D49-E5B4-0E67-FCFC-62A04E705682}"/>
              </a:ext>
            </a:extLst>
          </p:cNvPr>
          <p:cNvSpPr>
            <a:spLocks noGrp="1"/>
          </p:cNvSpPr>
          <p:nvPr>
            <p:ph type="dt" sz="half" idx="10"/>
          </p:nvPr>
        </p:nvSpPr>
        <p:spPr/>
        <p:txBody>
          <a:bodyPr/>
          <a:lstStyle/>
          <a:p>
            <a:fld id="{DD71D8EC-8E17-4CE6-99C2-C22488572868}" type="datetime1">
              <a:rPr lang="en-US" smtClean="0"/>
              <a:t>6/23/2024</a:t>
            </a:fld>
            <a:endParaRPr lang="en-US"/>
          </a:p>
        </p:txBody>
      </p:sp>
      <p:sp>
        <p:nvSpPr>
          <p:cNvPr id="3" name="Footer Placeholder 2">
            <a:extLst>
              <a:ext uri="{FF2B5EF4-FFF2-40B4-BE49-F238E27FC236}">
                <a16:creationId xmlns:a16="http://schemas.microsoft.com/office/drawing/2014/main" id="{6B0E4B02-DD32-C63F-6FEE-BC36E2EFD01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F25FA8B-18F7-7DDC-74E0-B1C7139E7B05}"/>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326688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42A-8FC3-F6BE-4CF7-1490DE4FD462}"/>
              </a:ext>
            </a:extLst>
          </p:cNvPr>
          <p:cNvSpPr>
            <a:spLocks noGrp="1"/>
          </p:cNvSpPr>
          <p:nvPr>
            <p:ph type="title"/>
          </p:nvPr>
        </p:nvSpPr>
        <p:spPr>
          <a:xfrm>
            <a:off x="317395" y="766636"/>
            <a:ext cx="3951745" cy="1510628"/>
          </a:xfrm>
        </p:spPr>
        <p:txBody>
          <a:bodyPr anchor="t"/>
          <a:lstStyle>
            <a:lvl1pPr>
              <a:defRPr sz="3200"/>
            </a:lvl1pPr>
          </a:lstStyle>
          <a:p>
            <a:r>
              <a:rPr lang="fr-FR"/>
              <a:t>Modifiez le style du titre</a:t>
            </a:r>
            <a:endParaRPr lang="en-US" dirty="0"/>
          </a:p>
        </p:txBody>
      </p:sp>
      <p:sp>
        <p:nvSpPr>
          <p:cNvPr id="3" name="Content Placeholder 2">
            <a:extLst>
              <a:ext uri="{FF2B5EF4-FFF2-40B4-BE49-F238E27FC236}">
                <a16:creationId xmlns:a16="http://schemas.microsoft.com/office/drawing/2014/main" id="{0CAA2BAA-1CCB-696D-D506-5E1747080119}"/>
              </a:ext>
            </a:extLst>
          </p:cNvPr>
          <p:cNvSpPr>
            <a:spLocks noGrp="1"/>
          </p:cNvSpPr>
          <p:nvPr>
            <p:ph idx="1"/>
          </p:nvPr>
        </p:nvSpPr>
        <p:spPr>
          <a:xfrm>
            <a:off x="5105400" y="702452"/>
            <a:ext cx="6249988" cy="53173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a:extLst>
              <a:ext uri="{FF2B5EF4-FFF2-40B4-BE49-F238E27FC236}">
                <a16:creationId xmlns:a16="http://schemas.microsoft.com/office/drawing/2014/main" id="{10B3C3E7-B970-EF6C-A6D3-6CB81C948775}"/>
              </a:ext>
            </a:extLst>
          </p:cNvPr>
          <p:cNvSpPr>
            <a:spLocks noGrp="1"/>
          </p:cNvSpPr>
          <p:nvPr>
            <p:ph type="body" sz="half" idx="2"/>
          </p:nvPr>
        </p:nvSpPr>
        <p:spPr>
          <a:xfrm>
            <a:off x="323953" y="2277264"/>
            <a:ext cx="3752747" cy="37425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C6F32464-D130-7DA0-050D-B444566B1A2F}"/>
              </a:ext>
            </a:extLst>
          </p:cNvPr>
          <p:cNvSpPr>
            <a:spLocks noGrp="1"/>
          </p:cNvSpPr>
          <p:nvPr>
            <p:ph type="dt" sz="half" idx="10"/>
          </p:nvPr>
        </p:nvSpPr>
        <p:spPr/>
        <p:txBody>
          <a:bodyPr/>
          <a:lstStyle/>
          <a:p>
            <a:fld id="{9A750ABA-DFFA-4B13-BB77-624D9164A38B}" type="datetime1">
              <a:rPr lang="en-US" smtClean="0"/>
              <a:t>6/23/2024</a:t>
            </a:fld>
            <a:endParaRPr lang="en-US"/>
          </a:p>
        </p:txBody>
      </p:sp>
      <p:sp>
        <p:nvSpPr>
          <p:cNvPr id="6" name="Footer Placeholder 5">
            <a:extLst>
              <a:ext uri="{FF2B5EF4-FFF2-40B4-BE49-F238E27FC236}">
                <a16:creationId xmlns:a16="http://schemas.microsoft.com/office/drawing/2014/main" id="{3FC2B3B4-209E-187A-6F86-2F2EAD9F747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36A2A86-6CB1-F027-66AC-8EBFA9D0647A}"/>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312580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8F49-A418-C21F-25DC-E4C2E1716387}"/>
              </a:ext>
            </a:extLst>
          </p:cNvPr>
          <p:cNvSpPr>
            <a:spLocks noGrp="1"/>
          </p:cNvSpPr>
          <p:nvPr>
            <p:ph type="title"/>
          </p:nvPr>
        </p:nvSpPr>
        <p:spPr>
          <a:xfrm>
            <a:off x="318972" y="765850"/>
            <a:ext cx="3995693" cy="1774778"/>
          </a:xfrm>
        </p:spPr>
        <p:txBody>
          <a:bodyPr anchor="t"/>
          <a:lstStyle>
            <a:lvl1pPr>
              <a:defRPr sz="3200"/>
            </a:lvl1pPr>
          </a:lstStyle>
          <a:p>
            <a:r>
              <a:rPr lang="fr-FR"/>
              <a:t>Modifiez le style du titre</a:t>
            </a:r>
            <a:endParaRPr lang="en-US" dirty="0"/>
          </a:p>
        </p:txBody>
      </p:sp>
      <p:sp>
        <p:nvSpPr>
          <p:cNvPr id="3" name="Picture Placeholder 2">
            <a:extLst>
              <a:ext uri="{FF2B5EF4-FFF2-40B4-BE49-F238E27FC236}">
                <a16:creationId xmlns:a16="http://schemas.microsoft.com/office/drawing/2014/main" id="{3378CDE2-0C1B-D3BE-F399-98D983EF4534}"/>
              </a:ext>
            </a:extLst>
          </p:cNvPr>
          <p:cNvSpPr>
            <a:spLocks noGrp="1"/>
          </p:cNvSpPr>
          <p:nvPr>
            <p:ph type="pic" idx="1"/>
          </p:nvPr>
        </p:nvSpPr>
        <p:spPr>
          <a:xfrm>
            <a:off x="5105400" y="838200"/>
            <a:ext cx="624998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a:extLst>
              <a:ext uri="{FF2B5EF4-FFF2-40B4-BE49-F238E27FC236}">
                <a16:creationId xmlns:a16="http://schemas.microsoft.com/office/drawing/2014/main" id="{38786322-CA2D-A634-C10E-4F22BCE48B7F}"/>
              </a:ext>
            </a:extLst>
          </p:cNvPr>
          <p:cNvSpPr>
            <a:spLocks noGrp="1"/>
          </p:cNvSpPr>
          <p:nvPr>
            <p:ph type="body" sz="half" idx="2"/>
          </p:nvPr>
        </p:nvSpPr>
        <p:spPr>
          <a:xfrm>
            <a:off x="340137" y="2552699"/>
            <a:ext cx="3736563" cy="3467099"/>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9DAD0DD6-F55F-4437-DEC5-FA6028509A2D}"/>
              </a:ext>
            </a:extLst>
          </p:cNvPr>
          <p:cNvSpPr>
            <a:spLocks noGrp="1"/>
          </p:cNvSpPr>
          <p:nvPr>
            <p:ph type="dt" sz="half" idx="10"/>
          </p:nvPr>
        </p:nvSpPr>
        <p:spPr>
          <a:xfrm>
            <a:off x="340137" y="63202"/>
            <a:ext cx="2743200" cy="318221"/>
          </a:xfrm>
        </p:spPr>
        <p:txBody>
          <a:bodyPr/>
          <a:lstStyle/>
          <a:p>
            <a:fld id="{3220A08F-2B1D-4498-A043-7C299B1C2561}" type="datetime1">
              <a:rPr lang="en-US" smtClean="0"/>
              <a:t>6/23/2024</a:t>
            </a:fld>
            <a:endParaRPr lang="en-US"/>
          </a:p>
        </p:txBody>
      </p:sp>
      <p:sp>
        <p:nvSpPr>
          <p:cNvPr id="6" name="Footer Placeholder 5">
            <a:extLst>
              <a:ext uri="{FF2B5EF4-FFF2-40B4-BE49-F238E27FC236}">
                <a16:creationId xmlns:a16="http://schemas.microsoft.com/office/drawing/2014/main" id="{595B46D7-EE7C-E399-6A6B-18237228F6B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211B808-3207-D755-3B0B-E1D8814B2FA1}"/>
              </a:ext>
            </a:extLst>
          </p:cNvPr>
          <p:cNvSpPr>
            <a:spLocks noGrp="1"/>
          </p:cNvSpPr>
          <p:nvPr>
            <p:ph type="sldNum" sz="quarter" idx="12"/>
          </p:nvPr>
        </p:nvSpPr>
        <p:spPr/>
        <p:txBody>
          <a:bodyPr/>
          <a:lstStyle/>
          <a:p>
            <a:fld id="{6E91CC32-6A6B-4E2E-BBA1-6864F305DA26}" type="slidenum">
              <a:rPr lang="en-US" smtClean="0"/>
              <a:t>‹N°›</a:t>
            </a:fld>
            <a:endParaRPr lang="en-US"/>
          </a:p>
        </p:txBody>
      </p:sp>
    </p:spTree>
    <p:extLst>
      <p:ext uri="{BB962C8B-B14F-4D97-AF65-F5344CB8AC3E}">
        <p14:creationId xmlns:p14="http://schemas.microsoft.com/office/powerpoint/2010/main" val="370885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F45E2-9197-4E34-029A-725ADAC0C752}"/>
              </a:ext>
            </a:extLst>
          </p:cNvPr>
          <p:cNvSpPr>
            <a:spLocks noGrp="1"/>
          </p:cNvSpPr>
          <p:nvPr>
            <p:ph type="title"/>
          </p:nvPr>
        </p:nvSpPr>
        <p:spPr>
          <a:xfrm>
            <a:off x="308387" y="620202"/>
            <a:ext cx="9956747" cy="1438780"/>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a:extLst>
              <a:ext uri="{FF2B5EF4-FFF2-40B4-BE49-F238E27FC236}">
                <a16:creationId xmlns:a16="http://schemas.microsoft.com/office/drawing/2014/main" id="{268CC19E-63FE-1D76-2550-01FD9A6D9A95}"/>
              </a:ext>
            </a:extLst>
          </p:cNvPr>
          <p:cNvSpPr>
            <a:spLocks noGrp="1"/>
          </p:cNvSpPr>
          <p:nvPr>
            <p:ph type="body" idx="1"/>
          </p:nvPr>
        </p:nvSpPr>
        <p:spPr>
          <a:xfrm>
            <a:off x="335467" y="2306781"/>
            <a:ext cx="9956747" cy="38701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5BDFA067-55BA-33CD-E6F2-B24B2D5DE896}"/>
              </a:ext>
            </a:extLst>
          </p:cNvPr>
          <p:cNvSpPr>
            <a:spLocks noGrp="1"/>
          </p:cNvSpPr>
          <p:nvPr>
            <p:ph type="dt" sz="half" idx="2"/>
          </p:nvPr>
        </p:nvSpPr>
        <p:spPr>
          <a:xfrm>
            <a:off x="340137" y="63202"/>
            <a:ext cx="2743200" cy="318221"/>
          </a:xfrm>
          <a:prstGeom prst="rect">
            <a:avLst/>
          </a:prstGeom>
        </p:spPr>
        <p:txBody>
          <a:bodyPr vert="horz" lIns="91440" tIns="45720" rIns="91440" bIns="45720" rtlCol="0" anchor="ctr"/>
          <a:lstStyle>
            <a:lvl1pPr algn="l">
              <a:defRPr sz="800">
                <a:solidFill>
                  <a:schemeClr val="tx1"/>
                </a:solidFill>
              </a:defRPr>
            </a:lvl1pPr>
          </a:lstStyle>
          <a:p>
            <a:fld id="{567E9B64-DC09-41C8-9DE3-DA74AF8D2F97}" type="datetime1">
              <a:rPr lang="en-US" smtClean="0"/>
              <a:t>6/23/2024</a:t>
            </a:fld>
            <a:endParaRPr lang="en-US" dirty="0"/>
          </a:p>
        </p:txBody>
      </p:sp>
      <p:sp>
        <p:nvSpPr>
          <p:cNvPr id="5" name="Footer Placeholder 4">
            <a:extLst>
              <a:ext uri="{FF2B5EF4-FFF2-40B4-BE49-F238E27FC236}">
                <a16:creationId xmlns:a16="http://schemas.microsoft.com/office/drawing/2014/main" id="{C965EAE2-7EF5-FFAA-CD74-AA63C671197D}"/>
              </a:ext>
            </a:extLst>
          </p:cNvPr>
          <p:cNvSpPr>
            <a:spLocks noGrp="1"/>
          </p:cNvSpPr>
          <p:nvPr>
            <p:ph type="ftr" sz="quarter" idx="3"/>
          </p:nvPr>
        </p:nvSpPr>
        <p:spPr>
          <a:xfrm>
            <a:off x="7344016" y="6424761"/>
            <a:ext cx="4059936" cy="365125"/>
          </a:xfrm>
          <a:prstGeom prst="rect">
            <a:avLst/>
          </a:prstGeom>
        </p:spPr>
        <p:txBody>
          <a:bodyPr vert="horz" lIns="91440" tIns="45720" rIns="91440" bIns="45720" rtlCol="0" anchor="ctr"/>
          <a:lstStyle>
            <a:lvl1pPr algn="r">
              <a:defRPr sz="800" b="0" cap="all" spc="0" baseline="0">
                <a:solidFill>
                  <a:schemeClr val="tx1"/>
                </a:solidFill>
              </a:defRPr>
            </a:lvl1pPr>
          </a:lstStyle>
          <a:p>
            <a:r>
              <a:rPr lang="en-US" dirty="0"/>
              <a:t>Sample Footer Text</a:t>
            </a:r>
          </a:p>
        </p:txBody>
      </p:sp>
      <p:sp>
        <p:nvSpPr>
          <p:cNvPr id="6" name="Slide Number Placeholder 5">
            <a:extLst>
              <a:ext uri="{FF2B5EF4-FFF2-40B4-BE49-F238E27FC236}">
                <a16:creationId xmlns:a16="http://schemas.microsoft.com/office/drawing/2014/main" id="{D109DC1A-2539-3AE9-11EA-B87D22E62CDB}"/>
              </a:ext>
            </a:extLst>
          </p:cNvPr>
          <p:cNvSpPr>
            <a:spLocks noGrp="1"/>
          </p:cNvSpPr>
          <p:nvPr>
            <p:ph type="sldNum" sz="quarter" idx="4"/>
          </p:nvPr>
        </p:nvSpPr>
        <p:spPr>
          <a:xfrm>
            <a:off x="11403951" y="6425816"/>
            <a:ext cx="429768" cy="365125"/>
          </a:xfrm>
          <a:prstGeom prst="rect">
            <a:avLst/>
          </a:prstGeom>
        </p:spPr>
        <p:txBody>
          <a:bodyPr vert="horz" lIns="91440" tIns="45720" rIns="91440" bIns="45720" rtlCol="0" anchor="ctr"/>
          <a:lstStyle>
            <a:lvl1pPr algn="r">
              <a:defRPr sz="800">
                <a:solidFill>
                  <a:schemeClr val="tx1"/>
                </a:solidFill>
              </a:defRPr>
            </a:lvl1pPr>
          </a:lstStyle>
          <a:p>
            <a:fld id="{6E91CC32-6A6B-4E2E-BBA1-6864F305DA26}" type="slidenum">
              <a:rPr lang="en-US" smtClean="0"/>
              <a:t>‹N°›</a:t>
            </a:fld>
            <a:endParaRPr lang="en-US" dirty="0"/>
          </a:p>
        </p:txBody>
      </p:sp>
    </p:spTree>
    <p:extLst>
      <p:ext uri="{BB962C8B-B14F-4D97-AF65-F5344CB8AC3E}">
        <p14:creationId xmlns:p14="http://schemas.microsoft.com/office/powerpoint/2010/main" val="3151939066"/>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693" r:id="rId6"/>
    <p:sldLayoutId id="2147483689" r:id="rId7"/>
    <p:sldLayoutId id="2147483690" r:id="rId8"/>
    <p:sldLayoutId id="2147483691" r:id="rId9"/>
    <p:sldLayoutId id="2147483692" r:id="rId10"/>
    <p:sldLayoutId id="2147483694"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6868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fedlex.admin.ch/eli/cc/2010/262/en#art_214" TargetMode="External"/><Relationship Id="rId4" Type="http://schemas.openxmlformats.org/officeDocument/2006/relationships/hyperlink" Target="https://www.fedlex.admin.ch/eli/cc/2010/262/en#art_21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fedlex.admin.ch/eli/cc/2010/262/fr#art_214" TargetMode="External"/><Relationship Id="rId4" Type="http://schemas.openxmlformats.org/officeDocument/2006/relationships/hyperlink" Target="https://www.fedlex.admin.ch/eli/cc/2010/262/fr#art_213"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edlex.admin.ch/eli/cc/2010/262/de#art_21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fedlex.admin.ch/eli/cc/2010/262/de#art_21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edlex.admin.ch/eli/cc/2010/262/it#art_213"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fedlex.admin.ch/eli/cc/2010/262/it#art_21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8B39A7-5BF4-341C-12CB-5518793A2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C5DD96B-77EB-F0EC-5F17-ED322A9216BD}"/>
              </a:ext>
            </a:extLst>
          </p:cNvPr>
          <p:cNvPicPr>
            <a:picLocks noChangeAspect="1"/>
          </p:cNvPicPr>
          <p:nvPr/>
        </p:nvPicPr>
        <p:blipFill rotWithShape="1">
          <a:blip r:embed="rId2"/>
          <a:srcRect l="8253" r="3875"/>
          <a:stretch/>
        </p:blipFill>
        <p:spPr>
          <a:xfrm>
            <a:off x="4157000" y="-1"/>
            <a:ext cx="8035000" cy="6858001"/>
          </a:xfrm>
          <a:custGeom>
            <a:avLst/>
            <a:gdLst/>
            <a:ahLst/>
            <a:cxnLst/>
            <a:rect l="l" t="t" r="r" b="b"/>
            <a:pathLst>
              <a:path w="8035000" h="6858001">
                <a:moveTo>
                  <a:pt x="0" y="0"/>
                </a:moveTo>
                <a:lnTo>
                  <a:pt x="8035000" y="0"/>
                </a:lnTo>
                <a:lnTo>
                  <a:pt x="8035000" y="6858001"/>
                </a:lnTo>
                <a:lnTo>
                  <a:pt x="137897" y="6858001"/>
                </a:lnTo>
                <a:lnTo>
                  <a:pt x="274509" y="6844229"/>
                </a:lnTo>
                <a:cubicBezTo>
                  <a:pt x="583423" y="6781017"/>
                  <a:pt x="815799" y="6507690"/>
                  <a:pt x="815799" y="6180089"/>
                </a:cubicBezTo>
                <a:lnTo>
                  <a:pt x="815799" y="677915"/>
                </a:lnTo>
                <a:cubicBezTo>
                  <a:pt x="815799" y="303514"/>
                  <a:pt x="512287" y="2"/>
                  <a:pt x="137886" y="2"/>
                </a:cubicBezTo>
                <a:lnTo>
                  <a:pt x="0" y="2"/>
                </a:lnTo>
                <a:close/>
              </a:path>
            </a:pathLst>
          </a:custGeom>
        </p:spPr>
      </p:pic>
      <p:sp>
        <p:nvSpPr>
          <p:cNvPr id="2" name="Titre 1">
            <a:extLst>
              <a:ext uri="{FF2B5EF4-FFF2-40B4-BE49-F238E27FC236}">
                <a16:creationId xmlns:a16="http://schemas.microsoft.com/office/drawing/2014/main" id="{6BEB4F5E-E4DC-B40B-0F35-27D48467D989}"/>
              </a:ext>
            </a:extLst>
          </p:cNvPr>
          <p:cNvSpPr>
            <a:spLocks noGrp="1"/>
          </p:cNvSpPr>
          <p:nvPr>
            <p:ph type="ctrTitle"/>
          </p:nvPr>
        </p:nvSpPr>
        <p:spPr>
          <a:xfrm>
            <a:off x="400408" y="894044"/>
            <a:ext cx="4092410" cy="3553163"/>
          </a:xfrm>
        </p:spPr>
        <p:txBody>
          <a:bodyPr anchor="t">
            <a:normAutofit fontScale="90000"/>
          </a:bodyPr>
          <a:lstStyle/>
          <a:p>
            <a:pPr algn="ctr"/>
            <a:r>
              <a:rPr lang="en-US" sz="4800" dirty="0">
                <a:latin typeface="Arial" panose="020B0604020202020204" pitchFamily="34" charset="0"/>
                <a:cs typeface="Arial" panose="020B0604020202020204" pitchFamily="34" charset="0"/>
              </a:rPr>
              <a:t>GENERAL CONGRESS</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MALAGA</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7th June 2024</a:t>
            </a:r>
            <a:br>
              <a:rPr lang="en-US" sz="4800" dirty="0"/>
            </a:br>
            <a:br>
              <a:rPr lang="en-US" sz="4800" dirty="0"/>
            </a:br>
            <a:r>
              <a:rPr lang="en-US" sz="2000" dirty="0">
                <a:solidFill>
                  <a:srgbClr val="7BB1D5"/>
                </a:solidFill>
              </a:rPr>
              <a:t>« THE LAWYER OF THE FUTURE »</a:t>
            </a:r>
            <a:br>
              <a:rPr lang="en-US" sz="4800" dirty="0">
                <a:solidFill>
                  <a:srgbClr val="7BB1D5"/>
                </a:solidFill>
              </a:rPr>
            </a:br>
            <a:endParaRPr lang="fr-CH" sz="4800" dirty="0">
              <a:solidFill>
                <a:srgbClr val="7BB1D5"/>
              </a:solidFill>
            </a:endParaRPr>
          </a:p>
        </p:txBody>
      </p:sp>
      <p:pic>
        <p:nvPicPr>
          <p:cNvPr id="6" name="Image 5" descr="Une image contenant texte, Police, capture d’écran, Graphique&#10;&#10;Description générée automatiquement">
            <a:extLst>
              <a:ext uri="{FF2B5EF4-FFF2-40B4-BE49-F238E27FC236}">
                <a16:creationId xmlns:a16="http://schemas.microsoft.com/office/drawing/2014/main" id="{51C57ED9-804E-F785-8242-815DB878A5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4321" y="5607611"/>
            <a:ext cx="2528497" cy="712689"/>
          </a:xfrm>
          <a:prstGeom prst="rect">
            <a:avLst/>
          </a:prstGeom>
        </p:spPr>
      </p:pic>
      <p:pic>
        <p:nvPicPr>
          <p:cNvPr id="14" name="Image 13" descr="Une image contenant texte, Police, Graphique, logo&#10;&#10;Description générée automatiquement">
            <a:extLst>
              <a:ext uri="{FF2B5EF4-FFF2-40B4-BE49-F238E27FC236}">
                <a16:creationId xmlns:a16="http://schemas.microsoft.com/office/drawing/2014/main" id="{C349E313-14DF-23E6-43A6-A250E89656AE}"/>
              </a:ext>
            </a:extLst>
          </p:cNvPr>
          <p:cNvPicPr>
            <a:picLocks noChangeAspect="1"/>
          </p:cNvPicPr>
          <p:nvPr/>
        </p:nvPicPr>
        <p:blipFill rotWithShape="1">
          <a:blip r:embed="rId4">
            <a:extLst>
              <a:ext uri="{28A0092B-C50C-407E-A947-70E740481C1C}">
                <a14:useLocalDpi xmlns:a14="http://schemas.microsoft.com/office/drawing/2010/main" val="0"/>
              </a:ext>
            </a:extLst>
          </a:blip>
          <a:srcRect l="65495" t="4742"/>
          <a:stretch/>
        </p:blipFill>
        <p:spPr>
          <a:xfrm>
            <a:off x="400408" y="5341250"/>
            <a:ext cx="1315724" cy="1160406"/>
          </a:xfrm>
          <a:prstGeom prst="rect">
            <a:avLst/>
          </a:prstGeom>
        </p:spPr>
      </p:pic>
      <p:sp>
        <p:nvSpPr>
          <p:cNvPr id="3" name="ZoneTexte 2">
            <a:extLst>
              <a:ext uri="{FF2B5EF4-FFF2-40B4-BE49-F238E27FC236}">
                <a16:creationId xmlns:a16="http://schemas.microsoft.com/office/drawing/2014/main" id="{9F12FD5E-36C8-4C4E-E1D2-1D9569549A26}"/>
              </a:ext>
            </a:extLst>
          </p:cNvPr>
          <p:cNvSpPr txBox="1"/>
          <p:nvPr/>
        </p:nvSpPr>
        <p:spPr>
          <a:xfrm>
            <a:off x="6685497" y="2417273"/>
            <a:ext cx="3852737" cy="3400931"/>
          </a:xfrm>
          <a:prstGeom prst="rect">
            <a:avLst/>
          </a:prstGeom>
          <a:noFill/>
        </p:spPr>
        <p:txBody>
          <a:bodyPr wrap="square" rtlCol="0">
            <a:spAutoFit/>
          </a:bodyPr>
          <a:lstStyle/>
          <a:p>
            <a:r>
              <a:rPr lang="fr-FR" sz="4300" dirty="0">
                <a:solidFill>
                  <a:schemeClr val="bg2">
                    <a:lumMod val="90000"/>
                    <a:lumOff val="10000"/>
                  </a:schemeClr>
                </a:solidFill>
                <a:latin typeface="Arial" panose="020B0604020202020204" pitchFamily="34" charset="0"/>
                <a:cs typeface="Arial" panose="020B0604020202020204" pitchFamily="34" charset="0"/>
              </a:rPr>
              <a:t>ADR IS A MATTER OF CULTURE, LAW AND EDUCATION</a:t>
            </a:r>
            <a:endParaRPr lang="fr-CH" sz="4300" dirty="0">
              <a:solidFill>
                <a:schemeClr val="bg2">
                  <a:lumMod val="90000"/>
                  <a:lumOff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0548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STATISTICS OF THE CONCILIATION IN THE CANTON OF VAUD</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r>
              <a:rPr lang="en-US" sz="2400" dirty="0">
                <a:solidFill>
                  <a:schemeClr val="bg2">
                    <a:lumMod val="75000"/>
                    <a:lumOff val="25000"/>
                  </a:schemeClr>
                </a:solidFill>
                <a:latin typeface="Frutiger Neue"/>
              </a:rPr>
              <a:t>ACCORDING TO JUDGE ELKAIM, IN CONCILIATION, THE PARTIES HAVE NOTHING TO PROPOSE AND SIMPLY WISH TO INITIATE PROCEEDINGS IN APPROXIMATELY 8 OUT OF 10 CASES.</a:t>
            </a:r>
          </a:p>
          <a:p>
            <a:r>
              <a:rPr lang="en-US" sz="2400" dirty="0">
                <a:solidFill>
                  <a:schemeClr val="bg2">
                    <a:lumMod val="75000"/>
                    <a:lumOff val="25000"/>
                  </a:schemeClr>
                </a:solidFill>
                <a:latin typeface="Frutiger Neue"/>
              </a:rPr>
              <a:t>THE CONCILIATION RATE BEVOR REGIONAL COURT OF THE CANTON OF VAUD IS AS FOLLOWS :</a:t>
            </a: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pic>
        <p:nvPicPr>
          <p:cNvPr id="6" name="Image 5">
            <a:extLst>
              <a:ext uri="{FF2B5EF4-FFF2-40B4-BE49-F238E27FC236}">
                <a16:creationId xmlns:a16="http://schemas.microsoft.com/office/drawing/2014/main" id="{59F7BB24-50C7-D114-F9EB-76F04CE87E36}"/>
              </a:ext>
            </a:extLst>
          </p:cNvPr>
          <p:cNvPicPr>
            <a:picLocks noChangeAspect="1"/>
          </p:cNvPicPr>
          <p:nvPr/>
        </p:nvPicPr>
        <p:blipFill>
          <a:blip r:embed="rId5"/>
          <a:stretch>
            <a:fillRect/>
          </a:stretch>
        </p:blipFill>
        <p:spPr>
          <a:xfrm>
            <a:off x="651534" y="4507065"/>
            <a:ext cx="10313072" cy="1068405"/>
          </a:xfrm>
          <a:prstGeom prst="rect">
            <a:avLst/>
          </a:prstGeom>
        </p:spPr>
      </p:pic>
    </p:spTree>
    <p:extLst>
      <p:ext uri="{BB962C8B-B14F-4D97-AF65-F5344CB8AC3E}">
        <p14:creationId xmlns:p14="http://schemas.microsoft.com/office/powerpoint/2010/main" val="304504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DA515F9F-2890-3B67-EA25-36B819648B1B}"/>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47500" lnSpcReduction="20000"/>
          </a:bodyPr>
          <a:lstStyle/>
          <a:p>
            <a:pPr fontAlgn="ctr"/>
            <a:r>
              <a:rPr lang="en-US" sz="3700" b="1" dirty="0">
                <a:solidFill>
                  <a:schemeClr val="bg2">
                    <a:lumMod val="75000"/>
                    <a:lumOff val="25000"/>
                  </a:schemeClr>
                </a:solidFill>
                <a:latin typeface="Frutiger Neue"/>
                <a:hlinkClick r:id="rId4">
                  <a:extLst>
                    <a:ext uri="{A12FA001-AC4F-418D-AE19-62706E023703}">
                      <ahyp:hlinkClr xmlns:ahyp="http://schemas.microsoft.com/office/drawing/2018/hyperlinkcolor" val="tx"/>
                    </a:ext>
                  </a:extLst>
                </a:hlinkClick>
              </a:rPr>
              <a:t>Art. 213 Mediation instead of conciliation</a:t>
            </a:r>
            <a:endParaRPr lang="en-US" sz="3700" b="1" dirty="0">
              <a:solidFill>
                <a:schemeClr val="bg2">
                  <a:lumMod val="75000"/>
                  <a:lumOff val="25000"/>
                </a:schemeClr>
              </a:solidFill>
              <a:latin typeface="Frutiger Neue"/>
            </a:endParaRPr>
          </a:p>
          <a:p>
            <a:r>
              <a:rPr lang="en-US" sz="3700" b="1" dirty="0">
                <a:solidFill>
                  <a:schemeClr val="bg2">
                    <a:lumMod val="75000"/>
                    <a:lumOff val="25000"/>
                  </a:schemeClr>
                </a:solidFill>
                <a:latin typeface="Frutiger Neue"/>
              </a:rPr>
              <a:t>1 If all the parties so request, the conciliation proceedings shall be replaced by mediation.</a:t>
            </a:r>
          </a:p>
          <a:p>
            <a:r>
              <a:rPr lang="en-US" sz="3700" b="1" dirty="0">
                <a:solidFill>
                  <a:schemeClr val="bg2">
                    <a:lumMod val="75000"/>
                    <a:lumOff val="25000"/>
                  </a:schemeClr>
                </a:solidFill>
                <a:latin typeface="Frutiger Neue"/>
              </a:rPr>
              <a:t>2 The request must be made in the application for conciliation or at the conciliation hearing.</a:t>
            </a:r>
          </a:p>
          <a:p>
            <a:r>
              <a:rPr lang="en-US" sz="3700" b="1" dirty="0">
                <a:solidFill>
                  <a:schemeClr val="bg2">
                    <a:lumMod val="75000"/>
                    <a:lumOff val="25000"/>
                  </a:schemeClr>
                </a:solidFill>
                <a:latin typeface="Frutiger Neue"/>
              </a:rPr>
              <a:t>3 The conciliation authority shall grant authorization to proceed if it is notified by one of the parties that mediation has failed.</a:t>
            </a:r>
          </a:p>
          <a:p>
            <a:r>
              <a:rPr lang="en-US" sz="3700" b="1" dirty="0">
                <a:solidFill>
                  <a:schemeClr val="bg2">
                    <a:lumMod val="75000"/>
                    <a:lumOff val="25000"/>
                  </a:schemeClr>
                </a:solidFill>
                <a:latin typeface="Frutiger Neue"/>
                <a:hlinkClick r:id="rId5">
                  <a:extLst>
                    <a:ext uri="{A12FA001-AC4F-418D-AE19-62706E023703}">
                      <ahyp:hlinkClr xmlns:ahyp="http://schemas.microsoft.com/office/drawing/2018/hyperlinkcolor" val="tx"/>
                    </a:ext>
                  </a:extLst>
                </a:hlinkClick>
              </a:rPr>
              <a:t>Art. 214 Mediation during court proceedings</a:t>
            </a:r>
            <a:endParaRPr lang="en-US" sz="3700" b="1" dirty="0">
              <a:solidFill>
                <a:schemeClr val="bg2">
                  <a:lumMod val="75000"/>
                  <a:lumOff val="25000"/>
                </a:schemeClr>
              </a:solidFill>
              <a:latin typeface="Frutiger Neue"/>
            </a:endParaRPr>
          </a:p>
          <a:p>
            <a:r>
              <a:rPr lang="en-US" sz="3700" b="1" dirty="0">
                <a:solidFill>
                  <a:schemeClr val="bg2">
                    <a:lumMod val="75000"/>
                    <a:lumOff val="25000"/>
                  </a:schemeClr>
                </a:solidFill>
                <a:latin typeface="Frutiger Neue"/>
              </a:rPr>
              <a:t>1 The court may recommend mediation to the parties at any time.</a:t>
            </a:r>
          </a:p>
          <a:p>
            <a:r>
              <a:rPr lang="en-US" sz="3700" b="1" dirty="0">
                <a:solidFill>
                  <a:schemeClr val="bg2">
                    <a:lumMod val="75000"/>
                    <a:lumOff val="25000"/>
                  </a:schemeClr>
                </a:solidFill>
                <a:latin typeface="Frutiger Neue"/>
              </a:rPr>
              <a:t>2 The parties may at any time make a joint request for mediation.</a:t>
            </a:r>
          </a:p>
          <a:p>
            <a:r>
              <a:rPr lang="en-US" sz="3700" b="1" dirty="0">
                <a:solidFill>
                  <a:schemeClr val="bg2">
                    <a:lumMod val="75000"/>
                    <a:lumOff val="25000"/>
                  </a:schemeClr>
                </a:solidFill>
                <a:latin typeface="Frutiger Neue"/>
              </a:rPr>
              <a:t>3 The court proceedings remain suspended until the request is withdrawn by one of the parties or until the court is notified of the end of the mediation.</a:t>
            </a:r>
          </a:p>
          <a:p>
            <a:pPr marL="0" indent="0" algn="l">
              <a:buNone/>
            </a:pPr>
            <a:endParaRPr lang="en-US" sz="2800" b="0" i="0" dirty="0">
              <a:solidFill>
                <a:srgbClr val="454545"/>
              </a:solidFill>
              <a:effectLst/>
              <a:highlight>
                <a:srgbClr val="FFFFFF"/>
              </a:highligh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04381196-1D7E-8835-7362-A9B2FAB8E39C}"/>
              </a:ext>
            </a:extLst>
          </p:cNvPr>
          <p:cNvPicPr>
            <a:picLocks noChangeAspect="1"/>
          </p:cNvPicPr>
          <p:nvPr/>
        </p:nvPicPr>
        <p:blipFill rotWithShape="1">
          <a:blip r:embed="rId6">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81955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887F4569-2791-C28A-C2DB-A311C2B6316C}"/>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40000" lnSpcReduction="20000"/>
          </a:bodyPr>
          <a:lstStyle/>
          <a:p>
            <a:r>
              <a:rPr lang="fr-FR" sz="4500" b="1" dirty="0">
                <a:solidFill>
                  <a:schemeClr val="bg2">
                    <a:lumMod val="75000"/>
                    <a:lumOff val="25000"/>
                  </a:schemeClr>
                </a:solidFill>
                <a:latin typeface="Frutiger Neue"/>
                <a:hlinkClick r:id="rId4">
                  <a:extLst>
                    <a:ext uri="{A12FA001-AC4F-418D-AE19-62706E023703}">
                      <ahyp:hlinkClr xmlns:ahyp="http://schemas.microsoft.com/office/drawing/2018/hyperlinkcolor" val="tx"/>
                    </a:ext>
                  </a:extLst>
                </a:hlinkClick>
              </a:rPr>
              <a:t>Art. 213 Médiation remplaçant la procédure de conciliation</a:t>
            </a:r>
            <a:endParaRPr lang="fr-FR" sz="4500" b="1" dirty="0">
              <a:solidFill>
                <a:schemeClr val="bg2">
                  <a:lumMod val="75000"/>
                  <a:lumOff val="25000"/>
                </a:schemeClr>
              </a:solidFill>
              <a:latin typeface="Frutiger Neue"/>
            </a:endParaRPr>
          </a:p>
          <a:p>
            <a:r>
              <a:rPr lang="fr-FR" sz="4500" b="1" dirty="0">
                <a:solidFill>
                  <a:schemeClr val="bg2">
                    <a:lumMod val="75000"/>
                    <a:lumOff val="25000"/>
                  </a:schemeClr>
                </a:solidFill>
                <a:latin typeface="Frutiger Neue"/>
              </a:rPr>
              <a:t>1 Si toutes les parties en font la demande, la procédure de conciliation est remplacée par une médiation.</a:t>
            </a:r>
          </a:p>
          <a:p>
            <a:r>
              <a:rPr lang="fr-FR" sz="4500" b="1" dirty="0">
                <a:solidFill>
                  <a:schemeClr val="bg2">
                    <a:lumMod val="75000"/>
                    <a:lumOff val="25000"/>
                  </a:schemeClr>
                </a:solidFill>
                <a:latin typeface="Frutiger Neue"/>
              </a:rPr>
              <a:t>2 La demande est déposée dans la requête de conciliation ou à l’audience.</a:t>
            </a:r>
          </a:p>
          <a:p>
            <a:r>
              <a:rPr lang="fr-FR" sz="4500" b="1" dirty="0">
                <a:solidFill>
                  <a:schemeClr val="bg2">
                    <a:lumMod val="75000"/>
                    <a:lumOff val="25000"/>
                  </a:schemeClr>
                </a:solidFill>
                <a:latin typeface="Frutiger Neue"/>
              </a:rPr>
              <a:t>3 L’autorité de conciliation délivre l’autorisation de procéder lorsqu’une partie lui communique l’échec de la médiation.</a:t>
            </a:r>
          </a:p>
          <a:p>
            <a:r>
              <a:rPr lang="fr-FR" sz="4500" b="1" dirty="0">
                <a:solidFill>
                  <a:schemeClr val="bg2">
                    <a:lumMod val="75000"/>
                    <a:lumOff val="25000"/>
                  </a:schemeClr>
                </a:solidFill>
                <a:latin typeface="Frutiger Neue"/>
                <a:hlinkClick r:id="rId5">
                  <a:extLst>
                    <a:ext uri="{A12FA001-AC4F-418D-AE19-62706E023703}">
                      <ahyp:hlinkClr xmlns:ahyp="http://schemas.microsoft.com/office/drawing/2018/hyperlinkcolor" val="tx"/>
                    </a:ext>
                  </a:extLst>
                </a:hlinkClick>
              </a:rPr>
              <a:t>Art. 214 Médiation pendant la procédure au fond</a:t>
            </a:r>
            <a:endParaRPr lang="fr-FR" sz="4500" b="1" dirty="0">
              <a:solidFill>
                <a:schemeClr val="bg2">
                  <a:lumMod val="75000"/>
                  <a:lumOff val="25000"/>
                </a:schemeClr>
              </a:solidFill>
              <a:latin typeface="Frutiger Neue"/>
            </a:endParaRPr>
          </a:p>
          <a:p>
            <a:r>
              <a:rPr lang="fr-FR" sz="4500" b="1" dirty="0">
                <a:solidFill>
                  <a:schemeClr val="bg2">
                    <a:lumMod val="75000"/>
                    <a:lumOff val="25000"/>
                  </a:schemeClr>
                </a:solidFill>
                <a:latin typeface="Frutiger Neue"/>
              </a:rPr>
              <a:t>1 Le tribunal peut conseiller en tout temps aux parties de procéder à une médiation.</a:t>
            </a:r>
          </a:p>
          <a:p>
            <a:r>
              <a:rPr lang="fr-FR" sz="4500" b="1" dirty="0">
                <a:solidFill>
                  <a:schemeClr val="bg2">
                    <a:lumMod val="75000"/>
                    <a:lumOff val="25000"/>
                  </a:schemeClr>
                </a:solidFill>
                <a:latin typeface="Frutiger Neue"/>
              </a:rPr>
              <a:t>2 Les parties peuvent déposer en tout temps une requête commune visant à ouvrir une procédure de médiation.</a:t>
            </a:r>
          </a:p>
          <a:p>
            <a:r>
              <a:rPr lang="fr-FR" sz="4500" b="1" dirty="0">
                <a:solidFill>
                  <a:schemeClr val="bg2">
                    <a:lumMod val="75000"/>
                    <a:lumOff val="25000"/>
                  </a:schemeClr>
                </a:solidFill>
                <a:latin typeface="Frutiger Neue"/>
              </a:rPr>
              <a:t>3 La procédure judiciaire reste suspendue jusqu’à la révocation de la requête par une partie ou jusqu’à la communication de la fin de la médiation.</a:t>
            </a:r>
          </a:p>
          <a:p>
            <a:pPr marL="0" indent="0" algn="l">
              <a:buNone/>
            </a:pPr>
            <a:endParaRPr lang="en-US" sz="2800" b="0" i="0" dirty="0">
              <a:solidFill>
                <a:srgbClr val="454545"/>
              </a:solidFill>
              <a:effectLst/>
              <a:highlight>
                <a:srgbClr val="FFFFFF"/>
              </a:highligh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C973FF3E-5049-4E32-2B90-6AA9E230A0DB}"/>
              </a:ext>
            </a:extLst>
          </p:cNvPr>
          <p:cNvPicPr>
            <a:picLocks noChangeAspect="1"/>
          </p:cNvPicPr>
          <p:nvPr/>
        </p:nvPicPr>
        <p:blipFill rotWithShape="1">
          <a:blip r:embed="rId6">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140251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32500" lnSpcReduction="20000"/>
          </a:bodyPr>
          <a:lstStyle/>
          <a:p>
            <a:pPr fontAlgn="ctr"/>
            <a:r>
              <a:rPr lang="de-DE" sz="5500" b="1" dirty="0">
                <a:solidFill>
                  <a:schemeClr val="bg2">
                    <a:lumMod val="75000"/>
                    <a:lumOff val="25000"/>
                  </a:schemeClr>
                </a:solidFill>
                <a:latin typeface="Frutiger Neue"/>
                <a:hlinkClick r:id="rId3">
                  <a:extLst>
                    <a:ext uri="{A12FA001-AC4F-418D-AE19-62706E023703}">
                      <ahyp:hlinkClr xmlns:ahyp="http://schemas.microsoft.com/office/drawing/2018/hyperlinkcolor" val="tx"/>
                    </a:ext>
                  </a:extLst>
                </a:hlinkClick>
              </a:rPr>
              <a:t>Art. 213 Mediation statt Schlichtungsverfahren</a:t>
            </a:r>
            <a:endParaRPr lang="de-DE" sz="5500" b="1" dirty="0">
              <a:solidFill>
                <a:schemeClr val="bg2">
                  <a:lumMod val="75000"/>
                  <a:lumOff val="25000"/>
                </a:schemeClr>
              </a:solidFill>
              <a:latin typeface="Frutiger Neue"/>
            </a:endParaRPr>
          </a:p>
          <a:p>
            <a:r>
              <a:rPr lang="de-DE" sz="5500" b="1" dirty="0">
                <a:solidFill>
                  <a:schemeClr val="bg2">
                    <a:lumMod val="75000"/>
                    <a:lumOff val="25000"/>
                  </a:schemeClr>
                </a:solidFill>
                <a:latin typeface="Frutiger Neue"/>
              </a:rPr>
              <a:t>1 Auf Antrag sämtlicher Parteien tritt eine Mediation an die Stelle des Schlichtungsverfahrens.</a:t>
            </a:r>
          </a:p>
          <a:p>
            <a:r>
              <a:rPr lang="de-DE" sz="5500" b="1" dirty="0">
                <a:solidFill>
                  <a:schemeClr val="bg2">
                    <a:lumMod val="75000"/>
                    <a:lumOff val="25000"/>
                  </a:schemeClr>
                </a:solidFill>
                <a:latin typeface="Frutiger Neue"/>
              </a:rPr>
              <a:t>2 Der Antrag ist im Schlichtungsgesuch oder an der Schlichtungsverhandlung zu stellen.</a:t>
            </a:r>
          </a:p>
          <a:p>
            <a:r>
              <a:rPr lang="de-DE" sz="5500" b="1" dirty="0">
                <a:solidFill>
                  <a:schemeClr val="bg2">
                    <a:lumMod val="75000"/>
                    <a:lumOff val="25000"/>
                  </a:schemeClr>
                </a:solidFill>
                <a:latin typeface="Frutiger Neue"/>
              </a:rPr>
              <a:t>3 Teilt eine Partei der Schlichtungsbehörde das Scheitern der Mediation mit, so wird die Klagebewilligung ausgestellt.</a:t>
            </a:r>
          </a:p>
          <a:p>
            <a:r>
              <a:rPr lang="de-DE" sz="5500" b="1" dirty="0">
                <a:solidFill>
                  <a:schemeClr val="bg2">
                    <a:lumMod val="75000"/>
                    <a:lumOff val="25000"/>
                  </a:schemeClr>
                </a:solidFill>
                <a:latin typeface="Frutiger Neue"/>
                <a:hlinkClick r:id="rId4">
                  <a:extLst>
                    <a:ext uri="{A12FA001-AC4F-418D-AE19-62706E023703}">
                      <ahyp:hlinkClr xmlns:ahyp="http://schemas.microsoft.com/office/drawing/2018/hyperlinkcolor" val="tx"/>
                    </a:ext>
                  </a:extLst>
                </a:hlinkClick>
              </a:rPr>
              <a:t>Art. 214 Mediation im </a:t>
            </a:r>
            <a:r>
              <a:rPr lang="de-DE" sz="5500" b="1" dirty="0" err="1">
                <a:solidFill>
                  <a:schemeClr val="bg2">
                    <a:lumMod val="75000"/>
                    <a:lumOff val="25000"/>
                  </a:schemeClr>
                </a:solidFill>
                <a:latin typeface="Frutiger Neue"/>
                <a:hlinkClick r:id="rId4">
                  <a:extLst>
                    <a:ext uri="{A12FA001-AC4F-418D-AE19-62706E023703}">
                      <ahyp:hlinkClr xmlns:ahyp="http://schemas.microsoft.com/office/drawing/2018/hyperlinkcolor" val="tx"/>
                    </a:ext>
                  </a:extLst>
                </a:hlinkClick>
              </a:rPr>
              <a:t>Entscheidverfahren</a:t>
            </a:r>
            <a:endParaRPr lang="de-DE" sz="5500" b="1" dirty="0">
              <a:solidFill>
                <a:schemeClr val="bg2">
                  <a:lumMod val="75000"/>
                  <a:lumOff val="25000"/>
                </a:schemeClr>
              </a:solidFill>
              <a:latin typeface="Frutiger Neue"/>
            </a:endParaRPr>
          </a:p>
          <a:p>
            <a:r>
              <a:rPr lang="de-DE" sz="5500" b="1" dirty="0">
                <a:solidFill>
                  <a:schemeClr val="bg2">
                    <a:lumMod val="75000"/>
                    <a:lumOff val="25000"/>
                  </a:schemeClr>
                </a:solidFill>
                <a:latin typeface="Frutiger Neue"/>
              </a:rPr>
              <a:t>1 Das Gericht kann den Parteien jederzeit eine Mediation empfehlen.</a:t>
            </a:r>
          </a:p>
          <a:p>
            <a:r>
              <a:rPr lang="de-DE" sz="5500" b="1" dirty="0">
                <a:solidFill>
                  <a:schemeClr val="bg2">
                    <a:lumMod val="75000"/>
                    <a:lumOff val="25000"/>
                  </a:schemeClr>
                </a:solidFill>
                <a:latin typeface="Frutiger Neue"/>
              </a:rPr>
              <a:t>2 Die Parteien können dem Gericht jederzeit gemeinsam eine Mediation beantragen.</a:t>
            </a:r>
          </a:p>
          <a:p>
            <a:r>
              <a:rPr lang="de-DE" sz="5500" b="1" dirty="0">
                <a:solidFill>
                  <a:schemeClr val="bg2">
                    <a:lumMod val="75000"/>
                    <a:lumOff val="25000"/>
                  </a:schemeClr>
                </a:solidFill>
                <a:latin typeface="Frutiger Neue"/>
              </a:rPr>
              <a:t>3 Das gerichtliche Verfahren bleibt bis zum Widerruf des Antrages durch eine Partei oder bis zur Mitteilung der Beendigung der Mediation sistiert.</a:t>
            </a:r>
          </a:p>
          <a:p>
            <a:pPr marL="0" indent="0" algn="l">
              <a:buNone/>
            </a:pPr>
            <a:endParaRPr lang="en-US" sz="2800" b="0" i="0" dirty="0">
              <a:solidFill>
                <a:srgbClr val="454545"/>
              </a:solidFill>
              <a:effectLst/>
              <a:highlight>
                <a:srgbClr val="FFFFFF"/>
              </a:highlight>
              <a:latin typeface="Frutiger Neue"/>
            </a:endParaRPr>
          </a:p>
        </p:txBody>
      </p:sp>
      <p:pic>
        <p:nvPicPr>
          <p:cNvPr id="4" name="Image 3" descr="Une image contenant texte, Police, capture d’écran, blanc&#10;&#10;Description générée automatiquement">
            <a:extLst>
              <a:ext uri="{FF2B5EF4-FFF2-40B4-BE49-F238E27FC236}">
                <a16:creationId xmlns:a16="http://schemas.microsoft.com/office/drawing/2014/main" id="{2FA2D1DF-F8E0-0CDD-ABD9-EDEE45B151CB}"/>
              </a:ext>
            </a:extLst>
          </p:cNvPr>
          <p:cNvPicPr>
            <a:picLocks noChangeAspect="1"/>
          </p:cNvPicPr>
          <p:nvPr/>
        </p:nvPicPr>
        <p:blipFill rotWithShape="1">
          <a:blip r:embed="rId5">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5" name="Image 4" descr="Une image contenant horloge, cercle, symbole, conception&#10;&#10;Description générée automatiquement">
            <a:extLst>
              <a:ext uri="{FF2B5EF4-FFF2-40B4-BE49-F238E27FC236}">
                <a16:creationId xmlns:a16="http://schemas.microsoft.com/office/drawing/2014/main" id="{036C1636-D808-92F4-AB63-6EF71F8395E4}"/>
              </a:ext>
            </a:extLst>
          </p:cNvPr>
          <p:cNvPicPr>
            <a:picLocks noChangeAspect="1"/>
          </p:cNvPicPr>
          <p:nvPr/>
        </p:nvPicPr>
        <p:blipFill rotWithShape="1">
          <a:blip r:embed="rId6">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72898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55000" lnSpcReduction="20000"/>
          </a:bodyPr>
          <a:lstStyle/>
          <a:p>
            <a:pPr fontAlgn="ctr"/>
            <a:r>
              <a:rPr lang="it-IT" sz="3300" b="1" dirty="0">
                <a:solidFill>
                  <a:schemeClr val="bg2">
                    <a:lumMod val="75000"/>
                    <a:lumOff val="25000"/>
                  </a:schemeClr>
                </a:solidFill>
                <a:latin typeface="Frutiger Neue"/>
                <a:hlinkClick r:id="rId3">
                  <a:extLst>
                    <a:ext uri="{A12FA001-AC4F-418D-AE19-62706E023703}">
                      <ahyp:hlinkClr xmlns:ahyp="http://schemas.microsoft.com/office/drawing/2018/hyperlinkcolor" val="tx"/>
                    </a:ext>
                  </a:extLst>
                </a:hlinkClick>
              </a:rPr>
              <a:t>Art. 213 Mediazione quale alternativa al tentativo di conciliazione</a:t>
            </a:r>
            <a:endParaRPr lang="it-IT" sz="3300" b="1" dirty="0">
              <a:solidFill>
                <a:schemeClr val="bg2">
                  <a:lumMod val="75000"/>
                  <a:lumOff val="25000"/>
                </a:schemeClr>
              </a:solidFill>
              <a:latin typeface="Frutiger Neue"/>
            </a:endParaRPr>
          </a:p>
          <a:p>
            <a:r>
              <a:rPr lang="it-IT" sz="3300" b="1" dirty="0">
                <a:solidFill>
                  <a:schemeClr val="bg2">
                    <a:lumMod val="75000"/>
                    <a:lumOff val="25000"/>
                  </a:schemeClr>
                </a:solidFill>
                <a:latin typeface="Frutiger Neue"/>
              </a:rPr>
              <a:t>1 Su richiesta di tutte le parti, al tentativo di conciliazione è sostituita una mediazione.</a:t>
            </a:r>
          </a:p>
          <a:p>
            <a:r>
              <a:rPr lang="it-IT" sz="3300" b="1" dirty="0">
                <a:solidFill>
                  <a:schemeClr val="bg2">
                    <a:lumMod val="75000"/>
                    <a:lumOff val="25000"/>
                  </a:schemeClr>
                </a:solidFill>
                <a:latin typeface="Frutiger Neue"/>
              </a:rPr>
              <a:t>2 La richiesta dev’essere formulata nell’istanza di conciliazione o nell’udienza di conciliazione.</a:t>
            </a:r>
          </a:p>
          <a:p>
            <a:r>
              <a:rPr lang="it-IT" sz="3300" b="1" dirty="0">
                <a:solidFill>
                  <a:schemeClr val="bg2">
                    <a:lumMod val="75000"/>
                    <a:lumOff val="25000"/>
                  </a:schemeClr>
                </a:solidFill>
                <a:latin typeface="Frutiger Neue"/>
              </a:rPr>
              <a:t>3 Se una parte le comunica il fallimento della mediazione, l’autorità di conciliazione rilascia l’autorizzazione ad agire.</a:t>
            </a:r>
          </a:p>
          <a:p>
            <a:r>
              <a:rPr lang="it-IT" sz="3300" b="1" dirty="0">
                <a:solidFill>
                  <a:schemeClr val="bg2">
                    <a:lumMod val="75000"/>
                    <a:lumOff val="25000"/>
                  </a:schemeClr>
                </a:solidFill>
                <a:latin typeface="Frutiger Neue"/>
                <a:hlinkClick r:id="rId4">
                  <a:extLst>
                    <a:ext uri="{A12FA001-AC4F-418D-AE19-62706E023703}">
                      <ahyp:hlinkClr xmlns:ahyp="http://schemas.microsoft.com/office/drawing/2018/hyperlinkcolor" val="tx"/>
                    </a:ext>
                  </a:extLst>
                </a:hlinkClick>
              </a:rPr>
              <a:t>Art. 214 Mediazione nella procedura decisionale</a:t>
            </a:r>
            <a:endParaRPr lang="it-IT" sz="3300" b="1" dirty="0">
              <a:solidFill>
                <a:schemeClr val="bg2">
                  <a:lumMod val="75000"/>
                  <a:lumOff val="25000"/>
                </a:schemeClr>
              </a:solidFill>
              <a:latin typeface="Frutiger Neue"/>
            </a:endParaRPr>
          </a:p>
          <a:p>
            <a:r>
              <a:rPr lang="it-IT" sz="3300" b="1" dirty="0">
                <a:solidFill>
                  <a:schemeClr val="bg2">
                    <a:lumMod val="75000"/>
                    <a:lumOff val="25000"/>
                  </a:schemeClr>
                </a:solidFill>
                <a:latin typeface="Frutiger Neue"/>
              </a:rPr>
              <a:t>1 Il giudice può raccomandare in ogni tempo alle parti di ricorrere a una mediazione.</a:t>
            </a:r>
          </a:p>
          <a:p>
            <a:r>
              <a:rPr lang="it-IT" sz="3300" b="1" dirty="0">
                <a:solidFill>
                  <a:schemeClr val="bg2">
                    <a:lumMod val="75000"/>
                    <a:lumOff val="25000"/>
                  </a:schemeClr>
                </a:solidFill>
                <a:latin typeface="Frutiger Neue"/>
              </a:rPr>
              <a:t>2 Le parti, di comune accordo, possono chiedere in ogni tempo al giudice di consentire loro una mediazione.</a:t>
            </a:r>
          </a:p>
          <a:p>
            <a:r>
              <a:rPr lang="it-IT" sz="3300" b="1" dirty="0">
                <a:solidFill>
                  <a:schemeClr val="bg2">
                    <a:lumMod val="75000"/>
                    <a:lumOff val="25000"/>
                  </a:schemeClr>
                </a:solidFill>
                <a:latin typeface="Frutiger Neue"/>
              </a:rPr>
              <a:t>3 La procedura giudiziale rimane sospesa fintanto che una parte non revochi la richiesta di mediazione o fintanto che non venga comunicata la fine della mediazione.</a:t>
            </a:r>
          </a:p>
          <a:p>
            <a:pPr marL="0" indent="0" algn="l">
              <a:buNone/>
            </a:pPr>
            <a:endParaRPr lang="en-US" sz="2800" b="0" i="0" dirty="0">
              <a:solidFill>
                <a:srgbClr val="454545"/>
              </a:solidFill>
              <a:effectLst/>
              <a:highlight>
                <a:srgbClr val="FFFFFF"/>
              </a:highlight>
              <a:latin typeface="Frutiger Neue"/>
            </a:endParaRPr>
          </a:p>
        </p:txBody>
      </p:sp>
      <p:pic>
        <p:nvPicPr>
          <p:cNvPr id="4" name="Image 3" descr="Une image contenant texte, Police, capture d’écran, blanc&#10;&#10;Description générée automatiquement">
            <a:extLst>
              <a:ext uri="{FF2B5EF4-FFF2-40B4-BE49-F238E27FC236}">
                <a16:creationId xmlns:a16="http://schemas.microsoft.com/office/drawing/2014/main" id="{57660D0E-1E86-D28B-2D49-265360C56CED}"/>
              </a:ext>
            </a:extLst>
          </p:cNvPr>
          <p:cNvPicPr>
            <a:picLocks noChangeAspect="1"/>
          </p:cNvPicPr>
          <p:nvPr/>
        </p:nvPicPr>
        <p:blipFill rotWithShape="1">
          <a:blip r:embed="rId5">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5" name="Image 4" descr="Une image contenant horloge, cercle, symbole, conception&#10;&#10;Description générée automatiquement">
            <a:extLst>
              <a:ext uri="{FF2B5EF4-FFF2-40B4-BE49-F238E27FC236}">
                <a16:creationId xmlns:a16="http://schemas.microsoft.com/office/drawing/2014/main" id="{4FC98ACC-8572-115F-F790-E1B3A1391E29}"/>
              </a:ext>
            </a:extLst>
          </p:cNvPr>
          <p:cNvPicPr>
            <a:picLocks noChangeAspect="1"/>
          </p:cNvPicPr>
          <p:nvPr/>
        </p:nvPicPr>
        <p:blipFill rotWithShape="1">
          <a:blip r:embed="rId6">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744193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57660D0E-1E86-D28B-2D49-265360C56CED}"/>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lnSpcReduction="10000"/>
          </a:bodyPr>
          <a:lstStyle/>
          <a:p>
            <a:pPr fontAlgn="ctr">
              <a:lnSpc>
                <a:spcPct val="100000"/>
              </a:lnSpc>
            </a:pPr>
            <a:r>
              <a:rPr lang="es-ES" b="1" u="sng" dirty="0">
                <a:solidFill>
                  <a:schemeClr val="bg2">
                    <a:lumMod val="75000"/>
                    <a:lumOff val="25000"/>
                  </a:schemeClr>
                </a:solidFill>
                <a:latin typeface="Frutiger Neue"/>
              </a:rPr>
              <a:t>Art. 213 Mediación como alternativa al intento de conciliación (trad.)</a:t>
            </a:r>
          </a:p>
          <a:p>
            <a:pPr fontAlgn="ctr">
              <a:lnSpc>
                <a:spcPct val="100000"/>
              </a:lnSpc>
            </a:pPr>
            <a:r>
              <a:rPr lang="es-ES" b="1" dirty="0">
                <a:solidFill>
                  <a:schemeClr val="bg2">
                    <a:lumMod val="75000"/>
                    <a:lumOff val="25000"/>
                  </a:schemeClr>
                </a:solidFill>
                <a:latin typeface="Frutiger Neue"/>
              </a:rPr>
              <a:t>1 A petición de todas las partes, la mediación sustituirá al intento de conciliación.</a:t>
            </a:r>
          </a:p>
          <a:p>
            <a:pPr fontAlgn="ctr">
              <a:lnSpc>
                <a:spcPct val="100000"/>
              </a:lnSpc>
            </a:pPr>
            <a:r>
              <a:rPr lang="es-ES" b="1" dirty="0">
                <a:solidFill>
                  <a:schemeClr val="bg2">
                    <a:lumMod val="75000"/>
                    <a:lumOff val="25000"/>
                  </a:schemeClr>
                </a:solidFill>
                <a:latin typeface="Frutiger Neue"/>
              </a:rPr>
              <a:t>2 La solicitud se formulará en la petición de conciliación o en la audiencia de conciliación.</a:t>
            </a:r>
          </a:p>
          <a:p>
            <a:pPr fontAlgn="ctr">
              <a:lnSpc>
                <a:spcPct val="100000"/>
              </a:lnSpc>
            </a:pPr>
            <a:r>
              <a:rPr lang="es-ES" b="1" dirty="0">
                <a:solidFill>
                  <a:schemeClr val="bg2">
                    <a:lumMod val="75000"/>
                    <a:lumOff val="25000"/>
                  </a:schemeClr>
                </a:solidFill>
                <a:latin typeface="Frutiger Neue"/>
              </a:rPr>
              <a:t>3 Si una de las partes le notifica que la mediación ha fracasado, la autoridad de conciliación expedirá la autorización para actuar.</a:t>
            </a:r>
          </a:p>
          <a:p>
            <a:pPr fontAlgn="ctr">
              <a:lnSpc>
                <a:spcPct val="100000"/>
              </a:lnSpc>
            </a:pPr>
            <a:r>
              <a:rPr lang="es-ES" b="1" u="sng" dirty="0">
                <a:solidFill>
                  <a:schemeClr val="bg2">
                    <a:lumMod val="75000"/>
                    <a:lumOff val="25000"/>
                  </a:schemeClr>
                </a:solidFill>
                <a:latin typeface="Frutiger Neue"/>
              </a:rPr>
              <a:t>Art. 214 Mediación durante el procedimiento principal (trad.)</a:t>
            </a:r>
          </a:p>
          <a:p>
            <a:pPr fontAlgn="ctr">
              <a:lnSpc>
                <a:spcPct val="100000"/>
              </a:lnSpc>
            </a:pPr>
            <a:r>
              <a:rPr lang="es-ES" b="1" dirty="0">
                <a:solidFill>
                  <a:schemeClr val="bg2">
                    <a:lumMod val="75000"/>
                    <a:lumOff val="25000"/>
                  </a:schemeClr>
                </a:solidFill>
                <a:latin typeface="Frutiger Neue"/>
              </a:rPr>
              <a:t>1 El tribunal podrá en todo momento aconsejar a las partes que procedan a la mediación.</a:t>
            </a:r>
          </a:p>
          <a:p>
            <a:pPr fontAlgn="ctr">
              <a:lnSpc>
                <a:spcPct val="100000"/>
              </a:lnSpc>
            </a:pPr>
            <a:r>
              <a:rPr lang="es-ES" b="1" dirty="0">
                <a:solidFill>
                  <a:schemeClr val="bg2">
                    <a:lumMod val="75000"/>
                    <a:lumOff val="25000"/>
                  </a:schemeClr>
                </a:solidFill>
                <a:latin typeface="Frutiger Neue"/>
              </a:rPr>
              <a:t>2 Las partes podrán presentar en cualquier momento una solicitud conjunta para iniciar un procedimiento de mediación.</a:t>
            </a:r>
          </a:p>
          <a:p>
            <a:pPr fontAlgn="ctr">
              <a:lnSpc>
                <a:spcPct val="100000"/>
              </a:lnSpc>
            </a:pPr>
            <a:r>
              <a:rPr lang="es-ES" b="1" dirty="0">
                <a:solidFill>
                  <a:schemeClr val="bg2">
                    <a:lumMod val="75000"/>
                    <a:lumOff val="25000"/>
                  </a:schemeClr>
                </a:solidFill>
                <a:latin typeface="Frutiger Neue"/>
              </a:rPr>
              <a:t>3 El procedimiento judicial permanecerá suspendido hasta que una de las partes retire la solicitud o se le notifique que la mediación ha concluido.</a:t>
            </a:r>
            <a:endParaRPr lang="en-US" b="1" dirty="0">
              <a:solidFill>
                <a:schemeClr val="bg2">
                  <a:lumMod val="75000"/>
                  <a:lumOff val="25000"/>
                </a:schemeClr>
              </a:solidFill>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4FC98ACC-8572-115F-F790-E1B3A1391E2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651637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57660D0E-1E86-D28B-2D49-265360C56CED}"/>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SWITZERLAND</a:t>
            </a:r>
            <a:r>
              <a:rPr lang="fr-FR" dirty="0">
                <a:solidFill>
                  <a:srgbClr val="29415D"/>
                </a:solidFill>
                <a:highlight>
                  <a:srgbClr val="FFFF00"/>
                </a:highlight>
                <a:latin typeface="Arial" panose="020B0604020202020204" pitchFamily="34" charset="0"/>
                <a:cs typeface="Arial" panose="020B0604020202020204" pitchFamily="34" charset="0"/>
              </a:rPr>
              <a:t>  </a:t>
            </a:r>
            <a:endParaRPr lang="fr-CH" dirty="0">
              <a:solidFill>
                <a:srgbClr val="29415D"/>
              </a:solidFill>
              <a:highlight>
                <a:srgbClr val="FFFF00"/>
              </a:highlight>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92500" lnSpcReduction="10000"/>
          </a:bodyPr>
          <a:lstStyle/>
          <a:p>
            <a:r>
              <a:rPr lang="en-US" sz="2400" dirty="0">
                <a:solidFill>
                  <a:schemeClr val="bg2">
                    <a:lumMod val="75000"/>
                    <a:lumOff val="25000"/>
                  </a:schemeClr>
                </a:solidFill>
                <a:latin typeface="Frutiger Neue"/>
              </a:rPr>
              <a:t>IN SWITZERLAND, THE SUCCESS RATE FOR ALL TYPES OF MEDIATION IS 70% ; THE SUCCESS RATE FOR COMMERCIAL MEDIATION IS 80%.</a:t>
            </a:r>
          </a:p>
          <a:p>
            <a:r>
              <a:rPr lang="en-US" sz="2400" dirty="0">
                <a:solidFill>
                  <a:schemeClr val="bg2">
                    <a:lumMod val="75000"/>
                    <a:lumOff val="25000"/>
                  </a:schemeClr>
                </a:solidFill>
                <a:latin typeface="Frutiger Neue"/>
              </a:rPr>
              <a:t>IN THE FRENCH</a:t>
            </a:r>
            <a:r>
              <a:rPr lang="fr-CH" sz="2400" dirty="0">
                <a:solidFill>
                  <a:schemeClr val="bg2">
                    <a:lumMod val="75000"/>
                    <a:lumOff val="25000"/>
                  </a:schemeClr>
                </a:solidFill>
                <a:latin typeface="Frutiger Neue"/>
              </a:rPr>
              <a:t>-SPEAKING PART, </a:t>
            </a:r>
            <a:r>
              <a:rPr lang="en-US" sz="2400" dirty="0">
                <a:solidFill>
                  <a:schemeClr val="bg2">
                    <a:lumMod val="75000"/>
                    <a:lumOff val="25000"/>
                  </a:schemeClr>
                </a:solidFill>
                <a:latin typeface="Frutiger Neue"/>
              </a:rPr>
              <a:t>90% OF MEDIATION MANDATES COME ABOUT BY REFERRAL FROM THE JUDGE AND 10% SPONTANEOUSLY.</a:t>
            </a:r>
          </a:p>
          <a:p>
            <a:r>
              <a:rPr lang="en-US" sz="2400" dirty="0">
                <a:solidFill>
                  <a:schemeClr val="bg2">
                    <a:lumMod val="75000"/>
                    <a:lumOff val="25000"/>
                  </a:schemeClr>
                </a:solidFill>
                <a:latin typeface="Frutiger Neue"/>
              </a:rPr>
              <a:t>ACCORDING TO JUDGE ELKAIM, APPROXIMATELY 20% </a:t>
            </a:r>
            <a:r>
              <a:rPr lang="en-GB" sz="2400" dirty="0">
                <a:solidFill>
                  <a:schemeClr val="bg2">
                    <a:lumMod val="75000"/>
                    <a:lumOff val="25000"/>
                  </a:schemeClr>
                </a:solidFill>
                <a:latin typeface="Frutiger Neue"/>
              </a:rPr>
              <a:t>OF COURT CASES IN THE CANTON OF VAUD GO TO MEDIATION.</a:t>
            </a:r>
          </a:p>
          <a:p>
            <a:r>
              <a:rPr lang="en-US" sz="2400" dirty="0">
                <a:solidFill>
                  <a:schemeClr val="bg2">
                    <a:lumMod val="75000"/>
                    <a:lumOff val="25000"/>
                  </a:schemeClr>
                </a:solidFill>
                <a:latin typeface="Frutiger Neue"/>
              </a:rPr>
              <a:t>IN THE CANTON OF GENEVA, MEDIATION’S COSTS ARE COVERED BY THE STATE AT CERTAIN CONDITIONS, UP TO A MAXIMUM OF 7H30 OF MEDIATION MEETINGS (RENEWABLE THREE TIMES).</a:t>
            </a:r>
            <a:endParaRPr lang="en-US" sz="2800" b="0" i="0" dirty="0">
              <a:solidFill>
                <a:srgbClr val="454545"/>
              </a:solidFill>
              <a:effectLst/>
              <a:highlight>
                <a:srgbClr val="FFFFFF"/>
              </a:highligh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4FC98ACC-8572-115F-F790-E1B3A1391E2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2843602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57660D0E-1E86-D28B-2D49-265360C56CED}"/>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MEDIATION IN EUROPE</a:t>
            </a:r>
            <a:r>
              <a:rPr lang="fr-FR" dirty="0">
                <a:solidFill>
                  <a:srgbClr val="29415D"/>
                </a:solidFill>
                <a:highlight>
                  <a:srgbClr val="FFFF00"/>
                </a:highlight>
                <a:latin typeface="Arial" panose="020B0604020202020204" pitchFamily="34" charset="0"/>
                <a:cs typeface="Arial" panose="020B0604020202020204" pitchFamily="34" charset="0"/>
              </a:rPr>
              <a:t> </a:t>
            </a:r>
            <a:endParaRPr lang="fr-CH" dirty="0">
              <a:solidFill>
                <a:srgbClr val="29415D"/>
              </a:solidFill>
              <a:highlight>
                <a:srgbClr val="FFFF00"/>
              </a:highlight>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r>
              <a:rPr lang="en-US" sz="2400" dirty="0">
                <a:solidFill>
                  <a:schemeClr val="bg2">
                    <a:lumMod val="75000"/>
                    <a:lumOff val="25000"/>
                  </a:schemeClr>
                </a:solidFill>
                <a:latin typeface="Frutiger Neue"/>
              </a:rPr>
              <a:t>IN GUERNSEY, the legal costs for a party who refuses prior mediation are doubled.</a:t>
            </a:r>
          </a:p>
          <a:p>
            <a:r>
              <a:rPr lang="en-US" sz="2400" dirty="0">
                <a:solidFill>
                  <a:schemeClr val="bg2">
                    <a:lumMod val="75000"/>
                    <a:lumOff val="25000"/>
                  </a:schemeClr>
                </a:solidFill>
                <a:latin typeface="Frutiger Neue"/>
              </a:rPr>
              <a:t>IN FRANCE, RECOURSE TO ONE OF THE ADR METHODS IS MANDATORY FOR DISPUTES WITH A VALUE OF LESS THAN 5,000 EUROS.</a:t>
            </a:r>
          </a:p>
          <a:p>
            <a:r>
              <a:rPr lang="en-US" sz="2400" dirty="0">
                <a:solidFill>
                  <a:schemeClr val="bg2">
                    <a:lumMod val="75000"/>
                    <a:lumOff val="25000"/>
                  </a:schemeClr>
                </a:solidFill>
                <a:latin typeface="Frutiger Neue"/>
              </a:rPr>
              <a:t> IN THE CZECH REPUBLIC, UNDER THE CODE OF CIVIL PROCEDURE, THE PRESIDENT OF THE COURT CHAMBER HEARING THE CASE MAY, WHERE FEASIBLE AND APPROPRIATE, ORDER THE PARTIES TO MEET FOR AN INITIAL THREE-HOUR MEETIN IN THE PRESENCE OF A MEDIATOR. IN SUCH CASES, HE MAY SUSPEND THE PROCEEDINGS FOR A MAXIMUM OF THREE MONTHS. </a:t>
            </a:r>
          </a:p>
        </p:txBody>
      </p:sp>
      <p:pic>
        <p:nvPicPr>
          <p:cNvPr id="5" name="Image 4" descr="Une image contenant horloge, cercle, symbole, conception&#10;&#10;Description générée automatiquement">
            <a:extLst>
              <a:ext uri="{FF2B5EF4-FFF2-40B4-BE49-F238E27FC236}">
                <a16:creationId xmlns:a16="http://schemas.microsoft.com/office/drawing/2014/main" id="{4FC98ACC-8572-115F-F790-E1B3A1391E2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199909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285395F3-C0ED-9CC8-F3F3-098F80F27915}"/>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SPECIALIST SBA IN MEDIATION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85000" lnSpcReduction="10000"/>
          </a:bodyPr>
          <a:lstStyle/>
          <a:p>
            <a:r>
              <a:rPr lang="en-US" sz="2800" b="0" i="0" dirty="0">
                <a:solidFill>
                  <a:schemeClr val="bg2">
                    <a:lumMod val="75000"/>
                    <a:lumOff val="25000"/>
                  </a:schemeClr>
                </a:solidFill>
                <a:effectLst/>
                <a:latin typeface="Frutiger Neue"/>
              </a:rPr>
              <a:t>IN ORDER TO STRENGTHEN THE ADR’S TRADITION AND TO IMPROVE THE SKILLS OF THE PRACTIONERS IN THIS FIELD, THE SWISS BAR ASSOCIATION OFFERS </a:t>
            </a:r>
            <a:r>
              <a:rPr lang="en-US" sz="2800" dirty="0">
                <a:solidFill>
                  <a:schemeClr val="bg2">
                    <a:lumMod val="75000"/>
                    <a:lumOff val="25000"/>
                  </a:schemeClr>
                </a:solidFill>
                <a:latin typeface="Frutiger Neue"/>
              </a:rPr>
              <a:t>LAW PROFESSIONALS (LAWYERS, JUDGES, NOTARIES, …) </a:t>
            </a:r>
            <a:r>
              <a:rPr lang="en-US" sz="2800" b="0" i="0" dirty="0">
                <a:solidFill>
                  <a:schemeClr val="bg2">
                    <a:lumMod val="75000"/>
                    <a:lumOff val="25000"/>
                  </a:schemeClr>
                </a:solidFill>
                <a:effectLst/>
                <a:latin typeface="Frutiger Neue"/>
              </a:rPr>
              <a:t>THE OPPORTUNITY TO SPECIALISE IN THE ADR BY DELIVERING A CERTIFICATION OF SPECIALIST SBA IN MEDIATION. </a:t>
            </a:r>
          </a:p>
          <a:p>
            <a:r>
              <a:rPr lang="en-US" sz="2800" dirty="0">
                <a:solidFill>
                  <a:schemeClr val="bg2">
                    <a:lumMod val="75000"/>
                    <a:lumOff val="25000"/>
                  </a:schemeClr>
                </a:solidFill>
                <a:latin typeface="Frutiger Neue"/>
              </a:rPr>
              <a:t>THE FORMATION AIM TO TRANSMIT THE SPIRIT AND THE MENTALITY REQUIRED TO PRACTICE MEDIATION PROPERLY AND EFFECTIVELY </a:t>
            </a:r>
            <a:r>
              <a:rPr lang="fr-FR" sz="2800" dirty="0">
                <a:solidFill>
                  <a:schemeClr val="bg2">
                    <a:lumMod val="75000"/>
                    <a:lumOff val="25000"/>
                  </a:schemeClr>
                </a:solidFill>
                <a:latin typeface="Frutiger Neue"/>
              </a:rPr>
              <a:t>(« savoir-être » et « savoir-faire »)</a:t>
            </a:r>
            <a:r>
              <a:rPr lang="en-US" sz="2800" dirty="0">
                <a:solidFill>
                  <a:schemeClr val="bg2">
                    <a:lumMod val="75000"/>
                    <a:lumOff val="25000"/>
                  </a:schemeClr>
                </a:solidFill>
                <a:latin typeface="Frutiger Neue"/>
              </a:rPr>
              <a:t>.</a:t>
            </a:r>
          </a:p>
          <a:p>
            <a:r>
              <a:rPr lang="en-US" sz="2800" dirty="0">
                <a:solidFill>
                  <a:schemeClr val="bg2">
                    <a:lumMod val="75000"/>
                    <a:lumOff val="25000"/>
                  </a:schemeClr>
                </a:solidFill>
                <a:latin typeface="Frutiger Neue"/>
              </a:rPr>
              <a:t>THE TRAINING INVOLVES FOLLOWING A 120 HOURS OF LESSONS SPREAD OVER 6 x 3 DAYS AND THE DRAFT OF A MEMOIR / THESIS / DISSERTATION. </a:t>
            </a:r>
            <a:endParaRPr lang="en-US" sz="2800" b="0" i="0" dirty="0">
              <a:solidFill>
                <a:schemeClr val="bg2">
                  <a:lumMod val="75000"/>
                  <a:lumOff val="25000"/>
                </a:schemeClr>
              </a:solidFill>
              <a:effectLs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C8C42375-A461-C3A2-835B-9D5B1D1F66AC}"/>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2594775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CONCLUSION</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pPr marL="514350" indent="-514350">
              <a:buFont typeface="+mj-lt"/>
              <a:buAutoNum type="arabicPeriod"/>
            </a:pPr>
            <a:r>
              <a:rPr lang="en-US" sz="2800" b="0" i="0" dirty="0">
                <a:solidFill>
                  <a:schemeClr val="bg2">
                    <a:lumMod val="75000"/>
                    <a:lumOff val="25000"/>
                  </a:schemeClr>
                </a:solidFill>
                <a:effectLst/>
                <a:highlight>
                  <a:srgbClr val="FFFFFF"/>
                </a:highlight>
                <a:latin typeface="Frutiger Neue"/>
              </a:rPr>
              <a:t>LA LOI ET LES INCITATIONS DES MILIEUX JURIDIQUES SONT NÉCESSAIRES POUR DÉVELOPPER LES ADR.</a:t>
            </a:r>
          </a:p>
          <a:p>
            <a:pPr marL="514350" indent="-514350">
              <a:buFont typeface="+mj-lt"/>
              <a:buAutoNum type="arabicPeriod"/>
            </a:pPr>
            <a:r>
              <a:rPr lang="en-US" sz="2800" dirty="0">
                <a:solidFill>
                  <a:schemeClr val="bg2">
                    <a:lumMod val="75000"/>
                    <a:lumOff val="25000"/>
                  </a:schemeClr>
                </a:solidFill>
                <a:highlight>
                  <a:srgbClr val="FFFFFF"/>
                </a:highlight>
                <a:latin typeface="Frutiger Neue"/>
              </a:rPr>
              <a:t>LA CULTURE COMMUNE DANS CERTAINS BARREAUX ET POUVOIRS JUDICIAIRES EST CEPENDANT CAPITALE.</a:t>
            </a:r>
          </a:p>
          <a:p>
            <a:pPr marL="514350" indent="-514350">
              <a:buFont typeface="+mj-lt"/>
              <a:buAutoNum type="arabicPeriod"/>
            </a:pPr>
            <a:r>
              <a:rPr lang="en-US" sz="2800" dirty="0">
                <a:solidFill>
                  <a:schemeClr val="bg2">
                    <a:lumMod val="75000"/>
                    <a:lumOff val="25000"/>
                  </a:schemeClr>
                </a:solidFill>
                <a:highlight>
                  <a:srgbClr val="FFFFFF"/>
                </a:highlight>
                <a:latin typeface="Frutiger Neue"/>
              </a:rPr>
              <a:t>LA FORMATION EST NÉCESSAIRE. </a:t>
            </a:r>
            <a:endParaRPr lang="en-US" sz="2800" b="0" i="0" dirty="0">
              <a:solidFill>
                <a:schemeClr val="bg2">
                  <a:lumMod val="75000"/>
                  <a:lumOff val="25000"/>
                </a:schemeClr>
              </a:solidFill>
              <a:effectLst/>
              <a:highlight>
                <a:srgbClr val="FFFFFF"/>
              </a:highlight>
              <a:latin typeface="Frutiger Neue"/>
            </a:endParaRP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2541145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lstStyle/>
          <a:p>
            <a:r>
              <a:rPr lang="fr-FR" dirty="0">
                <a:solidFill>
                  <a:srgbClr val="29415D"/>
                </a:solidFill>
                <a:latin typeface="Arial" panose="020B0604020202020204" pitchFamily="34" charset="0"/>
                <a:cs typeface="Arial" panose="020B0604020202020204" pitchFamily="34" charset="0"/>
              </a:rPr>
              <a:t>MY MESSAGE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lstStyle/>
          <a:p>
            <a:r>
              <a:rPr lang="fr-FR" b="1" dirty="0">
                <a:solidFill>
                  <a:schemeClr val="bg2">
                    <a:lumMod val="50000"/>
                    <a:lumOff val="50000"/>
                  </a:schemeClr>
                </a:solidFill>
                <a:latin typeface="Arial" panose="020B0604020202020204" pitchFamily="34" charset="0"/>
                <a:cs typeface="Arial" panose="020B0604020202020204" pitchFamily="34" charset="0"/>
              </a:rPr>
              <a:t>ADR IS A MATTER OF LAW, BUT ALSO VERY MUCH OF DEONTOLOGY, CULTURE AND EDUCATION.</a:t>
            </a:r>
          </a:p>
          <a:p>
            <a:r>
              <a:rPr lang="fr-FR" b="1" dirty="0">
                <a:solidFill>
                  <a:schemeClr val="bg2">
                    <a:lumMod val="50000"/>
                    <a:lumOff val="50000"/>
                  </a:schemeClr>
                </a:solidFill>
                <a:latin typeface="Arial" panose="020B0604020202020204" pitchFamily="34" charset="0"/>
                <a:cs typeface="Arial" panose="020B0604020202020204" pitchFamily="34" charset="0"/>
              </a:rPr>
              <a:t>SOME JURIDICAL TRADITIONS ARE STRONGLY OPEN TO ADR AND PRACTICE IT SYSTEMATICALLY. </a:t>
            </a:r>
          </a:p>
          <a:p>
            <a:r>
              <a:rPr lang="fr-FR" b="1" dirty="0">
                <a:solidFill>
                  <a:schemeClr val="bg2">
                    <a:lumMod val="50000"/>
                    <a:lumOff val="50000"/>
                  </a:schemeClr>
                </a:solidFill>
                <a:latin typeface="Arial" panose="020B0604020202020204" pitchFamily="34" charset="0"/>
                <a:cs typeface="Arial" panose="020B0604020202020204" pitchFamily="34" charset="0"/>
              </a:rPr>
              <a:t>IN THIS CONTEXT I WILL PRESENT YOU AMONG OTHER THE SITUATION IN MY CANTON, IN SWITZERLAND, THE CANTON OF BERNE.</a:t>
            </a:r>
          </a:p>
          <a:p>
            <a:r>
              <a:rPr lang="fr-FR" b="1" dirty="0">
                <a:solidFill>
                  <a:schemeClr val="bg2">
                    <a:lumMod val="50000"/>
                    <a:lumOff val="50000"/>
                  </a:schemeClr>
                </a:solidFill>
                <a:latin typeface="Arial" panose="020B0604020202020204" pitchFamily="34" charset="0"/>
                <a:cs typeface="Arial" panose="020B0604020202020204" pitchFamily="34" charset="0"/>
              </a:rPr>
              <a:t>FOR OTHER JURIDICAL TRADITIONS WICH ARE SO FAR LESS OPEN TO ADR, IT IS NECESSARY TO IMPLEMENT THIS SPIRIT AND TO CHANGE THE LAW IF NECESSARY, BUT ALSO THE MENTALITIES OF LAWYERS, JUDGES AND CLIENTS.</a:t>
            </a: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2">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3">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112242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CONCLUSION</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pPr marL="514350" indent="-514350">
              <a:buFont typeface="+mj-lt"/>
              <a:buAutoNum type="arabicPeriod"/>
            </a:pPr>
            <a:r>
              <a:rPr lang="de-DE" sz="2800" b="0" i="0" dirty="0">
                <a:solidFill>
                  <a:schemeClr val="bg2">
                    <a:lumMod val="75000"/>
                    <a:lumOff val="25000"/>
                  </a:schemeClr>
                </a:solidFill>
                <a:effectLst/>
                <a:highlight>
                  <a:srgbClr val="FFFFFF"/>
                </a:highlight>
                <a:latin typeface="Frutiger Neue"/>
              </a:rPr>
              <a:t>GESETZE UND ANREIZE AUS DER ANWALTSCHAFT SIND FÜR DIE ENTWICKLUNG VON ADR NOTWENDIG.</a:t>
            </a:r>
          </a:p>
          <a:p>
            <a:pPr marL="514350" indent="-514350">
              <a:buFont typeface="+mj-lt"/>
              <a:buAutoNum type="arabicPeriod"/>
            </a:pPr>
            <a:r>
              <a:rPr lang="de-DE" sz="2800" b="0" i="0" dirty="0">
                <a:solidFill>
                  <a:schemeClr val="bg2">
                    <a:lumMod val="75000"/>
                    <a:lumOff val="25000"/>
                  </a:schemeClr>
                </a:solidFill>
                <a:effectLst/>
                <a:highlight>
                  <a:srgbClr val="FFFFFF"/>
                </a:highlight>
                <a:latin typeface="Frutiger Neue"/>
              </a:rPr>
              <a:t>DIE GEMEINSAME KULTUR IN BESTIMMTEN ANWALTSKAMMERN UND JUSTIZBEHÖRDEN IST JEDOCH VON ENTSCHEIDENDER BEDEUTUNG.</a:t>
            </a:r>
          </a:p>
          <a:p>
            <a:pPr marL="514350" indent="-514350">
              <a:buFont typeface="+mj-lt"/>
              <a:buAutoNum type="arabicPeriod"/>
            </a:pPr>
            <a:r>
              <a:rPr lang="de-DE" sz="2800" b="0" i="0" dirty="0">
                <a:solidFill>
                  <a:schemeClr val="bg2">
                    <a:lumMod val="75000"/>
                    <a:lumOff val="25000"/>
                  </a:schemeClr>
                </a:solidFill>
                <a:effectLst/>
                <a:highlight>
                  <a:srgbClr val="FFFFFF"/>
                </a:highlight>
                <a:latin typeface="Frutiger Neue"/>
              </a:rPr>
              <a:t>AUSBILDUNG IST ERFORDERLICH.</a:t>
            </a:r>
            <a:endParaRPr lang="en-US" sz="2800" b="0" i="0" dirty="0">
              <a:solidFill>
                <a:schemeClr val="bg2">
                  <a:lumMod val="75000"/>
                  <a:lumOff val="25000"/>
                </a:schemeClr>
              </a:solidFill>
              <a:effectLst/>
              <a:highlight>
                <a:srgbClr val="FFFFFF"/>
              </a:highlight>
              <a:latin typeface="Frutiger Neue"/>
            </a:endParaRP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655427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CONCLUSION</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pPr marL="514350" indent="-514350">
              <a:buFont typeface="+mj-lt"/>
              <a:buAutoNum type="arabicPeriod"/>
            </a:pPr>
            <a:r>
              <a:rPr lang="it-IT" sz="2800" b="0" i="0" dirty="0">
                <a:solidFill>
                  <a:schemeClr val="bg2">
                    <a:lumMod val="75000"/>
                    <a:lumOff val="25000"/>
                  </a:schemeClr>
                </a:solidFill>
                <a:effectLst/>
                <a:highlight>
                  <a:srgbClr val="FFFFFF"/>
                </a:highlight>
                <a:latin typeface="Frutiger Neue"/>
              </a:rPr>
              <a:t>LA LEGGE E GLI INCENTIVI DELLA COMUNITÀ LEGALE SONO NECESSARI PER SVILUPPARE L'ADR.</a:t>
            </a:r>
          </a:p>
          <a:p>
            <a:pPr marL="514350" indent="-514350">
              <a:buFont typeface="+mj-lt"/>
              <a:buAutoNum type="arabicPeriod"/>
            </a:pPr>
            <a:r>
              <a:rPr lang="it-IT" sz="2800" b="0" i="0" dirty="0">
                <a:solidFill>
                  <a:schemeClr val="bg2">
                    <a:lumMod val="75000"/>
                    <a:lumOff val="25000"/>
                  </a:schemeClr>
                </a:solidFill>
                <a:effectLst/>
                <a:highlight>
                  <a:srgbClr val="FFFFFF"/>
                </a:highlight>
                <a:latin typeface="Frutiger Neue"/>
              </a:rPr>
              <a:t>TUTTAVIA, LA CULTURA COMUNE DI ALCUNI ORDINI DEGLI AVVOCATI E DELLE AUTORITÀ GIUDIZIARIE È FONDAMENTALE.</a:t>
            </a:r>
          </a:p>
          <a:p>
            <a:pPr marL="514350" indent="-514350">
              <a:buFont typeface="+mj-lt"/>
              <a:buAutoNum type="arabicPeriod"/>
            </a:pPr>
            <a:r>
              <a:rPr lang="it-IT" sz="2800" b="0" i="0" dirty="0">
                <a:solidFill>
                  <a:schemeClr val="bg2">
                    <a:lumMod val="75000"/>
                    <a:lumOff val="25000"/>
                  </a:schemeClr>
                </a:solidFill>
                <a:effectLst/>
                <a:highlight>
                  <a:srgbClr val="FFFFFF"/>
                </a:highlight>
                <a:latin typeface="Frutiger Neue"/>
              </a:rPr>
              <a:t>LA FORMAZIONE È NECESSARIA. </a:t>
            </a:r>
            <a:endParaRPr lang="en-US" sz="2800" b="0" i="0" dirty="0">
              <a:solidFill>
                <a:schemeClr val="bg2">
                  <a:lumMod val="75000"/>
                  <a:lumOff val="25000"/>
                </a:schemeClr>
              </a:solidFill>
              <a:effectLst/>
              <a:highlight>
                <a:srgbClr val="FFFFFF"/>
              </a:highlight>
              <a:latin typeface="Frutiger Neue"/>
            </a:endParaRP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710656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285395F3-C0ED-9CC8-F3F3-098F80F27915}"/>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CONCLUSION</a:t>
            </a:r>
            <a:r>
              <a:rPr lang="fr-FR" dirty="0">
                <a:solidFill>
                  <a:srgbClr val="29415D"/>
                </a:solidFill>
                <a:highlight>
                  <a:srgbClr val="FFFF00"/>
                </a:highlight>
                <a:latin typeface="Arial" panose="020B0604020202020204" pitchFamily="34" charset="0"/>
                <a:cs typeface="Arial" panose="020B0604020202020204" pitchFamily="34" charset="0"/>
              </a:rPr>
              <a:t> </a:t>
            </a:r>
            <a:endParaRPr lang="fr-CH" dirty="0">
              <a:solidFill>
                <a:srgbClr val="29415D"/>
              </a:solidFill>
              <a:highlight>
                <a:srgbClr val="FFFF00"/>
              </a:highlight>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r>
              <a:rPr lang="en-US" sz="2800" b="0" i="0" dirty="0">
                <a:solidFill>
                  <a:schemeClr val="bg2">
                    <a:lumMod val="75000"/>
                    <a:lumOff val="25000"/>
                  </a:schemeClr>
                </a:solidFill>
                <a:effectLst/>
                <a:latin typeface="Frutiger Neue"/>
              </a:rPr>
              <a:t>LEGISLATION AND INCENTIVES FROM THE LEGAL COMMUNITY ARE NEEDED TO DEVELOP ADR.</a:t>
            </a:r>
          </a:p>
          <a:p>
            <a:r>
              <a:rPr lang="en-US" sz="2800" b="0" i="0" dirty="0">
                <a:solidFill>
                  <a:schemeClr val="bg2">
                    <a:lumMod val="75000"/>
                    <a:lumOff val="25000"/>
                  </a:schemeClr>
                </a:solidFill>
                <a:effectLst/>
                <a:latin typeface="Frutiger Neue"/>
              </a:rPr>
              <a:t>HOWEVER, THE COMMON CULTURE IN CERTAIN BAR ASSOCIATIONS AND JUDICIAL AUTHORITIES IS, HOWEVER, CRUCIAL.</a:t>
            </a:r>
          </a:p>
          <a:p>
            <a:r>
              <a:rPr lang="en-US" sz="2800" b="0" i="0" dirty="0">
                <a:solidFill>
                  <a:schemeClr val="bg2">
                    <a:lumMod val="75000"/>
                    <a:lumOff val="25000"/>
                  </a:schemeClr>
                </a:solidFill>
                <a:effectLst/>
                <a:latin typeface="Frutiger Neue"/>
              </a:rPr>
              <a:t>TRAINING IS NECESSARY. </a:t>
            </a:r>
          </a:p>
        </p:txBody>
      </p:sp>
      <p:pic>
        <p:nvPicPr>
          <p:cNvPr id="5" name="Image 4" descr="Une image contenant horloge, cercle, symbole, conception&#10;&#10;Description générée automatiquement">
            <a:extLst>
              <a:ext uri="{FF2B5EF4-FFF2-40B4-BE49-F238E27FC236}">
                <a16:creationId xmlns:a16="http://schemas.microsoft.com/office/drawing/2014/main" id="{C8C42375-A461-C3A2-835B-9D5B1D1F66AC}"/>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90522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285395F3-C0ED-9CC8-F3F3-098F80F27915}"/>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CONCLUSION</a:t>
            </a:r>
            <a:r>
              <a:rPr lang="fr-FR" dirty="0">
                <a:solidFill>
                  <a:srgbClr val="29415D"/>
                </a:solidFill>
                <a:highlight>
                  <a:srgbClr val="FFFF00"/>
                </a:highlight>
                <a:latin typeface="Arial" panose="020B0604020202020204" pitchFamily="34" charset="0"/>
                <a:cs typeface="Arial" panose="020B0604020202020204" pitchFamily="34" charset="0"/>
              </a:rPr>
              <a:t> </a:t>
            </a:r>
            <a:endParaRPr lang="fr-CH" dirty="0">
              <a:solidFill>
                <a:srgbClr val="29415D"/>
              </a:solidFill>
              <a:highlight>
                <a:srgbClr val="FFFF00"/>
              </a:highlight>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r>
              <a:rPr lang="es-ES" sz="2800" b="0" i="0" dirty="0">
                <a:solidFill>
                  <a:schemeClr val="bg2">
                    <a:lumMod val="75000"/>
                    <a:lumOff val="25000"/>
                  </a:schemeClr>
                </a:solidFill>
                <a:effectLst/>
                <a:latin typeface="Frutiger Neue"/>
              </a:rPr>
              <a:t>LA LEY Y LOS INCENTIVOS DE LA COMUNIDAD JURÍDICA SON NECESARIOS PARA DESARROLLAR LAS ADR.</a:t>
            </a:r>
          </a:p>
          <a:p>
            <a:r>
              <a:rPr lang="es-ES" sz="2800" b="0" i="0" dirty="0">
                <a:solidFill>
                  <a:schemeClr val="bg2">
                    <a:lumMod val="75000"/>
                    <a:lumOff val="25000"/>
                  </a:schemeClr>
                </a:solidFill>
                <a:effectLst/>
                <a:latin typeface="Frutiger Neue"/>
              </a:rPr>
              <a:t>SIN EMBARGO, LA CULTURA COMÚN EN DETERMINADOS COLEGIOS DE ABOGADOS Y AUTORIDADES JUDICIALES ES CRUCIAL.</a:t>
            </a:r>
          </a:p>
          <a:p>
            <a:r>
              <a:rPr lang="es-ES" sz="2800" b="0" i="0" dirty="0">
                <a:solidFill>
                  <a:schemeClr val="bg2">
                    <a:lumMod val="75000"/>
                    <a:lumOff val="25000"/>
                  </a:schemeClr>
                </a:solidFill>
                <a:effectLst/>
                <a:latin typeface="Frutiger Neue"/>
              </a:rPr>
              <a:t>LA FORMACIÓN ES NECESARIA. </a:t>
            </a:r>
            <a:endParaRPr lang="en-US" sz="2800" b="0" i="0" dirty="0">
              <a:solidFill>
                <a:schemeClr val="bg2">
                  <a:lumMod val="75000"/>
                  <a:lumOff val="25000"/>
                </a:schemeClr>
              </a:solidFill>
              <a:effectLs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C8C42375-A461-C3A2-835B-9D5B1D1F66AC}"/>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201475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Image 4" descr="Une image contenant texte, Police, capture d’écran, blanc&#10;&#10;Description générée automatiquement">
            <a:extLst>
              <a:ext uri="{FF2B5EF4-FFF2-40B4-BE49-F238E27FC236}">
                <a16:creationId xmlns:a16="http://schemas.microsoft.com/office/drawing/2014/main" id="{9D510B59-6C63-C92A-CDA7-7B1CAE275789}"/>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4934"/>
          </a:xfrm>
        </p:spPr>
        <p:txBody>
          <a:bodyPr>
            <a:normAutofit/>
          </a:bodyPr>
          <a:lstStyle/>
          <a:p>
            <a:r>
              <a:rPr lang="fr-FR" dirty="0">
                <a:solidFill>
                  <a:srgbClr val="29415D"/>
                </a:solidFill>
                <a:latin typeface="Arial" panose="020B0604020202020204" pitchFamily="34" charset="0"/>
                <a:cs typeface="Arial" panose="020B0604020202020204" pitchFamily="34" charset="0"/>
              </a:rPr>
              <a:t>DEONTOLOGICAL BACKGROUND IN SWITZERLAND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67682"/>
          </a:xfrm>
        </p:spPr>
        <p:txBody>
          <a:bodyPr>
            <a:normAutofit fontScale="92500" lnSpcReduction="10000"/>
          </a:bodyPr>
          <a:lstStyle/>
          <a:p>
            <a:r>
              <a:rPr lang="fr-FR" b="1" dirty="0">
                <a:solidFill>
                  <a:schemeClr val="bg2">
                    <a:lumMod val="75000"/>
                    <a:lumOff val="25000"/>
                  </a:schemeClr>
                </a:solidFill>
                <a:latin typeface="Arial" panose="020B0604020202020204" pitchFamily="34" charset="0"/>
                <a:cs typeface="Arial" panose="020B0604020202020204" pitchFamily="34" charset="0"/>
              </a:rPr>
              <a:t>ART. 11 OF THE CODE OF NATIONAL RULES OF PROFESSIONAL CONDUCT </a:t>
            </a:r>
          </a:p>
          <a:p>
            <a:pPr lvl="1">
              <a:buFont typeface="Wingdings" panose="05000000000000000000" pitchFamily="2" charset="2"/>
              <a:buChar char="Ø"/>
            </a:pPr>
            <a:r>
              <a:rPr lang="fr-FR" sz="1550" b="1" dirty="0">
                <a:solidFill>
                  <a:schemeClr val="bg2">
                    <a:lumMod val="75000"/>
                    <a:lumOff val="25000"/>
                  </a:schemeClr>
                </a:solidFill>
                <a:latin typeface="Arial" panose="020B0604020202020204" pitchFamily="34" charset="0"/>
                <a:cs typeface="Arial" panose="020B0604020202020204" pitchFamily="34" charset="0"/>
              </a:rPr>
              <a:t>Règlement amiable des litiges : L’</a:t>
            </a:r>
            <a:r>
              <a:rPr lang="fr-FR" sz="1550" b="1" dirty="0" err="1">
                <a:solidFill>
                  <a:schemeClr val="bg2">
                    <a:lumMod val="75000"/>
                    <a:lumOff val="25000"/>
                  </a:schemeClr>
                </a:solidFill>
                <a:latin typeface="Arial" panose="020B0604020202020204" pitchFamily="34" charset="0"/>
                <a:cs typeface="Arial" panose="020B0604020202020204" pitchFamily="34" charset="0"/>
              </a:rPr>
              <a:t>avocat∙e</a:t>
            </a:r>
            <a:r>
              <a:rPr lang="fr-FR" sz="1550" b="1" dirty="0">
                <a:solidFill>
                  <a:schemeClr val="bg2">
                    <a:lumMod val="75000"/>
                    <a:lumOff val="25000"/>
                  </a:schemeClr>
                </a:solidFill>
                <a:latin typeface="Arial" panose="020B0604020202020204" pitchFamily="34" charset="0"/>
                <a:cs typeface="Arial" panose="020B0604020202020204" pitchFamily="34" charset="0"/>
              </a:rPr>
              <a:t> s’efforce de régler à l’amiable les litiges, dans l’intérêt bien compris de ses </a:t>
            </a:r>
            <a:r>
              <a:rPr lang="fr-FR" sz="1550" b="1" dirty="0" err="1">
                <a:solidFill>
                  <a:schemeClr val="bg2">
                    <a:lumMod val="75000"/>
                    <a:lumOff val="25000"/>
                  </a:schemeClr>
                </a:solidFill>
                <a:latin typeface="Arial" panose="020B0604020202020204" pitchFamily="34" charset="0"/>
                <a:cs typeface="Arial" panose="020B0604020202020204" pitchFamily="34" charset="0"/>
              </a:rPr>
              <a:t>client∙es</a:t>
            </a:r>
            <a:r>
              <a:rPr lang="fr-FR" sz="1550" b="1" dirty="0">
                <a:solidFill>
                  <a:schemeClr val="bg2">
                    <a:lumMod val="75000"/>
                    <a:lumOff val="25000"/>
                  </a:schemeClr>
                </a:solidFill>
                <a:latin typeface="Arial" panose="020B0604020202020204" pitchFamily="34" charset="0"/>
                <a:cs typeface="Arial" panose="020B0604020202020204" pitchFamily="34" charset="0"/>
              </a:rPr>
              <a:t>. Il ou elle tient compte d’une médiation en cours ou du souhait de l’une des parties d’en instaurer une.</a:t>
            </a:r>
          </a:p>
          <a:p>
            <a:pPr lvl="1">
              <a:buFont typeface="Wingdings" panose="05000000000000000000" pitchFamily="2" charset="2"/>
              <a:buChar char="Ø"/>
            </a:pPr>
            <a:r>
              <a:rPr lang="de-DE" sz="1550" b="1" dirty="0">
                <a:solidFill>
                  <a:schemeClr val="bg2">
                    <a:lumMod val="75000"/>
                    <a:lumOff val="25000"/>
                  </a:schemeClr>
                </a:solidFill>
                <a:latin typeface="Arial" panose="020B0604020202020204" pitchFamily="34" charset="0"/>
                <a:cs typeface="Arial" panose="020B0604020202020204" pitchFamily="34" charset="0"/>
              </a:rPr>
              <a:t>Bemühungen zur gütlichen Streitbeilegung : Anwältinnen und Anwälte fördern die gütliche Erledigung von Streitigkeiten, sofern dies im Interesse der </a:t>
            </a:r>
            <a:r>
              <a:rPr lang="de-DE" sz="1550" b="1" dirty="0" err="1">
                <a:solidFill>
                  <a:schemeClr val="bg2">
                    <a:lumMod val="75000"/>
                    <a:lumOff val="25000"/>
                  </a:schemeClr>
                </a:solidFill>
                <a:latin typeface="Arial" panose="020B0604020202020204" pitchFamily="34" charset="0"/>
                <a:cs typeface="Arial" panose="020B0604020202020204" pitchFamily="34" charset="0"/>
              </a:rPr>
              <a:t>Klientschaft</a:t>
            </a:r>
            <a:r>
              <a:rPr lang="de-DE" sz="1550" b="1" dirty="0">
                <a:solidFill>
                  <a:schemeClr val="bg2">
                    <a:lumMod val="75000"/>
                    <a:lumOff val="25000"/>
                  </a:schemeClr>
                </a:solidFill>
                <a:latin typeface="Arial" panose="020B0604020202020204" pitchFamily="34" charset="0"/>
                <a:cs typeface="Arial" panose="020B0604020202020204" pitchFamily="34" charset="0"/>
              </a:rPr>
              <a:t> liegt. Sie nehmen dabei Rücksicht auf eine laufende oder eine von einer Partei gewünschte Mediation. </a:t>
            </a:r>
          </a:p>
          <a:p>
            <a:pPr lvl="1">
              <a:buFont typeface="Wingdings" panose="05000000000000000000" pitchFamily="2" charset="2"/>
              <a:buChar char="Ø"/>
            </a:pPr>
            <a:r>
              <a:rPr lang="it-IT" sz="1550" b="1" dirty="0">
                <a:solidFill>
                  <a:schemeClr val="bg2">
                    <a:lumMod val="75000"/>
                    <a:lumOff val="25000"/>
                  </a:schemeClr>
                </a:solidFill>
                <a:latin typeface="Arial" panose="020B0604020202020204" pitchFamily="34" charset="0"/>
                <a:cs typeface="Arial" panose="020B0604020202020204" pitchFamily="34" charset="0"/>
              </a:rPr>
              <a:t>Risoluzione amichevole delle controversie : Nella misura in cui ciò risponda all'interesse del cliente, l'avvocato si adopera per risolvere le controversie in via amichevole. Egli tiene in considerazione eventuali procedure di mediazione in corso, rispettivamente il desiderio di una delle parti in causa di avviarne una. </a:t>
            </a:r>
          </a:p>
          <a:p>
            <a:pPr lvl="1">
              <a:buFont typeface="Wingdings" panose="05000000000000000000" pitchFamily="2" charset="2"/>
              <a:buChar char="Ø"/>
            </a:pPr>
            <a:r>
              <a:rPr lang="en-US" sz="1550" b="1" u="sng" dirty="0">
                <a:solidFill>
                  <a:schemeClr val="bg2">
                    <a:lumMod val="75000"/>
                    <a:lumOff val="25000"/>
                  </a:schemeClr>
                </a:solidFill>
                <a:latin typeface="Arial" panose="020B0604020202020204" pitchFamily="34" charset="0"/>
                <a:cs typeface="Arial" panose="020B0604020202020204" pitchFamily="34" charset="0"/>
              </a:rPr>
              <a:t>Amicable settlement of disputes: The lawyer shall endeavor to settle disputes amicably, in the best interests of his or her clients. He or she will consider any mediation in progress or the wish of one of the parties to initiate one. </a:t>
            </a:r>
            <a:r>
              <a:rPr lang="en-US" sz="1600" b="1" u="sng" dirty="0">
                <a:solidFill>
                  <a:schemeClr val="bg2">
                    <a:lumMod val="75000"/>
                    <a:lumOff val="25000"/>
                  </a:schemeClr>
                </a:solidFill>
                <a:latin typeface="Arial" panose="020B0604020202020204" pitchFamily="34" charset="0"/>
                <a:cs typeface="Arial" panose="020B0604020202020204" pitchFamily="34" charset="0"/>
              </a:rPr>
              <a:t>(</a:t>
            </a:r>
            <a:r>
              <a:rPr lang="en-US" sz="1600" b="1" u="sng" dirty="0" err="1">
                <a:solidFill>
                  <a:schemeClr val="bg2">
                    <a:lumMod val="75000"/>
                    <a:lumOff val="25000"/>
                  </a:schemeClr>
                </a:solidFill>
                <a:latin typeface="Arial" panose="020B0604020202020204" pitchFamily="34" charset="0"/>
                <a:cs typeface="Arial" panose="020B0604020202020204" pitchFamily="34" charset="0"/>
              </a:rPr>
              <a:t>tran</a:t>
            </a:r>
            <a:r>
              <a:rPr lang="en-US" sz="1600" b="1" u="sng" dirty="0">
                <a:solidFill>
                  <a:schemeClr val="bg2">
                    <a:lumMod val="75000"/>
                    <a:lumOff val="25000"/>
                  </a:schemeClr>
                </a:solidFill>
                <a:latin typeface="Arial" panose="020B0604020202020204" pitchFamily="34" charset="0"/>
                <a:cs typeface="Arial" panose="020B0604020202020204" pitchFamily="34" charset="0"/>
              </a:rPr>
              <a:t>.)</a:t>
            </a:r>
          </a:p>
          <a:p>
            <a:pPr lvl="1">
              <a:buFont typeface="Wingdings" panose="05000000000000000000" pitchFamily="2" charset="2"/>
              <a:buChar char="Ø"/>
            </a:pPr>
            <a:r>
              <a:rPr lang="es-ES" sz="1500" b="1" dirty="0">
                <a:solidFill>
                  <a:schemeClr val="bg2">
                    <a:lumMod val="75000"/>
                    <a:lumOff val="25000"/>
                  </a:schemeClr>
                </a:solidFill>
                <a:latin typeface="Arial" panose="020B0604020202020204" pitchFamily="34" charset="0"/>
                <a:cs typeface="Arial" panose="020B0604020202020204" pitchFamily="34" charset="0"/>
              </a:rPr>
              <a:t>Resolución amistosa de litigios: En la medida en que ello redunde en interés del cliente, el abogado se esforzará por resolver los litigios de forma amistosa. Tendrá en cuenta cualquier procedimiento de mediación en curso, o el deseo de una de las partes del litigio de iniciar uno. (trad.)</a:t>
            </a:r>
            <a:endParaRPr lang="fr-FR" sz="1500" b="1" dirty="0">
              <a:solidFill>
                <a:schemeClr val="bg2">
                  <a:lumMod val="75000"/>
                  <a:lumOff val="25000"/>
                </a:schemeClr>
              </a:solidFill>
              <a:latin typeface="Arial" panose="020B0604020202020204" pitchFamily="34" charset="0"/>
              <a:cs typeface="Arial" panose="020B0604020202020204" pitchFamily="34" charset="0"/>
            </a:endParaRPr>
          </a:p>
        </p:txBody>
      </p:sp>
      <p:pic>
        <p:nvPicPr>
          <p:cNvPr id="6" name="Image 5" descr="Une image contenant horloge, cercle, symbole, conception&#10;&#10;Description générée automatiquement">
            <a:extLst>
              <a:ext uri="{FF2B5EF4-FFF2-40B4-BE49-F238E27FC236}">
                <a16:creationId xmlns:a16="http://schemas.microsoft.com/office/drawing/2014/main" id="{D94602E7-ADFF-D211-772A-BD9F61134447}"/>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93691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89BCD2E2-365F-6841-CF7C-D6526E2622B0}"/>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CH" dirty="0">
                <a:solidFill>
                  <a:srgbClr val="29415D"/>
                </a:solidFill>
                <a:highlight>
                  <a:srgbClr val="FFFFFF"/>
                </a:highlight>
                <a:latin typeface="Frutiger Neue"/>
              </a:rPr>
              <a:t>ART. 197 OF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85000" lnSpcReduction="20000"/>
          </a:bodyPr>
          <a:lstStyle/>
          <a:p>
            <a:r>
              <a:rPr lang="fr-FR" sz="2500" b="1" i="0" dirty="0">
                <a:solidFill>
                  <a:schemeClr val="bg2">
                    <a:lumMod val="75000"/>
                    <a:lumOff val="25000"/>
                  </a:schemeClr>
                </a:solidFill>
                <a:effectLst/>
                <a:highlight>
                  <a:srgbClr val="FFFFFF"/>
                </a:highlight>
                <a:latin typeface="Frutiger Neue"/>
              </a:rPr>
              <a:t>PRINCIPE : La procédure au fond est précédée d’une tentative de conciliation devant une autorité de conciliation.</a:t>
            </a:r>
            <a:endParaRPr lang="fr-FR" sz="2500" b="1" dirty="0">
              <a:solidFill>
                <a:schemeClr val="bg2">
                  <a:lumMod val="75000"/>
                  <a:lumOff val="25000"/>
                </a:schemeClr>
              </a:solidFill>
              <a:highlight>
                <a:srgbClr val="FFFFFF"/>
              </a:highlight>
              <a:latin typeface="Frutiger Neue"/>
            </a:endParaRPr>
          </a:p>
          <a:p>
            <a:r>
              <a:rPr lang="fr-FR" sz="2500" b="1" dirty="0">
                <a:solidFill>
                  <a:schemeClr val="bg2">
                    <a:lumMod val="75000"/>
                    <a:lumOff val="25000"/>
                  </a:schemeClr>
                </a:solidFill>
                <a:highlight>
                  <a:srgbClr val="FFFFFF"/>
                </a:highlight>
                <a:latin typeface="Frutiger Neue"/>
              </a:rPr>
              <a:t>GRUNDSATZ : </a:t>
            </a:r>
            <a:r>
              <a:rPr lang="de-DE" sz="2500" b="1" dirty="0">
                <a:solidFill>
                  <a:schemeClr val="bg2">
                    <a:lumMod val="75000"/>
                    <a:lumOff val="25000"/>
                  </a:schemeClr>
                </a:solidFill>
                <a:highlight>
                  <a:srgbClr val="FFFFFF"/>
                </a:highlight>
                <a:latin typeface="Frutiger Neue"/>
              </a:rPr>
              <a:t>Dem </a:t>
            </a:r>
            <a:r>
              <a:rPr lang="de-DE" sz="2500" b="1" dirty="0" err="1">
                <a:solidFill>
                  <a:schemeClr val="bg2">
                    <a:lumMod val="75000"/>
                    <a:lumOff val="25000"/>
                  </a:schemeClr>
                </a:solidFill>
                <a:highlight>
                  <a:srgbClr val="FFFFFF"/>
                </a:highlight>
                <a:latin typeface="Frutiger Neue"/>
              </a:rPr>
              <a:t>Entscheidverfahren</a:t>
            </a:r>
            <a:r>
              <a:rPr lang="de-DE" sz="2500" b="1" dirty="0">
                <a:solidFill>
                  <a:schemeClr val="bg2">
                    <a:lumMod val="75000"/>
                    <a:lumOff val="25000"/>
                  </a:schemeClr>
                </a:solidFill>
                <a:highlight>
                  <a:srgbClr val="FFFFFF"/>
                </a:highlight>
                <a:latin typeface="Frutiger Neue"/>
              </a:rPr>
              <a:t> geht </a:t>
            </a:r>
            <a:r>
              <a:rPr lang="de-DE" sz="2500" b="1" i="0" dirty="0">
                <a:solidFill>
                  <a:schemeClr val="bg2">
                    <a:lumMod val="75000"/>
                    <a:lumOff val="25000"/>
                  </a:schemeClr>
                </a:solidFill>
                <a:effectLst/>
                <a:highlight>
                  <a:srgbClr val="FFFFFF"/>
                </a:highlight>
                <a:latin typeface="Frutiger Neue"/>
              </a:rPr>
              <a:t>ein Schlichtungsversuch vor einer Schlichtungsbehörde voraus.</a:t>
            </a:r>
          </a:p>
          <a:p>
            <a:r>
              <a:rPr lang="fr-FR" sz="2500" b="1" dirty="0">
                <a:solidFill>
                  <a:schemeClr val="bg2">
                    <a:lumMod val="75000"/>
                    <a:lumOff val="25000"/>
                  </a:schemeClr>
                </a:solidFill>
                <a:highlight>
                  <a:srgbClr val="FFFFFF"/>
                </a:highlight>
                <a:latin typeface="Frutiger Neue"/>
                <a:cs typeface="Arial" panose="020B0604020202020204" pitchFamily="34" charset="0"/>
              </a:rPr>
              <a:t>PRINCIPIO : </a:t>
            </a:r>
            <a:r>
              <a:rPr lang="it-IT" sz="2500" b="1" dirty="0">
                <a:solidFill>
                  <a:schemeClr val="bg2">
                    <a:lumMod val="75000"/>
                    <a:lumOff val="25000"/>
                  </a:schemeClr>
                </a:solidFill>
                <a:highlight>
                  <a:srgbClr val="FFFFFF"/>
                </a:highlight>
                <a:latin typeface="Frutiger Neue"/>
              </a:rPr>
              <a:t>La procedura decisionale è preceduta da un tentativo di conciliazione davanti a un’autorità di conciliazione.</a:t>
            </a:r>
          </a:p>
          <a:p>
            <a:r>
              <a:rPr lang="it-IT" sz="2500" b="1" dirty="0">
                <a:solidFill>
                  <a:schemeClr val="bg2">
                    <a:lumMod val="75000"/>
                    <a:lumOff val="25000"/>
                  </a:schemeClr>
                </a:solidFill>
                <a:highlight>
                  <a:srgbClr val="FFFFFF"/>
                </a:highlight>
                <a:latin typeface="Frutiger Neue"/>
              </a:rPr>
              <a:t>PRINCIPLE : </a:t>
            </a:r>
            <a:r>
              <a:rPr lang="en-US" sz="2500" b="1" i="0" dirty="0">
                <a:solidFill>
                  <a:schemeClr val="bg2">
                    <a:lumMod val="75000"/>
                    <a:lumOff val="25000"/>
                  </a:schemeClr>
                </a:solidFill>
                <a:effectLst/>
                <a:highlight>
                  <a:srgbClr val="FFFFFF"/>
                </a:highlight>
                <a:latin typeface="Frutiger Neue"/>
              </a:rPr>
              <a:t>Litigation shall be preceded by an attempt at conciliation before a conciliation authority. (</a:t>
            </a:r>
            <a:r>
              <a:rPr lang="en-US" sz="2500" b="1" i="0" dirty="0" err="1">
                <a:solidFill>
                  <a:schemeClr val="bg2">
                    <a:lumMod val="75000"/>
                    <a:lumOff val="25000"/>
                  </a:schemeClr>
                </a:solidFill>
                <a:effectLst/>
                <a:highlight>
                  <a:srgbClr val="FFFFFF"/>
                </a:highlight>
                <a:latin typeface="Frutiger Neue"/>
              </a:rPr>
              <a:t>tran</a:t>
            </a:r>
            <a:r>
              <a:rPr lang="en-US" sz="2500" b="1" i="0" dirty="0">
                <a:solidFill>
                  <a:schemeClr val="bg2">
                    <a:lumMod val="75000"/>
                    <a:lumOff val="25000"/>
                  </a:schemeClr>
                </a:solidFill>
                <a:effectLst/>
                <a:highlight>
                  <a:srgbClr val="FFFFFF"/>
                </a:highlight>
                <a:latin typeface="Frutiger Neue"/>
              </a:rPr>
              <a:t>.)</a:t>
            </a:r>
          </a:p>
          <a:p>
            <a:r>
              <a:rPr lang="es-ES" sz="2500" b="1" dirty="0">
                <a:solidFill>
                  <a:schemeClr val="bg2">
                    <a:lumMod val="75000"/>
                    <a:lumOff val="25000"/>
                  </a:schemeClr>
                </a:solidFill>
                <a:highlight>
                  <a:srgbClr val="FFFFFF"/>
                </a:highlight>
                <a:latin typeface="Frutiger Neue"/>
              </a:rPr>
              <a:t>PRINCIPIO: El procedimiento de toma de decisiones va precedido de un intento de conciliación ante una autoridad de conciliación. (trad.)</a:t>
            </a:r>
            <a:endParaRPr lang="fr-FR" sz="2500" b="1" dirty="0">
              <a:solidFill>
                <a:schemeClr val="bg2">
                  <a:lumMod val="75000"/>
                  <a:lumOff val="25000"/>
                </a:schemeClr>
              </a:solidFill>
              <a:highlight>
                <a:srgbClr val="FFFFFF"/>
              </a:highlight>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F5BDA0A8-7AEA-29B5-65F7-7CDCA8D13630}"/>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2167363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CH" dirty="0">
                <a:solidFill>
                  <a:srgbClr val="29415D"/>
                </a:solidFill>
                <a:highlight>
                  <a:srgbClr val="FFFFFF"/>
                </a:highlight>
                <a:latin typeface="Frutiger Neue"/>
              </a:rPr>
              <a:t>ART. 208 OF THE SWISS CIVIL PROCEDURE CODE </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pPr algn="l"/>
            <a:r>
              <a:rPr lang="en-US" sz="2800" b="0" i="0" baseline="30000" dirty="0">
                <a:solidFill>
                  <a:schemeClr val="bg2">
                    <a:lumMod val="75000"/>
                    <a:lumOff val="25000"/>
                  </a:schemeClr>
                </a:solidFill>
                <a:effectLst/>
                <a:highlight>
                  <a:srgbClr val="FFFFFF"/>
                </a:highlight>
                <a:latin typeface="Frutiger Neue"/>
              </a:rPr>
              <a:t>1</a:t>
            </a:r>
            <a:r>
              <a:rPr lang="en-US" sz="2800" b="0" i="0" dirty="0">
                <a:solidFill>
                  <a:schemeClr val="bg2">
                    <a:lumMod val="75000"/>
                    <a:lumOff val="25000"/>
                  </a:schemeClr>
                </a:solidFill>
                <a:effectLst/>
                <a:highlight>
                  <a:srgbClr val="FFFFFF"/>
                </a:highlight>
                <a:latin typeface="Frutiger Neue"/>
              </a:rPr>
              <a:t> If an agreement is reached, the conciliation authority shall place on record the terms of the settlement, the acceptance of the claim or the unconditional withdrawal of the action, and have the record signed by the parties. Each party receives a copy of the record.</a:t>
            </a:r>
          </a:p>
          <a:p>
            <a:pPr algn="l"/>
            <a:r>
              <a:rPr lang="en-US" sz="2800" b="0" i="0" baseline="30000" dirty="0">
                <a:solidFill>
                  <a:schemeClr val="bg2">
                    <a:lumMod val="75000"/>
                    <a:lumOff val="25000"/>
                  </a:schemeClr>
                </a:solidFill>
                <a:effectLst/>
                <a:highlight>
                  <a:srgbClr val="FFFFFF"/>
                </a:highlight>
                <a:latin typeface="Frutiger Neue"/>
              </a:rPr>
              <a:t>2</a:t>
            </a:r>
            <a:r>
              <a:rPr lang="en-US" sz="2800" b="0" i="0" dirty="0">
                <a:solidFill>
                  <a:schemeClr val="bg2">
                    <a:lumMod val="75000"/>
                    <a:lumOff val="25000"/>
                  </a:schemeClr>
                </a:solidFill>
                <a:effectLst/>
                <a:highlight>
                  <a:srgbClr val="FFFFFF"/>
                </a:highlight>
                <a:latin typeface="Frutiger Neue"/>
              </a:rPr>
              <a:t> The settlement, acceptance or unconditional withdrawal shall have the effect of a binding decision.</a:t>
            </a:r>
          </a:p>
        </p:txBody>
      </p:sp>
      <p:pic>
        <p:nvPicPr>
          <p:cNvPr id="4" name="Image 3" descr="Une image contenant texte, Police, capture d’écran, blanc&#10;&#10;Description générée automatiquement">
            <a:extLst>
              <a:ext uri="{FF2B5EF4-FFF2-40B4-BE49-F238E27FC236}">
                <a16:creationId xmlns:a16="http://schemas.microsoft.com/office/drawing/2014/main" id="{FFA2D0C4-BBC9-664A-E27F-83D69F8445F9}"/>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5" name="Image 4" descr="Une image contenant horloge, cercle, symbole, conception&#10;&#10;Description générée automatiquement">
            <a:extLst>
              <a:ext uri="{FF2B5EF4-FFF2-40B4-BE49-F238E27FC236}">
                <a16:creationId xmlns:a16="http://schemas.microsoft.com/office/drawing/2014/main" id="{D9BEE5FC-7298-EFB0-DCF8-5CB73D24716F}"/>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1618293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4934"/>
          </a:xfrm>
        </p:spPr>
        <p:txBody>
          <a:bodyPr>
            <a:normAutofit/>
          </a:bodyPr>
          <a:lstStyle/>
          <a:p>
            <a:r>
              <a:rPr lang="fr-FR" dirty="0">
                <a:solidFill>
                  <a:srgbClr val="29415D"/>
                </a:solidFill>
                <a:latin typeface="Arial" panose="020B0604020202020204" pitchFamily="34" charset="0"/>
                <a:cs typeface="Arial" panose="020B0604020202020204" pitchFamily="34" charset="0"/>
              </a:rPr>
              <a:t>STATISTICS OF THE CONCILIATION IN THE CANTON OF BERNE (I)</a:t>
            </a:r>
            <a:endParaRPr lang="fr-CH" dirty="0">
              <a:solidFill>
                <a:srgbClr val="29415D"/>
              </a:solidFill>
              <a:latin typeface="Arial" panose="020B0604020202020204" pitchFamily="34" charset="0"/>
              <a:cs typeface="Arial" panose="020B0604020202020204" pitchFamily="34" charset="0"/>
            </a:endParaRPr>
          </a:p>
        </p:txBody>
      </p:sp>
      <p:pic>
        <p:nvPicPr>
          <p:cNvPr id="8" name="Espace réservé du contenu 7">
            <a:extLst>
              <a:ext uri="{FF2B5EF4-FFF2-40B4-BE49-F238E27FC236}">
                <a16:creationId xmlns:a16="http://schemas.microsoft.com/office/drawing/2014/main" id="{D0A75875-1FA9-1BE3-257D-A79261193282}"/>
              </a:ext>
            </a:extLst>
          </p:cNvPr>
          <p:cNvPicPr>
            <a:picLocks noGrp="1" noChangeAspect="1"/>
          </p:cNvPicPr>
          <p:nvPr>
            <p:ph idx="1"/>
          </p:nvPr>
        </p:nvPicPr>
        <p:blipFill>
          <a:blip r:embed="rId2"/>
          <a:stretch>
            <a:fillRect/>
          </a:stretch>
        </p:blipFill>
        <p:spPr>
          <a:xfrm>
            <a:off x="481920" y="1852982"/>
            <a:ext cx="5870062" cy="3540408"/>
          </a:xfrm>
        </p:spPr>
      </p:pic>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pic>
        <p:nvPicPr>
          <p:cNvPr id="10" name="Image 9">
            <a:extLst>
              <a:ext uri="{FF2B5EF4-FFF2-40B4-BE49-F238E27FC236}">
                <a16:creationId xmlns:a16="http://schemas.microsoft.com/office/drawing/2014/main" id="{AE84CE6A-3A16-5B74-C3C4-6C4E1C955B0D}"/>
              </a:ext>
            </a:extLst>
          </p:cNvPr>
          <p:cNvPicPr>
            <a:picLocks noChangeAspect="1"/>
          </p:cNvPicPr>
          <p:nvPr/>
        </p:nvPicPr>
        <p:blipFill>
          <a:blip r:embed="rId5"/>
          <a:stretch>
            <a:fillRect/>
          </a:stretch>
        </p:blipFill>
        <p:spPr>
          <a:xfrm>
            <a:off x="6228784" y="2161274"/>
            <a:ext cx="5963216" cy="3355885"/>
          </a:xfrm>
          <a:prstGeom prst="rect">
            <a:avLst/>
          </a:prstGeom>
        </p:spPr>
      </p:pic>
    </p:spTree>
    <p:extLst>
      <p:ext uri="{BB962C8B-B14F-4D97-AF65-F5344CB8AC3E}">
        <p14:creationId xmlns:p14="http://schemas.microsoft.com/office/powerpoint/2010/main" val="248323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44EE7634-D991-2099-F982-2DDD020F274F}"/>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STATISTICS OF THE CONCILIATION IN THE CANTON OF BERNE (II)</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fontScale="92500" lnSpcReduction="10000"/>
          </a:bodyPr>
          <a:lstStyle/>
          <a:p>
            <a:pPr>
              <a:lnSpc>
                <a:spcPct val="110000"/>
              </a:lnSpc>
            </a:pPr>
            <a:r>
              <a:rPr lang="en-US" sz="2300" b="1" dirty="0">
                <a:solidFill>
                  <a:schemeClr val="bg2">
                    <a:lumMod val="75000"/>
                    <a:lumOff val="25000"/>
                  </a:schemeClr>
                </a:solidFill>
                <a:highlight>
                  <a:srgbClr val="FFFFFF"/>
                </a:highlight>
                <a:latin typeface="Frutiger Neue"/>
              </a:rPr>
              <a:t>LE TAUX DE CONCILIATIONS RÉUSSIES VARIE, EN FONCTION DES RÉGIONS JUDICIAIRES EXAMINÉES, ENTRE 42% ET 45%. DURÉE DE LA PROCÉDURE : ENTRE 46 ET 54 JOURS.</a:t>
            </a:r>
          </a:p>
          <a:p>
            <a:pPr>
              <a:lnSpc>
                <a:spcPct val="110000"/>
              </a:lnSpc>
            </a:pPr>
            <a:r>
              <a:rPr lang="de-DE" sz="2300" b="1" dirty="0">
                <a:solidFill>
                  <a:schemeClr val="bg2">
                    <a:lumMod val="75000"/>
                    <a:lumOff val="25000"/>
                  </a:schemeClr>
                </a:solidFill>
                <a:highlight>
                  <a:srgbClr val="FFFFFF"/>
                </a:highlight>
                <a:latin typeface="Frutiger Neue"/>
              </a:rPr>
              <a:t>DIE QUOTE DER ERFOLGREICHEN SCHLICHTUNGEN SCHWANKT, JE NACH UNTERSUCHTER GERICHTSREGION, ZWISCHEN 42% UND 45%. VERFAHRENSDAUER : ZWISCHEN 46 UND 54 TAGEN.</a:t>
            </a:r>
          </a:p>
          <a:p>
            <a:pPr>
              <a:lnSpc>
                <a:spcPct val="110000"/>
              </a:lnSpc>
            </a:pPr>
            <a:r>
              <a:rPr lang="en-US" sz="2300" b="1" dirty="0">
                <a:solidFill>
                  <a:schemeClr val="bg2">
                    <a:lumMod val="75000"/>
                    <a:lumOff val="25000"/>
                  </a:schemeClr>
                </a:solidFill>
                <a:highlight>
                  <a:srgbClr val="FFFFFF"/>
                </a:highlight>
                <a:latin typeface="Frutiger Neue"/>
              </a:rPr>
              <a:t>THE RATE OF SUCCESSFUL CONCILIATIONS </a:t>
            </a:r>
            <a:r>
              <a:rPr lang="en-US" sz="2300" b="1" dirty="0">
                <a:solidFill>
                  <a:schemeClr val="bg2">
                    <a:lumMod val="75000"/>
                    <a:lumOff val="25000"/>
                  </a:schemeClr>
                </a:solidFill>
                <a:latin typeface="Frutiger Neue"/>
              </a:rPr>
              <a:t>VARIES</a:t>
            </a:r>
            <a:r>
              <a:rPr lang="en-US" sz="2300" b="1" dirty="0">
                <a:solidFill>
                  <a:schemeClr val="bg2">
                    <a:lumMod val="75000"/>
                    <a:lumOff val="25000"/>
                  </a:schemeClr>
                </a:solidFill>
                <a:highlight>
                  <a:srgbClr val="FFFFFF"/>
                </a:highlight>
                <a:latin typeface="Frutiger Neue"/>
              </a:rPr>
              <a:t>, DEPENDING ON THE JUDICIAL REGION EXAMINED, BETWEEN 42% AND 45%. DURATION OF THE PROCEDURE : BETWEEN 46 AND 54 DAYS.</a:t>
            </a:r>
          </a:p>
          <a:p>
            <a:pPr>
              <a:lnSpc>
                <a:spcPct val="110000"/>
              </a:lnSpc>
            </a:pPr>
            <a:r>
              <a:rPr lang="it-IT" sz="2300" b="1" dirty="0">
                <a:solidFill>
                  <a:schemeClr val="bg2">
                    <a:lumMod val="75000"/>
                    <a:lumOff val="25000"/>
                  </a:schemeClr>
                </a:solidFill>
                <a:highlight>
                  <a:srgbClr val="FFFFFF"/>
                </a:highlight>
                <a:latin typeface="Frutiger Neue"/>
              </a:rPr>
              <a:t>IL TASSO DI SUCCESSO DELLE CONCILIAZIONI VARIA, A SECONDA DELLA REGIONE GIUDIZIARIA ESAMINATA, TRA IL 42% E IL 45%. DURATA DELLA PROCEDURA : TRA I 46 E I 54 GIORNI.</a:t>
            </a:r>
            <a:endParaRPr lang="en-US" sz="2300" b="1" dirty="0">
              <a:solidFill>
                <a:schemeClr val="bg2">
                  <a:lumMod val="75000"/>
                  <a:lumOff val="25000"/>
                </a:schemeClr>
              </a:solidFill>
              <a:highlight>
                <a:srgbClr val="FFFFFF"/>
              </a:highlight>
              <a:latin typeface="Frutiger Neue"/>
            </a:endParaRPr>
          </a:p>
          <a:p>
            <a:pPr>
              <a:lnSpc>
                <a:spcPct val="110000"/>
              </a:lnSpc>
            </a:pPr>
            <a:r>
              <a:rPr lang="es-ES" sz="2300" b="1" dirty="0">
                <a:solidFill>
                  <a:schemeClr val="bg2">
                    <a:lumMod val="75000"/>
                    <a:lumOff val="25000"/>
                  </a:schemeClr>
                </a:solidFill>
                <a:latin typeface="Frutiger Neue"/>
              </a:rPr>
              <a:t>EL ÍNDICE DE CONCILIACIONES CON ÉXITO VARÍA, SEGÚN LOS REGIONES JUDICIALES EXAMINADOS, ENTRE EL 42% Y EL 45%. PROCEDIMIENTO DURA : ENTRE 46 Y 54 DÍAS.</a:t>
            </a:r>
            <a:endParaRPr lang="en-US" sz="2300" b="1" dirty="0">
              <a:solidFill>
                <a:schemeClr val="bg2">
                  <a:lumMod val="75000"/>
                  <a:lumOff val="25000"/>
                </a:schemeClr>
              </a:solidFill>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5F3DD7D1-45A8-2722-91E7-3871745D5A29}"/>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16216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Image 3" descr="Une image contenant texte, Police, capture d’écran, blanc&#10;&#10;Description générée automatiquement">
            <a:extLst>
              <a:ext uri="{FF2B5EF4-FFF2-40B4-BE49-F238E27FC236}">
                <a16:creationId xmlns:a16="http://schemas.microsoft.com/office/drawing/2014/main" id="{ADF9D5B3-8D3B-EA25-527A-DE658D276582}"/>
              </a:ext>
            </a:extLst>
          </p:cNvPr>
          <p:cNvPicPr>
            <a:picLocks noChangeAspect="1"/>
          </p:cNvPicPr>
          <p:nvPr/>
        </p:nvPicPr>
        <p:blipFill rotWithShape="1">
          <a:blip r:embed="rId3">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STATISTICS OF THE CONCILIATION IN THE CANTON OF BERNE (III)</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lnSpcReduction="10000"/>
          </a:bodyPr>
          <a:lstStyle/>
          <a:p>
            <a:pPr>
              <a:lnSpc>
                <a:spcPct val="110000"/>
              </a:lnSpc>
            </a:pPr>
            <a:r>
              <a:rPr lang="en-US" sz="2300" b="1" dirty="0">
                <a:solidFill>
                  <a:schemeClr val="bg2">
                    <a:lumMod val="75000"/>
                    <a:lumOff val="25000"/>
                  </a:schemeClr>
                </a:solidFill>
                <a:latin typeface="Frutiger Neue"/>
              </a:rPr>
              <a:t>LES AUTORISATIONS DE PROCÉDER VARIENT ENTRE 9% ET 17%. </a:t>
            </a:r>
          </a:p>
          <a:p>
            <a:pPr>
              <a:lnSpc>
                <a:spcPct val="110000"/>
              </a:lnSpc>
            </a:pPr>
            <a:r>
              <a:rPr lang="en-US" sz="2300" b="1" dirty="0">
                <a:solidFill>
                  <a:schemeClr val="bg2">
                    <a:lumMod val="75000"/>
                    <a:lumOff val="25000"/>
                  </a:schemeClr>
                </a:solidFill>
                <a:latin typeface="Frutiger Neue"/>
              </a:rPr>
              <a:t>AUTHORIZATIONS TO PROCEED VARY BETWEEN 9% AND 17%. </a:t>
            </a:r>
          </a:p>
          <a:p>
            <a:pPr>
              <a:lnSpc>
                <a:spcPct val="110000"/>
              </a:lnSpc>
            </a:pPr>
            <a:r>
              <a:rPr lang="it-IT" sz="2300" b="1" dirty="0">
                <a:solidFill>
                  <a:schemeClr val="bg2">
                    <a:lumMod val="75000"/>
                    <a:lumOff val="25000"/>
                  </a:schemeClr>
                </a:solidFill>
                <a:latin typeface="Frutiger Neue"/>
              </a:rPr>
              <a:t>LE AUTORIZZAZIONI AD AGIRE VARIANO TRA IL 9% E IL 17%. </a:t>
            </a:r>
            <a:endParaRPr lang="en-US" sz="2300" b="1" dirty="0">
              <a:solidFill>
                <a:schemeClr val="bg2">
                  <a:lumMod val="75000"/>
                  <a:lumOff val="25000"/>
                </a:schemeClr>
              </a:solidFill>
              <a:latin typeface="Frutiger Neue"/>
            </a:endParaRPr>
          </a:p>
          <a:p>
            <a:pPr>
              <a:lnSpc>
                <a:spcPct val="110000"/>
              </a:lnSpc>
            </a:pPr>
            <a:r>
              <a:rPr lang="de-DE" sz="2300" b="1" dirty="0">
                <a:solidFill>
                  <a:schemeClr val="bg2">
                    <a:lumMod val="75000"/>
                    <a:lumOff val="25000"/>
                  </a:schemeClr>
                </a:solidFill>
                <a:latin typeface="Frutiger Neue"/>
              </a:rPr>
              <a:t>DIE ERTEILUNG DER KLAGEBEWIGUNG VARIIERT ZWISCHEN 9% UND 17%. </a:t>
            </a:r>
            <a:endParaRPr lang="en-US" sz="2300" b="1" dirty="0">
              <a:solidFill>
                <a:schemeClr val="bg2">
                  <a:lumMod val="75000"/>
                  <a:lumOff val="25000"/>
                </a:schemeClr>
              </a:solidFill>
              <a:latin typeface="Frutiger Neue"/>
            </a:endParaRPr>
          </a:p>
          <a:p>
            <a:pPr>
              <a:lnSpc>
                <a:spcPct val="110000"/>
              </a:lnSpc>
            </a:pPr>
            <a:r>
              <a:rPr lang="es-ES" sz="2300" b="1" dirty="0">
                <a:solidFill>
                  <a:schemeClr val="bg2">
                    <a:lumMod val="75000"/>
                    <a:lumOff val="25000"/>
                  </a:schemeClr>
                </a:solidFill>
                <a:latin typeface="Frutiger Neue"/>
              </a:rPr>
              <a:t>LAS AUTORIZACIONES PARA SEGUIR ADELANTE VARÍAN ENTRE EL 9% Y EL 17%.</a:t>
            </a:r>
          </a:p>
          <a:p>
            <a:pPr>
              <a:lnSpc>
                <a:spcPct val="110000"/>
              </a:lnSpc>
            </a:pPr>
            <a:endParaRPr lang="en-US" sz="2300" i="0" dirty="0">
              <a:solidFill>
                <a:schemeClr val="bg2">
                  <a:lumMod val="75000"/>
                  <a:lumOff val="25000"/>
                </a:schemeClr>
              </a:solidFill>
              <a:effectLst/>
              <a:highlight>
                <a:srgbClr val="FFFFFF"/>
              </a:highlight>
              <a:latin typeface="Frutiger Neue"/>
            </a:endParaRPr>
          </a:p>
          <a:p>
            <a:pPr>
              <a:lnSpc>
                <a:spcPct val="110000"/>
              </a:lnSpc>
            </a:pPr>
            <a:r>
              <a:rPr lang="en-US" sz="2300" i="0" dirty="0">
                <a:solidFill>
                  <a:schemeClr val="bg2">
                    <a:lumMod val="75000"/>
                    <a:lumOff val="25000"/>
                  </a:schemeClr>
                </a:solidFill>
                <a:effectLst/>
                <a:highlight>
                  <a:srgbClr val="FFFFFF"/>
                </a:highlight>
                <a:latin typeface="Frutiger Neue"/>
              </a:rPr>
              <a:t>ACCEPTANCE, UNCONDITIONAL WITHDRAWAL, PROPOSED JUDGMENT IN SPECIFICS MATTER</a:t>
            </a:r>
            <a:r>
              <a:rPr lang="en-US" sz="2300" dirty="0">
                <a:solidFill>
                  <a:schemeClr val="bg2">
                    <a:lumMod val="75000"/>
                    <a:lumOff val="25000"/>
                  </a:schemeClr>
                </a:solidFill>
                <a:highlight>
                  <a:srgbClr val="FFFFFF"/>
                </a:highlight>
                <a:latin typeface="Frutiger Neue"/>
              </a:rPr>
              <a:t>S</a:t>
            </a:r>
            <a:r>
              <a:rPr lang="en-US" sz="2300" i="0" dirty="0">
                <a:solidFill>
                  <a:schemeClr val="bg2">
                    <a:lumMod val="75000"/>
                    <a:lumOff val="25000"/>
                  </a:schemeClr>
                </a:solidFill>
                <a:effectLst/>
                <a:highlight>
                  <a:srgbClr val="FFFFFF"/>
                </a:highlight>
                <a:latin typeface="Frutiger Neue"/>
              </a:rPr>
              <a:t> OR DISPUTES UNDER 5,000 CHF REPRESENT THE REST (BETWEEN 39% AND 49%).</a:t>
            </a:r>
          </a:p>
          <a:p>
            <a:pPr>
              <a:lnSpc>
                <a:spcPct val="110000"/>
              </a:lnSpc>
            </a:pPr>
            <a:endParaRPr lang="es-ES" sz="2300" dirty="0">
              <a:solidFill>
                <a:schemeClr val="bg2">
                  <a:lumMod val="75000"/>
                  <a:lumOff val="25000"/>
                </a:schemeClr>
              </a:solidFill>
              <a:latin typeface="Frutiger Neue"/>
            </a:endParaRPr>
          </a:p>
          <a:p>
            <a:pPr>
              <a:lnSpc>
                <a:spcPct val="110000"/>
              </a:lnSpc>
            </a:pPr>
            <a:endParaRPr lang="en-US" sz="2300" b="1" dirty="0">
              <a:solidFill>
                <a:schemeClr val="bg2">
                  <a:lumMod val="75000"/>
                  <a:lumOff val="25000"/>
                </a:schemeClr>
              </a:solidFill>
              <a:latin typeface="Frutiger Neue"/>
            </a:endParaRPr>
          </a:p>
        </p:txBody>
      </p:sp>
      <p:pic>
        <p:nvPicPr>
          <p:cNvPr id="5" name="Image 4" descr="Une image contenant horloge, cercle, symbole, conception&#10;&#10;Description générée automatiquement">
            <a:extLst>
              <a:ext uri="{FF2B5EF4-FFF2-40B4-BE49-F238E27FC236}">
                <a16:creationId xmlns:a16="http://schemas.microsoft.com/office/drawing/2014/main" id="{56531A41-BB16-B01E-A0DF-194D2D2528A4}"/>
              </a:ext>
            </a:extLst>
          </p:cNvPr>
          <p:cNvPicPr>
            <a:picLocks noChangeAspect="1"/>
          </p:cNvPicPr>
          <p:nvPr/>
        </p:nvPicPr>
        <p:blipFill rotWithShape="1">
          <a:blip r:embed="rId4">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spTree>
    <p:extLst>
      <p:ext uri="{BB962C8B-B14F-4D97-AF65-F5344CB8AC3E}">
        <p14:creationId xmlns:p14="http://schemas.microsoft.com/office/powerpoint/2010/main" val="369230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AC876D43-9B70-AE78-4AE3-B7175E83BF6E}"/>
              </a:ext>
            </a:extLst>
          </p:cNvPr>
          <p:cNvPicPr>
            <a:picLocks noChangeAspect="1"/>
          </p:cNvPicPr>
          <p:nvPr/>
        </p:nvPicPr>
        <p:blipFill>
          <a:blip r:embed="rId3"/>
          <a:stretch>
            <a:fillRect/>
          </a:stretch>
        </p:blipFill>
        <p:spPr>
          <a:xfrm>
            <a:off x="5334410" y="3664178"/>
            <a:ext cx="4505376" cy="2116907"/>
          </a:xfrm>
          <a:prstGeom prst="rect">
            <a:avLst/>
          </a:prstGeom>
        </p:spPr>
      </p:pic>
      <p:sp>
        <p:nvSpPr>
          <p:cNvPr id="2" name="Titre 1">
            <a:extLst>
              <a:ext uri="{FF2B5EF4-FFF2-40B4-BE49-F238E27FC236}">
                <a16:creationId xmlns:a16="http://schemas.microsoft.com/office/drawing/2014/main" id="{B07091CA-11B1-E53C-8712-A98BC0FD3717}"/>
              </a:ext>
            </a:extLst>
          </p:cNvPr>
          <p:cNvSpPr>
            <a:spLocks noGrp="1"/>
          </p:cNvSpPr>
          <p:nvPr>
            <p:ph type="title"/>
          </p:nvPr>
        </p:nvSpPr>
        <p:spPr>
          <a:xfrm>
            <a:off x="263120" y="221850"/>
            <a:ext cx="11570599" cy="1438780"/>
          </a:xfrm>
        </p:spPr>
        <p:txBody>
          <a:bodyPr>
            <a:normAutofit/>
          </a:bodyPr>
          <a:lstStyle/>
          <a:p>
            <a:r>
              <a:rPr lang="fr-FR" dirty="0">
                <a:solidFill>
                  <a:srgbClr val="29415D"/>
                </a:solidFill>
                <a:latin typeface="Arial" panose="020B0604020202020204" pitchFamily="34" charset="0"/>
                <a:cs typeface="Arial" panose="020B0604020202020204" pitchFamily="34" charset="0"/>
              </a:rPr>
              <a:t>STATISTICS OF THE CONCILIATION IN THE CANTON OF GENEVA</a:t>
            </a:r>
            <a:endParaRPr lang="fr-CH" dirty="0">
              <a:solidFill>
                <a:srgbClr val="29415D"/>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27597BB-8516-8C66-8C8E-E930D15AB9A5}"/>
              </a:ext>
            </a:extLst>
          </p:cNvPr>
          <p:cNvSpPr>
            <a:spLocks noGrp="1"/>
          </p:cNvSpPr>
          <p:nvPr>
            <p:ph idx="1"/>
          </p:nvPr>
        </p:nvSpPr>
        <p:spPr>
          <a:xfrm>
            <a:off x="263119" y="1872215"/>
            <a:ext cx="11570599" cy="3870181"/>
          </a:xfrm>
        </p:spPr>
        <p:txBody>
          <a:bodyPr>
            <a:normAutofit/>
          </a:bodyPr>
          <a:lstStyle/>
          <a:p>
            <a:r>
              <a:rPr lang="en-US" sz="2200" b="0" i="0" dirty="0">
                <a:solidFill>
                  <a:srgbClr val="454545"/>
                </a:solidFill>
                <a:effectLst/>
                <a:highlight>
                  <a:srgbClr val="FFFFFF"/>
                </a:highlight>
                <a:latin typeface="Frutiger Neue"/>
              </a:rPr>
              <a:t>THE LAW PRACTICE IN THE CANTON OF GENEVA IS TRADITIONALLY LESS CONCILIATORY AS FOR EXAMPLE THE CANTON OF BERNE BUT STILL THE AVERAGE OF CONCILIATION IS BETWEEN 32% AND 36%. </a:t>
            </a:r>
          </a:p>
          <a:p>
            <a:r>
              <a:rPr lang="en-US" sz="2200" dirty="0">
                <a:solidFill>
                  <a:srgbClr val="454545"/>
                </a:solidFill>
                <a:highlight>
                  <a:srgbClr val="FFFFFF"/>
                </a:highlight>
                <a:latin typeface="Frutiger Neue"/>
              </a:rPr>
              <a:t>AUTHORIZATIONS TO PROCEED ARE MUCH HIGHER WITH 46-48%.</a:t>
            </a:r>
          </a:p>
        </p:txBody>
      </p:sp>
      <p:pic>
        <p:nvPicPr>
          <p:cNvPr id="7" name="Image 6" descr="Une image contenant texte, Police, capture d’écran, blanc&#10;&#10;Description générée automatiquement">
            <a:extLst>
              <a:ext uri="{FF2B5EF4-FFF2-40B4-BE49-F238E27FC236}">
                <a16:creationId xmlns:a16="http://schemas.microsoft.com/office/drawing/2014/main" id="{FAE7F609-9455-D0A0-46CB-7B0FCA3E362E}"/>
              </a:ext>
            </a:extLst>
          </p:cNvPr>
          <p:cNvPicPr>
            <a:picLocks noChangeAspect="1"/>
          </p:cNvPicPr>
          <p:nvPr/>
        </p:nvPicPr>
        <p:blipFill rotWithShape="1">
          <a:blip r:embed="rId4">
            <a:extLst>
              <a:ext uri="{28A0092B-C50C-407E-A947-70E740481C1C}">
                <a14:useLocalDpi xmlns:a14="http://schemas.microsoft.com/office/drawing/2010/main" val="0"/>
              </a:ext>
            </a:extLst>
          </a:blip>
          <a:srcRect b="31450"/>
          <a:stretch/>
        </p:blipFill>
        <p:spPr>
          <a:xfrm>
            <a:off x="1381303" y="5333999"/>
            <a:ext cx="1667327" cy="1142950"/>
          </a:xfrm>
          <a:prstGeom prst="rect">
            <a:avLst/>
          </a:prstGeom>
        </p:spPr>
      </p:pic>
      <p:pic>
        <p:nvPicPr>
          <p:cNvPr id="11" name="Image 10" descr="Une image contenant horloge, cercle, symbole, conception&#10;&#10;Description générée automatiquement">
            <a:extLst>
              <a:ext uri="{FF2B5EF4-FFF2-40B4-BE49-F238E27FC236}">
                <a16:creationId xmlns:a16="http://schemas.microsoft.com/office/drawing/2014/main" id="{7C1BC38E-8401-F1D3-A461-CFBA432A0DB9}"/>
              </a:ext>
            </a:extLst>
          </p:cNvPr>
          <p:cNvPicPr>
            <a:picLocks noChangeAspect="1"/>
          </p:cNvPicPr>
          <p:nvPr/>
        </p:nvPicPr>
        <p:blipFill rotWithShape="1">
          <a:blip r:embed="rId5">
            <a:extLst>
              <a:ext uri="{28A0092B-C50C-407E-A947-70E740481C1C}">
                <a14:useLocalDpi xmlns:a14="http://schemas.microsoft.com/office/drawing/2010/main" val="0"/>
              </a:ext>
            </a:extLst>
          </a:blip>
          <a:srcRect l="24798" t="14571" r="23621" b="16267"/>
          <a:stretch/>
        </p:blipFill>
        <p:spPr>
          <a:xfrm>
            <a:off x="481920" y="5819774"/>
            <a:ext cx="687876" cy="657175"/>
          </a:xfrm>
          <a:prstGeom prst="rect">
            <a:avLst/>
          </a:prstGeom>
        </p:spPr>
      </p:pic>
      <p:pic>
        <p:nvPicPr>
          <p:cNvPr id="5" name="Image 4">
            <a:extLst>
              <a:ext uri="{FF2B5EF4-FFF2-40B4-BE49-F238E27FC236}">
                <a16:creationId xmlns:a16="http://schemas.microsoft.com/office/drawing/2014/main" id="{0A2B12E2-4C3E-3CB8-0AC1-DDB80798B865}"/>
              </a:ext>
            </a:extLst>
          </p:cNvPr>
          <p:cNvPicPr>
            <a:picLocks noChangeAspect="1"/>
          </p:cNvPicPr>
          <p:nvPr/>
        </p:nvPicPr>
        <p:blipFill>
          <a:blip r:embed="rId6"/>
          <a:stretch>
            <a:fillRect/>
          </a:stretch>
        </p:blipFill>
        <p:spPr>
          <a:xfrm>
            <a:off x="762403" y="3867469"/>
            <a:ext cx="3953107" cy="877522"/>
          </a:xfrm>
          <a:prstGeom prst="rect">
            <a:avLst/>
          </a:prstGeom>
        </p:spPr>
      </p:pic>
      <p:pic>
        <p:nvPicPr>
          <p:cNvPr id="10" name="Image 9">
            <a:extLst>
              <a:ext uri="{FF2B5EF4-FFF2-40B4-BE49-F238E27FC236}">
                <a16:creationId xmlns:a16="http://schemas.microsoft.com/office/drawing/2014/main" id="{53543651-0A4C-D539-EDC1-6F617FCB0126}"/>
              </a:ext>
            </a:extLst>
          </p:cNvPr>
          <p:cNvPicPr>
            <a:picLocks noChangeAspect="1"/>
          </p:cNvPicPr>
          <p:nvPr/>
        </p:nvPicPr>
        <p:blipFill>
          <a:blip r:embed="rId7"/>
          <a:stretch>
            <a:fillRect/>
          </a:stretch>
        </p:blipFill>
        <p:spPr>
          <a:xfrm>
            <a:off x="762403" y="5003141"/>
            <a:ext cx="3953107" cy="661715"/>
          </a:xfrm>
          <a:prstGeom prst="rect">
            <a:avLst/>
          </a:prstGeom>
        </p:spPr>
      </p:pic>
    </p:spTree>
    <p:extLst>
      <p:ext uri="{BB962C8B-B14F-4D97-AF65-F5344CB8AC3E}">
        <p14:creationId xmlns:p14="http://schemas.microsoft.com/office/powerpoint/2010/main" val="784525854"/>
      </p:ext>
    </p:extLst>
  </p:cSld>
  <p:clrMapOvr>
    <a:masterClrMapping/>
  </p:clrMapOvr>
</p:sld>
</file>

<file path=ppt/theme/theme1.xml><?xml version="1.0" encoding="utf-8"?>
<a:theme xmlns:a="http://schemas.openxmlformats.org/drawingml/2006/main" name="Dylan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842CB26D-AF7B-49F5-ABAD-73A450A74776}" vid="{9FAC9664-749B-4A63-B407-A660900510B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2106</Words>
  <Application>Microsoft Office PowerPoint</Application>
  <PresentationFormat>Grand écran</PresentationFormat>
  <Paragraphs>142</Paragraphs>
  <Slides>23</Slides>
  <Notes>20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Aptos</vt:lpstr>
      <vt:lpstr>Arial</vt:lpstr>
      <vt:lpstr>Frutiger Neue</vt:lpstr>
      <vt:lpstr>Neue Haas Grotesk Text Pro</vt:lpstr>
      <vt:lpstr>Wingdings</vt:lpstr>
      <vt:lpstr>DylanVTI</vt:lpstr>
      <vt:lpstr>GENERAL CONGRESS MALAGA 7th June 2024  « THE LAWYER OF THE FUTURE » </vt:lpstr>
      <vt:lpstr>MY MESSAGE </vt:lpstr>
      <vt:lpstr>DEONTOLOGICAL BACKGROUND IN SWITZERLAND </vt:lpstr>
      <vt:lpstr>ART. 197 OF THE SWISS CIVIL PROCEDURE CODE </vt:lpstr>
      <vt:lpstr>ART. 208 OF THE SWISS CIVIL PROCEDURE CODE </vt:lpstr>
      <vt:lpstr>STATISTICS OF THE CONCILIATION IN THE CANTON OF BERNE (I)</vt:lpstr>
      <vt:lpstr>STATISTICS OF THE CONCILIATION IN THE CANTON OF BERNE (II)</vt:lpstr>
      <vt:lpstr>STATISTICS OF THE CONCILIATION IN THE CANTON OF BERNE (III)</vt:lpstr>
      <vt:lpstr>STATISTICS OF THE CONCILIATION IN THE CANTON OF GENEVA</vt:lpstr>
      <vt:lpstr>STATISTICS OF THE CONCILIATION IN THE CANTON OF VAUD</vt:lpstr>
      <vt:lpstr>MEDIATION IN THE SWISS CIVIL PROCEDURE CODE </vt:lpstr>
      <vt:lpstr>MEDIATION IN THE SWISS CIVIL PROCEDURE CODE </vt:lpstr>
      <vt:lpstr>MEDIATION IN THE SWISS CIVIL PROCEDURE CODE </vt:lpstr>
      <vt:lpstr>MEDIATION IN THE SWISS CIVIL PROCEDURE CODE </vt:lpstr>
      <vt:lpstr>MEDIATION IN THE SWISS CIVIL PROCEDURE CODE </vt:lpstr>
      <vt:lpstr>MEDIATION IN SWITZERLAND  </vt:lpstr>
      <vt:lpstr>MEDIATION IN EUROPE </vt:lpstr>
      <vt:lpstr>SPECIALIST SBA IN MEDIATION </vt:lpstr>
      <vt:lpstr>CONCLUSION</vt:lpstr>
      <vt:lpstr>CONCLUSION</vt:lpstr>
      <vt:lpstr>CONCLUSION</vt:lpstr>
      <vt:lpstr>CONCLUSION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CONGRESS MALAGA 7th June 2024  « THE LAWYER OF THE FUTURE »</dc:title>
  <dc:creator>Secrétaire Me Labbé 2 (Sara Pellegrini)</dc:creator>
  <cp:lastModifiedBy>Marc Labbe</cp:lastModifiedBy>
  <cp:revision>17</cp:revision>
  <dcterms:created xsi:type="dcterms:W3CDTF">2024-05-28T14:10:50Z</dcterms:created>
  <dcterms:modified xsi:type="dcterms:W3CDTF">2024-06-23T12:47:14Z</dcterms:modified>
</cp:coreProperties>
</file>